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3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97" r:id="rId2"/>
    <p:sldId id="372" r:id="rId3"/>
    <p:sldId id="373" r:id="rId4"/>
    <p:sldId id="374" r:id="rId5"/>
    <p:sldId id="299" r:id="rId6"/>
    <p:sldId id="365" r:id="rId7"/>
    <p:sldId id="298" r:id="rId8"/>
    <p:sldId id="304" r:id="rId9"/>
    <p:sldId id="358" r:id="rId10"/>
    <p:sldId id="356" r:id="rId11"/>
    <p:sldId id="318" r:id="rId12"/>
    <p:sldId id="367" r:id="rId13"/>
    <p:sldId id="306" r:id="rId14"/>
    <p:sldId id="291" r:id="rId15"/>
    <p:sldId id="292" r:id="rId16"/>
    <p:sldId id="294" r:id="rId17"/>
    <p:sldId id="375" r:id="rId18"/>
    <p:sldId id="376" r:id="rId19"/>
    <p:sldId id="377" r:id="rId20"/>
    <p:sldId id="378" r:id="rId21"/>
    <p:sldId id="379" r:id="rId22"/>
    <p:sldId id="380" r:id="rId23"/>
    <p:sldId id="381" r:id="rId24"/>
    <p:sldId id="382" r:id="rId25"/>
    <p:sldId id="383" r:id="rId26"/>
    <p:sldId id="384" r:id="rId27"/>
    <p:sldId id="387" r:id="rId28"/>
    <p:sldId id="319" r:id="rId29"/>
    <p:sldId id="388" r:id="rId30"/>
    <p:sldId id="310" r:id="rId31"/>
    <p:sldId id="311" r:id="rId32"/>
    <p:sldId id="312" r:id="rId33"/>
    <p:sldId id="314" r:id="rId34"/>
    <p:sldId id="389" r:id="rId35"/>
    <p:sldId id="347" r:id="rId36"/>
    <p:sldId id="361" r:id="rId37"/>
    <p:sldId id="348" r:id="rId38"/>
    <p:sldId id="363" r:id="rId39"/>
    <p:sldId id="350" r:id="rId40"/>
    <p:sldId id="317" r:id="rId41"/>
    <p:sldId id="359" r:id="rId42"/>
    <p:sldId id="37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78AE"/>
    <a:srgbClr val="58ADC8"/>
    <a:srgbClr val="66A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4" autoAdjust="0"/>
    <p:restoredTop sz="84724" autoAdjust="0"/>
  </p:normalViewPr>
  <p:slideViewPr>
    <p:cSldViewPr snapToGrid="0" snapToObjects="1">
      <p:cViewPr varScale="1">
        <p:scale>
          <a:sx n="56" d="100"/>
          <a:sy n="56" d="100"/>
        </p:scale>
        <p:origin x="94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55777-1C4A-1B4B-A9C0-ED9888606284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77538-E1A9-AA41-8F73-417261346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56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27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2249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64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21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VOLUNTEER.</a:t>
            </a:r>
            <a:r>
              <a:rPr lang="en-GB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NON PROFIT.</a:t>
            </a:r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0233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7939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SUPPORT ANTI-FRAUD INITIATIVES</a:t>
            </a:r>
          </a:p>
          <a:p>
            <a:r>
              <a:rPr lang="en-GB" dirty="0" smtClean="0"/>
              <a:t>The whole digital advertising eco-system needs to take responsibility and be accountable for</a:t>
            </a:r>
          </a:p>
          <a:p>
            <a:r>
              <a:rPr lang="en-GB" dirty="0" smtClean="0"/>
              <a:t>minimizing ad-frauds across their relationships</a:t>
            </a:r>
          </a:p>
          <a:p>
            <a:r>
              <a:rPr lang="en-GB" dirty="0" smtClean="0"/>
              <a:t>WE SUPPORT DIVERISTY, INCLUSION AND EQUALITY</a:t>
            </a:r>
          </a:p>
          <a:p>
            <a:r>
              <a:rPr lang="en-GB" dirty="0" smtClean="0"/>
              <a:t>The content we create must be as diverse as the society we serve. To achieve this, we must</a:t>
            </a:r>
          </a:p>
          <a:p>
            <a:r>
              <a:rPr lang="en-GB" dirty="0" smtClean="0"/>
              <a:t>ensure that diverse teams make the diverse work that speaks to diverse audiences</a:t>
            </a:r>
          </a:p>
          <a:p>
            <a:r>
              <a:rPr lang="en-GB" dirty="0" smtClean="0"/>
              <a:t>WE SUPPORT INFORMED CONSENT IN THE USE OF DATA FOR ADVERTISING</a:t>
            </a:r>
          </a:p>
          <a:p>
            <a:r>
              <a:rPr lang="en-GB" dirty="0" smtClean="0"/>
              <a:t>We believe in creating greater clarity, respect and transparency around how personal data is</a:t>
            </a:r>
          </a:p>
          <a:p>
            <a:r>
              <a:rPr lang="en-GB" dirty="0" smtClean="0"/>
              <a:t>used, what people receive in return and options for users to tailor their online experience</a:t>
            </a:r>
          </a:p>
          <a:p>
            <a:r>
              <a:rPr lang="en-GB" dirty="0" smtClean="0"/>
              <a:t>WE SUPPORT THE FIGHT AGAINST FAKE NEWS</a:t>
            </a:r>
          </a:p>
          <a:p>
            <a:r>
              <a:rPr lang="en-GB" dirty="0" smtClean="0"/>
              <a:t>Advertisers must take the responsibility to ensure they don’t fund channels that fund fake</a:t>
            </a:r>
          </a:p>
          <a:p>
            <a:r>
              <a:rPr lang="en-GB" dirty="0" smtClean="0"/>
              <a:t>news, click-bait and any intentionally misleading content</a:t>
            </a:r>
          </a:p>
          <a:p>
            <a:r>
              <a:rPr lang="en-GB" dirty="0" smtClean="0"/>
              <a:t>WE SUPPORT ACTIONS THAT COUNTER HATE SPEECH</a:t>
            </a:r>
          </a:p>
          <a:p>
            <a:r>
              <a:rPr lang="en-GB" dirty="0" smtClean="0"/>
              <a:t>Advertising funds hate speech inadvertently. We must actively avoid media outlets that fuel</a:t>
            </a:r>
          </a:p>
          <a:p>
            <a:r>
              <a:rPr lang="en-GB" dirty="0" smtClean="0"/>
              <a:t>hatred on the grounds of race, religion, nationality, sexuality, gender, disability or any other</a:t>
            </a:r>
          </a:p>
          <a:p>
            <a:r>
              <a:rPr lang="en-GB" dirty="0" smtClean="0"/>
              <a:t>group characteristic</a:t>
            </a:r>
          </a:p>
          <a:p>
            <a:r>
              <a:rPr lang="en-GB" dirty="0" smtClean="0"/>
              <a:t>WE SUPPORT THE WELLBEING OF CHILDREN</a:t>
            </a:r>
          </a:p>
          <a:p>
            <a:r>
              <a:rPr lang="en-GB" dirty="0" smtClean="0"/>
              <a:t>Advertising to children should be age appropriate, promote positive messaging and values</a:t>
            </a:r>
          </a:p>
          <a:p>
            <a:r>
              <a:rPr lang="en-GB" dirty="0" smtClean="0"/>
              <a:t>and avoid glamourizing negative behaviours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39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1940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2999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67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72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46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03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58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90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1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bg1"/>
                </a:solidFill>
              </a:rPr>
              <a:t>In a manual called “The Art of </a:t>
            </a:r>
            <a:r>
              <a:rPr lang="en-GB" sz="1200" dirty="0" err="1" smtClean="0">
                <a:solidFill>
                  <a:schemeClr val="bg1"/>
                </a:solidFill>
              </a:rPr>
              <a:t>Redpilling</a:t>
            </a:r>
            <a:r>
              <a:rPr lang="en-GB" sz="1200" dirty="0" smtClean="0">
                <a:solidFill>
                  <a:schemeClr val="bg1"/>
                </a:solidFill>
              </a:rPr>
              <a:t>” </a:t>
            </a:r>
            <a:r>
              <a:rPr lang="en-GB" sz="1200" dirty="0" err="1" smtClean="0">
                <a:solidFill>
                  <a:schemeClr val="bg1"/>
                </a:solidFill>
              </a:rPr>
              <a:t>Sellner’s</a:t>
            </a:r>
            <a:r>
              <a:rPr lang="en-GB" sz="1200" dirty="0" smtClean="0">
                <a:solidFill>
                  <a:schemeClr val="bg1"/>
                </a:solidFill>
              </a:rPr>
              <a:t> movement provides instructions for step-by-step far-right radicalization. It recommends leveraging widespread grievances related to free speech or gender equality as a starting point, before gradually introducing new recruits to </a:t>
            </a:r>
            <a:r>
              <a:rPr lang="en-GB" sz="1200" dirty="0" err="1" smtClean="0">
                <a:solidFill>
                  <a:schemeClr val="bg1"/>
                </a:solidFill>
              </a:rPr>
              <a:t>identitarian</a:t>
            </a:r>
            <a:r>
              <a:rPr lang="en-GB" sz="1200" dirty="0" smtClean="0">
                <a:solidFill>
                  <a:schemeClr val="bg1"/>
                </a:solidFill>
              </a:rPr>
              <a:t> ideologies: “You sow the soft </a:t>
            </a:r>
            <a:r>
              <a:rPr lang="en-GB" sz="1200" dirty="0" err="1" smtClean="0">
                <a:solidFill>
                  <a:schemeClr val="bg1"/>
                </a:solidFill>
              </a:rPr>
              <a:t>redpill</a:t>
            </a:r>
            <a:r>
              <a:rPr lang="en-GB" sz="1200" dirty="0" smtClean="0">
                <a:solidFill>
                  <a:schemeClr val="bg1"/>
                </a:solidFill>
              </a:rPr>
              <a:t> seeds and then you water them constantly. An honest question to start with, a news piece here, an email there, and in the evening an anecdote over beer.”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36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22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027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Alphabet ad revenue up 20%</a:t>
            </a:r>
            <a:r>
              <a:rPr lang="en-GB" baseline="0" dirty="0" smtClean="0"/>
              <a:t> to $28.95 billion in Q3 2018.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982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1318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206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9627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77538-E1A9-AA41-8F73-41726134648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33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1AE3E5-330E-4247-97CF-7AB9326B9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62F8E79-1148-BE4A-BE2E-2F5C1C735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8E17AF-323F-304A-B782-57571F2D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373F55-F9D5-EF45-A2A2-4FC5F3D24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919B6EB-568B-7C4D-8ECD-004E76B8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4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99A120-5BAB-574B-B4A5-DB3CEB3E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B796206-1C1E-6547-98A1-984689ACF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665DA14-0AE4-8347-8D2B-1806D9D0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E096E41-0263-7D4A-974A-DE1A07B3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2CE8F46-E920-5540-9E23-409F29627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6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50A920-629B-CE4F-B11F-408390100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5F46649-E3B0-D54B-8007-073512463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79B1BA-D6A9-7A49-ADF3-0467B8C55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DD55E13-3C2E-934C-8745-7E4BFA7BC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2A02782-CDF2-784F-BC3A-63EEAF51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6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1790D1-2485-4A4B-83AE-4140C34B1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680271-D39F-4D4F-B83F-88FE23329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0FE298A-9EA5-734D-86C5-C9A645B24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A517F0F-2EAE-E944-B5E4-DC03E16F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C6E352F-0AF2-D542-AB7B-18394DA2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6FB8663-C4BB-A144-B225-4F503BA45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93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84CFAD-5D89-ED45-BF8D-9B02CFC8C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D8FB19F-CEE8-F44D-B3C2-A68284C54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C93C9D3-3560-D646-85C2-9D0A549C0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E2BDCE9-1D62-DC4A-B985-E541BA6C9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5B99C8C-BAA7-6B43-8725-315CC751A4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C6DCF53-FFB2-6048-8DBB-9D5F0F0D2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1A519247-6A0D-AF40-B917-A00263220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B5ACAF5-527A-574E-87EE-FE6F36D56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2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8793F3-DCA9-264C-AB4F-3460B8C9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C005635-BDE1-D644-837C-ADFD1F29D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D5867D6-C826-6D47-821A-FE9FC3892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9A181B-AC19-9E48-BE6A-94364898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70F4FA6-22C6-004A-9DC9-CB7566D4C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EBA47A3-3B00-1E44-9EFC-CA602069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479B4D8-DCE5-C34D-B73C-DF6BC42B4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09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F585C00-E5AD-A845-9516-3D31D1AEC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3921540-D56A-CC4C-882D-096443DFB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D03D22D-251E-F943-9AD9-6F7509948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5C827BD-58A1-0242-BE77-CBEB230EC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427E2C-D1F0-F64F-A319-59781772B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E1A0109-CB28-8C42-BF48-3E0D14834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8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604DA8-C8C9-DD4F-8A9E-AFF1C39AF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BAD20F3-30A0-5A44-A9B0-1E79B554A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6D52545-7153-0F48-B0B9-E51C9DAE3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CD7E493-C76B-EC40-B3D4-3626683BD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4E93ADE-0FE2-0443-A63A-713BB8C47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6AEF1BE-112E-B648-AB29-D49692253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E48F30-0FD9-EE49-B461-08E72ADB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6E64459-79AD-2747-98EA-89CB3511B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A0E8B2A-1658-C14C-B440-7CEDF7F4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0C40800-1F3C-2E4B-BBF9-2ADCA65E8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F918479-21C8-C54A-87AE-DFC6177D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6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A7F1C78-422C-1B4E-B01D-2A48BB7A7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F9C9A74-117B-4C48-AD83-D4833A72B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48FE55-00B1-1743-B1C5-3DB89234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07561A6-DDA3-3F4F-ACE4-20D23481B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15D962E-1E39-E84E-B8A0-3EA76F4D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08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照片 - 3 联">
  <p:cSld name="照片 - 3 联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pic" idx="2"/>
          </p:nvPr>
        </p:nvSpPr>
        <p:spPr>
          <a:xfrm>
            <a:off x="873919" y="2225675"/>
            <a:ext cx="1968500" cy="19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pic" idx="3"/>
          </p:nvPr>
        </p:nvSpPr>
        <p:spPr>
          <a:xfrm>
            <a:off x="873863" y="4606925"/>
            <a:ext cx="1968500" cy="19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pic" idx="4"/>
          </p:nvPr>
        </p:nvSpPr>
        <p:spPr>
          <a:xfrm>
            <a:off x="6570199" y="2225675"/>
            <a:ext cx="1968500" cy="19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pic" idx="5"/>
          </p:nvPr>
        </p:nvSpPr>
        <p:spPr>
          <a:xfrm>
            <a:off x="6570142" y="4606925"/>
            <a:ext cx="1968500" cy="19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2162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Image"/>
          <p:cNvSpPr>
            <a:spLocks noGrp="1"/>
          </p:cNvSpPr>
          <p:nvPr>
            <p:ph type="pic" sz="quarter" idx="13"/>
          </p:nvPr>
        </p:nvSpPr>
        <p:spPr>
          <a:xfrm>
            <a:off x="207398" y="272304"/>
            <a:ext cx="367488" cy="3706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91535" y="6505277"/>
            <a:ext cx="247257" cy="251168"/>
          </a:xfrm>
          <a:prstGeom prst="rect">
            <a:avLst/>
          </a:prstGeom>
        </p:spPr>
        <p:txBody>
          <a:bodyPr lIns="71437" tIns="71437" rIns="71437" bIns="71437" anchor="t"/>
          <a:lstStyle>
            <a:lvl1pPr algn="l" defTabSz="410766">
              <a:lnSpc>
                <a:spcPct val="80000"/>
              </a:lnSpc>
              <a:defRPr sz="1200">
                <a:solidFill>
                  <a:srgbClr val="F39019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270384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4BED4DC-FCEE-A946-9127-61E80F408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4B260EF-90F9-D248-9C72-4C0347324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740E0C8-54BB-7645-B14E-8970E779F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CDAB-CCB5-A24E-85B9-7E52B63C73C5}" type="datetimeFigureOut">
              <a:rPr lang="en-US" smtClean="0"/>
              <a:pPr/>
              <a:t>7/18/2019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A221A54-94E3-4E42-9669-64D8B960D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DBD115-88E7-4B4D-A5E8-4596FFA3C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B590C-E944-8A41-9FF6-CCC144E6B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jpg"/><Relationship Id="rId27" Type="http://schemas.openxmlformats.org/officeDocument/2006/relationships/image" Target="../media/image3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404" y="893599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Conscious</a:t>
            </a:r>
          </a:p>
          <a:p>
            <a:r>
              <a:rPr lang="en-US" sz="2800" dirty="0">
                <a:solidFill>
                  <a:schemeClr val="bg1"/>
                </a:solidFill>
              </a:rPr>
              <a:t>Advertising</a:t>
            </a:r>
          </a:p>
          <a:p>
            <a:r>
              <a:rPr lang="en-US" sz="2800" dirty="0">
                <a:solidFill>
                  <a:schemeClr val="bg1"/>
                </a:solidFill>
              </a:rPr>
              <a:t>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1731577" y="6001590"/>
            <a:ext cx="54094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consciousadnetwork.com</a:t>
            </a:r>
          </a:p>
          <a:p>
            <a:r>
              <a:rPr lang="en-US" sz="2600" dirty="0">
                <a:solidFill>
                  <a:schemeClr val="bg1"/>
                </a:solidFill>
              </a:rPr>
              <a:t>@</a:t>
            </a:r>
            <a:r>
              <a:rPr lang="en-US" sz="2600" dirty="0" err="1">
                <a:solidFill>
                  <a:schemeClr val="bg1"/>
                </a:solidFill>
              </a:rPr>
              <a:t>consciousadnet</a:t>
            </a:r>
            <a:endParaRPr lang="en-US" sz="2600" dirty="0">
              <a:solidFill>
                <a:schemeClr val="bg1"/>
              </a:solidFill>
            </a:endParaRPr>
          </a:p>
          <a:p>
            <a:endParaRPr lang="en-US" sz="2600" dirty="0" smtClean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970608" y="5838702"/>
            <a:ext cx="54094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600" dirty="0" smtClean="0">
              <a:solidFill>
                <a:schemeClr val="bg1"/>
              </a:solidFill>
            </a:endParaRPr>
          </a:p>
          <a:p>
            <a:r>
              <a:rPr lang="en-GB" sz="2600" dirty="0" smtClean="0">
                <a:solidFill>
                  <a:schemeClr val="bg1"/>
                </a:solidFill>
              </a:rPr>
              <a:t>#</a:t>
            </a:r>
            <a:r>
              <a:rPr lang="en-GB" sz="2600" dirty="0" err="1">
                <a:solidFill>
                  <a:schemeClr val="bg1"/>
                </a:solidFill>
              </a:rPr>
              <a:t>TogetherWeCAN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 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38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  <p:sp>
        <p:nvSpPr>
          <p:cNvPr id="128" name="Shape 128"/>
          <p:cNvSpPr txBox="1"/>
          <p:nvPr/>
        </p:nvSpPr>
        <p:spPr>
          <a:xfrm>
            <a:off x="515007" y="1308253"/>
            <a:ext cx="11161986" cy="42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5400" b="1" dirty="0">
              <a:solidFill>
                <a:schemeClr val="bg1"/>
              </a:solidFill>
            </a:endParaRPr>
          </a:p>
          <a:p>
            <a:r>
              <a:rPr lang="en-GB" sz="5400" b="1" dirty="0" smtClean="0">
                <a:solidFill>
                  <a:schemeClr val="bg1"/>
                </a:solidFill>
              </a:rPr>
              <a:t>Zenith </a:t>
            </a:r>
            <a:r>
              <a:rPr lang="en-GB" sz="5400" b="1" dirty="0">
                <a:solidFill>
                  <a:schemeClr val="bg1"/>
                </a:solidFill>
              </a:rPr>
              <a:t>forecast global </a:t>
            </a:r>
            <a:r>
              <a:rPr lang="en-GB" sz="5400" b="1" dirty="0" err="1">
                <a:solidFill>
                  <a:schemeClr val="bg1"/>
                </a:solidFill>
              </a:rPr>
              <a:t>adspend</a:t>
            </a:r>
            <a:r>
              <a:rPr lang="en-GB" sz="5400" b="1" dirty="0">
                <a:solidFill>
                  <a:schemeClr val="bg1"/>
                </a:solidFill>
              </a:rPr>
              <a:t> to grow by 4.6% this year </a:t>
            </a:r>
            <a:r>
              <a:rPr lang="en-GB" sz="5400" b="1" dirty="0" smtClean="0">
                <a:solidFill>
                  <a:schemeClr val="bg1"/>
                </a:solidFill>
              </a:rPr>
              <a:t>to </a:t>
            </a:r>
            <a:r>
              <a:rPr lang="en-GB" sz="5400" b="1" dirty="0">
                <a:solidFill>
                  <a:schemeClr val="bg1"/>
                </a:solidFill>
              </a:rPr>
              <a:t>reach $</a:t>
            </a:r>
            <a:r>
              <a:rPr lang="en-GB" sz="5400" b="1" dirty="0" smtClean="0">
                <a:solidFill>
                  <a:schemeClr val="bg1"/>
                </a:solidFill>
              </a:rPr>
              <a:t>639bn. </a:t>
            </a:r>
            <a:r>
              <a:rPr lang="en-GB" sz="5400" b="1" dirty="0">
                <a:solidFill>
                  <a:schemeClr val="bg1"/>
                </a:solidFill>
              </a:rPr>
              <a:t>Half of all global </a:t>
            </a:r>
            <a:r>
              <a:rPr lang="en-GB" sz="5400" b="1" dirty="0" err="1">
                <a:solidFill>
                  <a:schemeClr val="bg1"/>
                </a:solidFill>
              </a:rPr>
              <a:t>adspend</a:t>
            </a:r>
            <a:r>
              <a:rPr lang="en-GB" sz="5400" b="1" dirty="0">
                <a:solidFill>
                  <a:schemeClr val="bg1"/>
                </a:solidFill>
              </a:rPr>
              <a:t> will be online by </a:t>
            </a:r>
            <a:r>
              <a:rPr lang="en-GB" sz="5400" b="1" dirty="0" smtClean="0">
                <a:solidFill>
                  <a:schemeClr val="bg1"/>
                </a:solidFill>
              </a:rPr>
              <a:t>2021.</a:t>
            </a:r>
            <a:endParaRPr lang="en-GB" sz="5400" b="1" dirty="0">
              <a:solidFill>
                <a:schemeClr val="bg1"/>
              </a:solidFill>
            </a:endParaRPr>
          </a:p>
          <a:p>
            <a:endParaRPr lang="en-GB" sz="5400" b="1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5EEA44F-52CA-E44F-B7FD-09B41569BBD3}"/>
              </a:ext>
            </a:extLst>
          </p:cNvPr>
          <p:cNvGrpSpPr/>
          <p:nvPr/>
        </p:nvGrpSpPr>
        <p:grpSpPr>
          <a:xfrm>
            <a:off x="9898912" y="5665577"/>
            <a:ext cx="1945532" cy="1192423"/>
            <a:chOff x="8435872" y="4768875"/>
            <a:chExt cx="3408572" cy="20891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389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Conscious</a:t>
            </a:r>
          </a:p>
          <a:p>
            <a:r>
              <a:rPr lang="en-US" sz="2800" dirty="0">
                <a:solidFill>
                  <a:schemeClr val="bg1"/>
                </a:solidFill>
              </a:rPr>
              <a:t>Advertising</a:t>
            </a:r>
          </a:p>
          <a:p>
            <a:r>
              <a:rPr lang="en-US" sz="2800" dirty="0">
                <a:solidFill>
                  <a:schemeClr val="bg1"/>
                </a:solidFill>
              </a:rPr>
              <a:t>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937" y="2905561"/>
            <a:ext cx="1469939" cy="1143456"/>
          </a:xfrm>
          <a:prstGeom prst="rect">
            <a:avLst/>
          </a:prstGeom>
        </p:spPr>
      </p:pic>
      <p:pic>
        <p:nvPicPr>
          <p:cNvPr id="1026" name="Picture 2" descr="https://contentstorage-nax1.emarketer.com/ae3ac417f15f1d74225c07d56d06871b/5822_origi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49" y="25516"/>
            <a:ext cx="6708702" cy="676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28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404" y="893599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Who are the Conscious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Advertising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Network?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6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6487" y="-1489099"/>
            <a:ext cx="11572432" cy="8107130"/>
            <a:chOff x="-106264" y="-1608138"/>
            <a:chExt cx="11572432" cy="8107130"/>
          </a:xfrm>
        </p:grpSpPr>
        <p:pic>
          <p:nvPicPr>
            <p:cNvPr id="166" name="Shape 166"/>
            <p:cNvPicPr preferRelativeResize="0"/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51470" y="2759667"/>
              <a:ext cx="2269631" cy="1106030"/>
            </a:xfrm>
            <a:prstGeom prst="rect">
              <a:avLst/>
            </a:prstGeom>
          </p:spPr>
        </p:pic>
        <p:pic>
          <p:nvPicPr>
            <p:cNvPr id="169" name="Shape 169"/>
            <p:cNvPicPr preferRelativeResize="0"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/>
            </a:blip>
            <a:stretch>
              <a:fillRect/>
            </a:stretch>
          </p:blipFill>
          <p:spPr>
            <a:xfrm>
              <a:off x="4399117" y="4035667"/>
              <a:ext cx="1839400" cy="105710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0" y="1072937"/>
              <a:ext cx="1873390" cy="187339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4570" y="1564289"/>
              <a:ext cx="1714513" cy="864380"/>
            </a:xfrm>
            <a:prstGeom prst="rect">
              <a:avLst/>
            </a:prstGeom>
          </p:spPr>
        </p:pic>
        <p:sp>
          <p:nvSpPr>
            <p:cNvPr id="22530" name="AutoShape 2" descr="Image result for un logo white"/>
            <p:cNvSpPr>
              <a:spLocks noChangeAspect="1" noChangeArrowheads="1"/>
            </p:cNvSpPr>
            <p:nvPr/>
          </p:nvSpPr>
          <p:spPr bwMode="auto">
            <a:xfrm>
              <a:off x="155575" y="-1608138"/>
              <a:ext cx="3962400" cy="336232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36" name="Picture 35" descr="Merkle-Periscopix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06264" y="-426143"/>
              <a:ext cx="4077218" cy="231660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9B6DED90-2AB0-48F7-8F4A-4AB36C96A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613521" y="5373595"/>
              <a:ext cx="852647" cy="85264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="" xmlns:a16="http://schemas.microsoft.com/office/drawing/2014/main" id="{6C047679-1ED0-41B1-A078-0BCEFAF08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26014" y="1695379"/>
              <a:ext cx="3301190" cy="536443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="" xmlns:a16="http://schemas.microsoft.com/office/drawing/2014/main" id="{FB91E41D-2656-428E-8DCE-84EFE951C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/>
            </a:blip>
            <a:stretch>
              <a:fillRect/>
            </a:stretch>
          </p:blipFill>
          <p:spPr>
            <a:xfrm>
              <a:off x="6525526" y="5231719"/>
              <a:ext cx="1267273" cy="126727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AF3C2061-2520-45E5-A01C-63AC20569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90992" y="471182"/>
              <a:ext cx="2323259" cy="50530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9532A942-7D8F-4272-A268-D965DCB46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b="49517"/>
            <a:stretch/>
          </p:blipFill>
          <p:spPr>
            <a:xfrm>
              <a:off x="6241579" y="4069188"/>
              <a:ext cx="2323259" cy="82881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="" xmlns:a16="http://schemas.microsoft.com/office/drawing/2014/main" id="{EBC99B45-B04B-446F-843E-72CD94B11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205608" y="300228"/>
              <a:ext cx="878880" cy="878880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5D610B9-5A1D-406E-807C-3D497D17FF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0466" y="5724966"/>
            <a:ext cx="1783994" cy="5913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22B707B-6A08-4E9E-A5E1-080D778F6B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07153" y="4043167"/>
            <a:ext cx="3271069" cy="10102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775F919-860D-4EFF-925F-23365F71AAF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43164" y="76899"/>
            <a:ext cx="2441088" cy="12205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FE3B2F3-A515-44CD-9C0D-4F032FCC9E6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49006" y="3192987"/>
            <a:ext cx="1427486" cy="5364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B21A00F-1DD0-4B80-85C3-8021C2345EA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89890" y="5452052"/>
            <a:ext cx="2767881" cy="10068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E3C7972D-C8B5-4C9C-8D70-4BBE55FCA1A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92157" y="2692376"/>
            <a:ext cx="3089357" cy="14042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2884B69B-CC60-4BCA-BCAC-1EE4B38ED0A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67139" y="1783096"/>
            <a:ext cx="2012722" cy="5084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F97107D2-C4BA-49AA-B9E6-CD06F7B9A5B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2507" y="4164660"/>
            <a:ext cx="2112715" cy="10182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005" y="1643239"/>
            <a:ext cx="864271" cy="864271"/>
          </a:xfrm>
          <a:prstGeom prst="rect">
            <a:avLst/>
          </a:prstGeom>
        </p:spPr>
      </p:pic>
      <p:pic>
        <p:nvPicPr>
          <p:cNvPr id="31" name="Picture 4" descr="Image result for kind snack bars logo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277" y="489245"/>
            <a:ext cx="1427668" cy="74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toast beer logo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08" y="3001790"/>
            <a:ext cx="2198111" cy="87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national union of students logo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798" y="4349058"/>
            <a:ext cx="1737001" cy="67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show racism the red card logo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018" y="5703628"/>
            <a:ext cx="4323110" cy="63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34" y="3234296"/>
            <a:ext cx="1736409" cy="30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0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  <p:sp>
        <p:nvSpPr>
          <p:cNvPr id="128" name="Shape 128"/>
          <p:cNvSpPr txBox="1"/>
          <p:nvPr/>
        </p:nvSpPr>
        <p:spPr>
          <a:xfrm>
            <a:off x="515007" y="-283397"/>
            <a:ext cx="11161986" cy="42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5400" b="1" dirty="0">
              <a:solidFill>
                <a:schemeClr val="bg1"/>
              </a:solidFill>
            </a:endParaRPr>
          </a:p>
          <a:p>
            <a:endParaRPr lang="en-GB" sz="5400" b="1" dirty="0">
              <a:solidFill>
                <a:schemeClr val="bg1"/>
              </a:solidFill>
            </a:endParaRPr>
          </a:p>
          <a:p>
            <a:endParaRPr lang="en-GB" sz="5400" b="1" dirty="0">
              <a:solidFill>
                <a:schemeClr val="bg1"/>
              </a:solidFill>
            </a:endParaRPr>
          </a:p>
          <a:p>
            <a:endParaRPr lang="en-GB" sz="5400" b="1" dirty="0">
              <a:solidFill>
                <a:schemeClr val="bg1"/>
              </a:solidFill>
            </a:endParaRPr>
          </a:p>
          <a:p>
            <a:pPr algn="ctr"/>
            <a:r>
              <a:rPr lang="en-GB" sz="5400" b="1" dirty="0" smtClean="0">
                <a:solidFill>
                  <a:schemeClr val="bg1"/>
                </a:solidFill>
                <a:cs typeface="Gobold"/>
              </a:rPr>
              <a:t>To help the ethics catch up with the technology of modern advertising</a:t>
            </a:r>
            <a:endParaRPr sz="5400" dirty="0">
              <a:solidFill>
                <a:schemeClr val="bg1"/>
              </a:solidFill>
              <a:cs typeface="Gobold"/>
              <a:sym typeface="Arial"/>
            </a:endParaRPr>
          </a:p>
        </p:txBody>
      </p:sp>
      <p:sp>
        <p:nvSpPr>
          <p:cNvPr id="4" name="Shape 143"/>
          <p:cNvSpPr txBox="1"/>
          <p:nvPr/>
        </p:nvSpPr>
        <p:spPr>
          <a:xfrm>
            <a:off x="0" y="-526974"/>
            <a:ext cx="12192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dirty="0" smtClean="0">
                <a:solidFill>
                  <a:schemeClr val="lt1"/>
                </a:solidFill>
                <a:cs typeface="Gobold"/>
              </a:rPr>
              <a:t>MISSION</a:t>
            </a:r>
            <a:endParaRPr sz="5400" b="1" dirty="0">
              <a:cs typeface="Gobol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5EEA44F-52CA-E44F-B7FD-09B41569BBD3}"/>
              </a:ext>
            </a:extLst>
          </p:cNvPr>
          <p:cNvGrpSpPr/>
          <p:nvPr/>
        </p:nvGrpSpPr>
        <p:grpSpPr>
          <a:xfrm>
            <a:off x="9898912" y="5665577"/>
            <a:ext cx="1945532" cy="1192423"/>
            <a:chOff x="8435872" y="4768875"/>
            <a:chExt cx="3408572" cy="20891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474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3" y="-5644"/>
            <a:ext cx="12192000" cy="68636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E24D81-0579-1D41-A923-74A2726DD2F4}"/>
              </a:ext>
            </a:extLst>
          </p:cNvPr>
          <p:cNvSpPr txBox="1"/>
          <p:nvPr/>
        </p:nvSpPr>
        <p:spPr>
          <a:xfrm>
            <a:off x="972535" y="162898"/>
            <a:ext cx="10246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solidFill>
                <a:schemeClr val="bg1"/>
              </a:solidFill>
              <a:latin typeface="Cera" panose="00000500000000000000" pitchFamily="50" charset="0"/>
              <a:sym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662" y="557994"/>
            <a:ext cx="4568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cs typeface="Gobold"/>
              </a:rPr>
              <a:t>6 MANIFESTOS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053829" y="1666598"/>
            <a:ext cx="1790427" cy="2136238"/>
            <a:chOff x="9053829" y="1643733"/>
            <a:chExt cx="1790427" cy="2136238"/>
          </a:xfrm>
        </p:grpSpPr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E4A3DDF2-9B12-470E-AB0B-456877D89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53637" y="1643733"/>
              <a:ext cx="1590810" cy="159081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A70C11BF-99E2-40A9-909B-2F7B59C42EAF}"/>
                </a:ext>
              </a:extLst>
            </p:cNvPr>
            <p:cNvSpPr txBox="1"/>
            <p:nvPr/>
          </p:nvSpPr>
          <p:spPr>
            <a:xfrm>
              <a:off x="9053829" y="3318306"/>
              <a:ext cx="17904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</a:rPr>
                <a:t>ANTI-FRAUD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626582" y="4244660"/>
            <a:ext cx="3260829" cy="2245779"/>
            <a:chOff x="4626582" y="4244660"/>
            <a:chExt cx="3260829" cy="2245779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2BD52C0D-0F65-4254-B764-7EAE51860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7870" y="4244660"/>
              <a:ext cx="1590810" cy="159081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D22765EB-2328-42E0-92A2-47130AE3E2FA}"/>
                </a:ext>
              </a:extLst>
            </p:cNvPr>
            <p:cNvSpPr/>
            <p:nvPr/>
          </p:nvSpPr>
          <p:spPr>
            <a:xfrm>
              <a:off x="4626582" y="6028774"/>
              <a:ext cx="32608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</a:rPr>
                <a:t>CHILDREN’S WELLBEING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398041" y="4328051"/>
            <a:ext cx="2894062" cy="2143135"/>
            <a:chOff x="8398041" y="4328051"/>
            <a:chExt cx="2894062" cy="2143135"/>
          </a:xfrm>
        </p:grpSpPr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DCC40FCD-A3D9-4F10-8908-4EAC15653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33059" y="4328051"/>
              <a:ext cx="1424027" cy="1424027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EB632867-477B-4E73-81D8-F5D39CAAD7F5}"/>
                </a:ext>
              </a:extLst>
            </p:cNvPr>
            <p:cNvSpPr/>
            <p:nvPr/>
          </p:nvSpPr>
          <p:spPr>
            <a:xfrm>
              <a:off x="8398041" y="6009521"/>
              <a:ext cx="289406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 dirty="0">
                  <a:solidFill>
                    <a:schemeClr val="bg1"/>
                  </a:solidFill>
                </a:rPr>
                <a:t>INFORMED CONSENT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323900" y="1797330"/>
            <a:ext cx="1658146" cy="1936475"/>
            <a:chOff x="1323900" y="1797330"/>
            <a:chExt cx="1658146" cy="1936475"/>
          </a:xfrm>
          <a:noFill/>
        </p:grpSpPr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7390255A-EABD-4CFC-92F7-9DE517D01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79787" y="1797330"/>
              <a:ext cx="1219478" cy="1219478"/>
            </a:xfrm>
            <a:prstGeom prst="rect">
              <a:avLst/>
            </a:prstGeom>
            <a:grpFill/>
            <a:effectLst>
              <a:glow>
                <a:schemeClr val="bg1">
                  <a:alpha val="40000"/>
                </a:schemeClr>
              </a:glow>
            </a:effectLst>
          </p:spPr>
        </p:pic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322C13CE-D78F-4D06-8B1F-C02185F4EB38}"/>
                </a:ext>
              </a:extLst>
            </p:cNvPr>
            <p:cNvSpPr txBox="1"/>
            <p:nvPr/>
          </p:nvSpPr>
          <p:spPr>
            <a:xfrm>
              <a:off x="1323900" y="3272140"/>
              <a:ext cx="1658146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</a:rPr>
                <a:t>FAKE NEWS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22202" y="1411805"/>
            <a:ext cx="1945531" cy="2368166"/>
            <a:chOff x="5122202" y="1411805"/>
            <a:chExt cx="1945531" cy="2368166"/>
          </a:xfrm>
        </p:grpSpPr>
        <p:pic>
          <p:nvPicPr>
            <p:cNvPr id="28" name="Picture 27">
              <a:extLst>
                <a:ext uri="{FF2B5EF4-FFF2-40B4-BE49-F238E27FC236}">
                  <a16:creationId xmlns="" xmlns:a16="http://schemas.microsoft.com/office/drawing/2014/main" id="{B686CDA7-F256-49ED-849E-A0BD81AF5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22202" y="1411805"/>
              <a:ext cx="1945531" cy="194553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2EF383DC-C071-40BE-BA31-B73E86BB8B10}"/>
                </a:ext>
              </a:extLst>
            </p:cNvPr>
            <p:cNvSpPr txBox="1"/>
            <p:nvPr/>
          </p:nvSpPr>
          <p:spPr>
            <a:xfrm>
              <a:off x="5122202" y="3318306"/>
              <a:ext cx="19455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bg1"/>
                  </a:solidFill>
                </a:rPr>
                <a:t>HATE SPEECH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3151" y="4227848"/>
            <a:ext cx="3012750" cy="2474170"/>
            <a:chOff x="583151" y="4227848"/>
            <a:chExt cx="3012750" cy="2474170"/>
          </a:xfrm>
        </p:grpSpPr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5314AEF8-0E85-4815-AC5F-4F841A958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23900" y="4227848"/>
              <a:ext cx="1582505" cy="1582505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B4A1DBDA-B1AE-4CA0-9D0A-DAD2E9E93BA6}"/>
                </a:ext>
              </a:extLst>
            </p:cNvPr>
            <p:cNvSpPr/>
            <p:nvPr/>
          </p:nvSpPr>
          <p:spPr>
            <a:xfrm>
              <a:off x="583151" y="5871021"/>
              <a:ext cx="301275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chemeClr val="bg1"/>
                  </a:solidFill>
                </a:rPr>
                <a:t>DIVERSITY</a:t>
              </a:r>
              <a:r>
                <a:rPr lang="en-GB" sz="2400" b="1" dirty="0">
                  <a:solidFill>
                    <a:schemeClr val="bg1"/>
                  </a:solidFill>
                </a:rPr>
                <a:t>, INCLUSION AND EQUALITY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762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  <p:sp>
        <p:nvSpPr>
          <p:cNvPr id="128" name="Shape 128"/>
          <p:cNvSpPr txBox="1"/>
          <p:nvPr/>
        </p:nvSpPr>
        <p:spPr>
          <a:xfrm>
            <a:off x="614158" y="547499"/>
            <a:ext cx="11161986" cy="42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16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pPr algn="ctr"/>
            <a:r>
              <a:rPr lang="en-GB" sz="5400" b="1" dirty="0">
                <a:solidFill>
                  <a:schemeClr val="bg1"/>
                </a:solidFill>
                <a:cs typeface="Gobold"/>
              </a:rPr>
              <a:t>For all clients to incorporate the principles of the manifestos into all agency briefs and RFPs</a:t>
            </a:r>
            <a:endParaRPr sz="5400" dirty="0">
              <a:solidFill>
                <a:schemeClr val="bg1"/>
              </a:solidFill>
              <a:cs typeface="Gobold"/>
              <a:sym typeface="Arial"/>
            </a:endParaRPr>
          </a:p>
        </p:txBody>
      </p:sp>
      <p:sp>
        <p:nvSpPr>
          <p:cNvPr id="4" name="Shape 143"/>
          <p:cNvSpPr txBox="1"/>
          <p:nvPr/>
        </p:nvSpPr>
        <p:spPr>
          <a:xfrm>
            <a:off x="0" y="-526974"/>
            <a:ext cx="12192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dirty="0">
                <a:solidFill>
                  <a:schemeClr val="lt1"/>
                </a:solidFill>
                <a:cs typeface="Gobold"/>
              </a:rPr>
              <a:t>GOAL</a:t>
            </a:r>
            <a:endParaRPr sz="5400" b="1" dirty="0">
              <a:cs typeface="Gobol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5EEA44F-52CA-E44F-B7FD-09B41569BBD3}"/>
              </a:ext>
            </a:extLst>
          </p:cNvPr>
          <p:cNvGrpSpPr/>
          <p:nvPr/>
        </p:nvGrpSpPr>
        <p:grpSpPr>
          <a:xfrm>
            <a:off x="9898912" y="5665577"/>
            <a:ext cx="1945532" cy="1192423"/>
            <a:chOff x="8435872" y="4768875"/>
            <a:chExt cx="3408572" cy="20891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705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Shape 340"/>
          <p:cNvPicPr preferRelativeResize="0"/>
          <p:nvPr/>
        </p:nvPicPr>
        <p:blipFill rotWithShape="1">
          <a:blip r:embed="rId3">
            <a:alphaModFix/>
          </a:blip>
          <a:srcRect l="9821" t="12540" r="10803" b="13650"/>
          <a:stretch/>
        </p:blipFill>
        <p:spPr>
          <a:xfrm>
            <a:off x="0" y="272143"/>
            <a:ext cx="12192000" cy="6377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487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44"/>
            <a:ext cx="12192000" cy="686364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A5EEA44F-52CA-E44F-B7FD-09B41569BBD3}"/>
              </a:ext>
            </a:extLst>
          </p:cNvPr>
          <p:cNvGrpSpPr/>
          <p:nvPr/>
        </p:nvGrpSpPr>
        <p:grpSpPr>
          <a:xfrm>
            <a:off x="9898912" y="5668399"/>
            <a:ext cx="1945532" cy="1192423"/>
            <a:chOff x="8435872" y="4768875"/>
            <a:chExt cx="3408572" cy="2089125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E24D81-0579-1D41-A923-74A2726DD2F4}"/>
              </a:ext>
            </a:extLst>
          </p:cNvPr>
          <p:cNvSpPr txBox="1"/>
          <p:nvPr/>
        </p:nvSpPr>
        <p:spPr>
          <a:xfrm>
            <a:off x="1040010" y="1452812"/>
            <a:ext cx="1024693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4000" dirty="0">
                <a:solidFill>
                  <a:schemeClr val="lt1"/>
                </a:solidFill>
                <a:cs typeface="Gobold"/>
                <a:sym typeface="Arial"/>
              </a:rPr>
              <a:t>Fake news, racism, sexism, terrorists spreading messages of hate, toxic content directed at children - parts of the internet we have is a million miles from where we thought it would take us</a:t>
            </a:r>
          </a:p>
          <a:p>
            <a:pPr lvl="0"/>
            <a:endParaRPr lang="en-GB" sz="2800" dirty="0">
              <a:solidFill>
                <a:schemeClr val="lt1"/>
              </a:solidFill>
              <a:sym typeface="Arial"/>
            </a:endParaRPr>
          </a:p>
          <a:p>
            <a:pPr lvl="0"/>
            <a:r>
              <a:rPr lang="en-GB" sz="2800" dirty="0">
                <a:solidFill>
                  <a:schemeClr val="lt1"/>
                </a:solidFill>
                <a:sym typeface="Arial"/>
              </a:rPr>
              <a:t>Keith Weed, </a:t>
            </a:r>
            <a:r>
              <a:rPr lang="en-GB" sz="2800" dirty="0" smtClean="0">
                <a:solidFill>
                  <a:schemeClr val="lt1"/>
                </a:solidFill>
                <a:sym typeface="Arial"/>
              </a:rPr>
              <a:t>President </a:t>
            </a:r>
            <a:r>
              <a:rPr lang="en-GB" sz="2800" dirty="0">
                <a:solidFill>
                  <a:schemeClr val="lt1"/>
                </a:solidFill>
                <a:sym typeface="Arial"/>
              </a:rPr>
              <a:t>Advertising Association</a:t>
            </a:r>
          </a:p>
          <a:p>
            <a:pPr lvl="0"/>
            <a:r>
              <a:rPr lang="en-GB" sz="2800" dirty="0">
                <a:solidFill>
                  <a:schemeClr val="lt1"/>
                </a:solidFill>
                <a:sym typeface="Arial"/>
              </a:rPr>
              <a:t>12</a:t>
            </a:r>
            <a:r>
              <a:rPr lang="en-GB" sz="2800" baseline="30000" dirty="0">
                <a:solidFill>
                  <a:schemeClr val="lt1"/>
                </a:solidFill>
                <a:sym typeface="Arial"/>
              </a:rPr>
              <a:t>th</a:t>
            </a:r>
            <a:r>
              <a:rPr lang="en-GB" sz="2800" dirty="0">
                <a:solidFill>
                  <a:schemeClr val="lt1"/>
                </a:solidFill>
                <a:sym typeface="Arial"/>
              </a:rPr>
              <a:t> February 2018</a:t>
            </a:r>
          </a:p>
        </p:txBody>
      </p:sp>
    </p:spTree>
    <p:extLst>
      <p:ext uri="{BB962C8B-B14F-4D97-AF65-F5344CB8AC3E}">
        <p14:creationId xmlns:p14="http://schemas.microsoft.com/office/powerpoint/2010/main" val="152526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04" y="870801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84578" y="3818851"/>
            <a:ext cx="28295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ra" panose="00000500000000000000" pitchFamily="50" charset="0"/>
              </a:rPr>
              <a:t>HATE SPEECH</a:t>
            </a:r>
            <a:endParaRPr lang="en-US" sz="4000" dirty="0">
              <a:solidFill>
                <a:schemeClr val="bg1"/>
              </a:solidFill>
              <a:latin typeface="Cera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22"/>
            <a:ext cx="12192000" cy="686364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5EEA44F-52CA-E44F-B7FD-09B41569BBD3}"/>
              </a:ext>
            </a:extLst>
          </p:cNvPr>
          <p:cNvGrpSpPr/>
          <p:nvPr/>
        </p:nvGrpSpPr>
        <p:grpSpPr>
          <a:xfrm>
            <a:off x="9898912" y="5665577"/>
            <a:ext cx="1945532" cy="1192423"/>
            <a:chOff x="8435872" y="4768875"/>
            <a:chExt cx="3408572" cy="20891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  <p:pic>
        <p:nvPicPr>
          <p:cNvPr id="1026" name="Picture 2" descr="Tommy Robinson sent direct Twitter messages to far-right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822"/>
            <a:ext cx="12213763" cy="686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75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44"/>
            <a:ext cx="12192000" cy="686364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A5EEA44F-52CA-E44F-B7FD-09B41569BBD3}"/>
              </a:ext>
            </a:extLst>
          </p:cNvPr>
          <p:cNvGrpSpPr/>
          <p:nvPr/>
        </p:nvGrpSpPr>
        <p:grpSpPr>
          <a:xfrm>
            <a:off x="9898912" y="5668399"/>
            <a:ext cx="1945532" cy="1192423"/>
            <a:chOff x="8435872" y="4768875"/>
            <a:chExt cx="3408572" cy="2089125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E24D81-0579-1D41-A923-74A2726DD2F4}"/>
              </a:ext>
            </a:extLst>
          </p:cNvPr>
          <p:cNvSpPr txBox="1"/>
          <p:nvPr/>
        </p:nvSpPr>
        <p:spPr>
          <a:xfrm>
            <a:off x="1040010" y="1138606"/>
            <a:ext cx="102469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4000" dirty="0" smtClean="0">
                <a:solidFill>
                  <a:schemeClr val="lt1"/>
                </a:solidFill>
                <a:cs typeface="Gobold"/>
                <a:sym typeface="Arial"/>
              </a:rPr>
              <a:t>‘Muslims are filthy scumbags’ </a:t>
            </a:r>
          </a:p>
          <a:p>
            <a:pPr lvl="0"/>
            <a:r>
              <a:rPr lang="en-GB" sz="2400" dirty="0" smtClean="0">
                <a:solidFill>
                  <a:schemeClr val="lt1"/>
                </a:solidFill>
                <a:cs typeface="Gobold"/>
                <a:sym typeface="Arial"/>
              </a:rPr>
              <a:t>Jan 2019</a:t>
            </a:r>
          </a:p>
          <a:p>
            <a:pPr lvl="0"/>
            <a:endParaRPr lang="en-GB" sz="4000" dirty="0" smtClean="0">
              <a:solidFill>
                <a:schemeClr val="lt1"/>
              </a:solidFill>
              <a:cs typeface="Gobold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0010" y="4390025"/>
            <a:ext cx="96286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‘If you’re a journalist and you think your office or your home is a safe space …. It’s not’</a:t>
            </a:r>
            <a:endParaRPr lang="en-GB" sz="4000" dirty="0">
              <a:solidFill>
                <a:schemeClr val="bg1"/>
              </a:solidFill>
              <a:cs typeface="Gobold"/>
              <a:sym typeface="Arial"/>
            </a:endParaRP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40010" y="2813363"/>
            <a:ext cx="752551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4000" dirty="0">
                <a:solidFill>
                  <a:schemeClr val="lt1"/>
                </a:solidFill>
                <a:cs typeface="Gobold"/>
                <a:sym typeface="Arial"/>
              </a:rPr>
              <a:t>‘Make war on </a:t>
            </a:r>
            <a:r>
              <a:rPr lang="en-GB" sz="4000" dirty="0" err="1">
                <a:solidFill>
                  <a:schemeClr val="lt1"/>
                </a:solidFill>
                <a:cs typeface="Gobold"/>
                <a:sym typeface="Arial"/>
              </a:rPr>
              <a:t>muslims’</a:t>
            </a:r>
            <a:r>
              <a:rPr lang="en-GB" dirty="0">
                <a:solidFill>
                  <a:schemeClr val="lt1"/>
                </a:solidFill>
                <a:cs typeface="Gobold"/>
                <a:sym typeface="Arial"/>
              </a:rPr>
              <a:t> </a:t>
            </a:r>
          </a:p>
          <a:p>
            <a:pPr lvl="0"/>
            <a:r>
              <a:rPr lang="en-GB" sz="2400" dirty="0">
                <a:solidFill>
                  <a:schemeClr val="lt1"/>
                </a:solidFill>
                <a:cs typeface="Gobold"/>
                <a:sym typeface="Arial"/>
              </a:rPr>
              <a:t>Jan 2019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89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5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3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5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64" y="0"/>
            <a:ext cx="111652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5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" y="290512"/>
            <a:ext cx="105251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62" y="0"/>
            <a:ext cx="10352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4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689" y="0"/>
            <a:ext cx="9566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04" y="870801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A5428D-FBC8-BE4A-8B4B-B428534180BE}"/>
              </a:ext>
            </a:extLst>
          </p:cNvPr>
          <p:cNvSpPr txBox="1"/>
          <p:nvPr/>
        </p:nvSpPr>
        <p:spPr>
          <a:xfrm>
            <a:off x="6611426" y="3666699"/>
            <a:ext cx="32915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ra" panose="00000500000000000000" pitchFamily="50" charset="0"/>
              </a:rPr>
              <a:t>Christchurch Terrorist -</a:t>
            </a:r>
          </a:p>
          <a:p>
            <a:r>
              <a:rPr lang="en-US" sz="4000" dirty="0" smtClean="0">
                <a:solidFill>
                  <a:schemeClr val="bg1"/>
                </a:solidFill>
                <a:latin typeface="Cera" panose="00000500000000000000" pitchFamily="50" charset="0"/>
              </a:rPr>
              <a:t>Generation Identity</a:t>
            </a:r>
            <a:endParaRPr lang="en-US" sz="4000" dirty="0">
              <a:solidFill>
                <a:schemeClr val="bg1"/>
              </a:solidFill>
              <a:latin typeface="Cera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8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44"/>
            <a:ext cx="12192000" cy="686364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5EEA44F-52CA-E44F-B7FD-09B41569BBD3}"/>
              </a:ext>
            </a:extLst>
          </p:cNvPr>
          <p:cNvGrpSpPr/>
          <p:nvPr/>
        </p:nvGrpSpPr>
        <p:grpSpPr>
          <a:xfrm>
            <a:off x="9898912" y="5668399"/>
            <a:ext cx="1945532" cy="1192423"/>
            <a:chOff x="8435872" y="4768875"/>
            <a:chExt cx="3408572" cy="20891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AE24D81-0579-1D41-A923-74A2726DD2F4}"/>
              </a:ext>
            </a:extLst>
          </p:cNvPr>
          <p:cNvSpPr txBox="1"/>
          <p:nvPr/>
        </p:nvSpPr>
        <p:spPr>
          <a:xfrm>
            <a:off x="972535" y="1595604"/>
            <a:ext cx="102469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‘Well-dressed</a:t>
            </a:r>
            <a:r>
              <a:rPr lang="en-GB" sz="4000" dirty="0">
                <a:solidFill>
                  <a:schemeClr val="bg1"/>
                </a:solidFill>
              </a:rPr>
              <a:t>, highly educated and from respectable families. Why this new British far-Right group is the most sinister and dangerous </a:t>
            </a:r>
            <a:r>
              <a:rPr lang="en-GB" sz="4000" dirty="0" smtClean="0">
                <a:solidFill>
                  <a:schemeClr val="bg1"/>
                </a:solidFill>
              </a:rPr>
              <a:t>yet’</a:t>
            </a:r>
          </a:p>
          <a:p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2416" y="4576641"/>
            <a:ext cx="9646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The Daily Mail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05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44"/>
            <a:ext cx="12192000" cy="686364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5EEA44F-52CA-E44F-B7FD-09B41569BBD3}"/>
              </a:ext>
            </a:extLst>
          </p:cNvPr>
          <p:cNvGrpSpPr/>
          <p:nvPr/>
        </p:nvGrpSpPr>
        <p:grpSpPr>
          <a:xfrm>
            <a:off x="9898912" y="5668399"/>
            <a:ext cx="1945532" cy="1192423"/>
            <a:chOff x="8435872" y="4768875"/>
            <a:chExt cx="3408572" cy="20891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AE24D81-0579-1D41-A923-74A2726DD2F4}"/>
              </a:ext>
            </a:extLst>
          </p:cNvPr>
          <p:cNvSpPr txBox="1"/>
          <p:nvPr/>
        </p:nvSpPr>
        <p:spPr>
          <a:xfrm>
            <a:off x="972535" y="1595604"/>
            <a:ext cx="102469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Generation Identity group — known as </a:t>
            </a:r>
            <a:r>
              <a:rPr lang="en-GB" sz="4000" dirty="0" err="1">
                <a:solidFill>
                  <a:schemeClr val="bg1"/>
                </a:solidFill>
              </a:rPr>
              <a:t>Identitarian</a:t>
            </a:r>
            <a:r>
              <a:rPr lang="en-GB" sz="4000" dirty="0">
                <a:solidFill>
                  <a:schemeClr val="bg1"/>
                </a:solidFill>
              </a:rPr>
              <a:t> Movement Austria </a:t>
            </a:r>
            <a:r>
              <a:rPr lang="en-GB" sz="4000" dirty="0" smtClean="0">
                <a:solidFill>
                  <a:schemeClr val="bg1"/>
                </a:solidFill>
              </a:rPr>
              <a:t>held a protest against </a:t>
            </a:r>
            <a:r>
              <a:rPr lang="en-GB" sz="4000" dirty="0">
                <a:solidFill>
                  <a:schemeClr val="bg1"/>
                </a:solidFill>
              </a:rPr>
              <a:t>“The Great Replacement” in Vienna, calling for “remigration” and “</a:t>
            </a:r>
            <a:r>
              <a:rPr lang="en-GB" sz="4000" dirty="0" smtClean="0">
                <a:solidFill>
                  <a:schemeClr val="bg1"/>
                </a:solidFill>
              </a:rPr>
              <a:t>de-Islamization” a week after the Christchurch Terrorist atrocity.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2416" y="4576641"/>
            <a:ext cx="9646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97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Advertising</a:t>
            </a: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8889" r="5000" b="6508"/>
          <a:stretch/>
        </p:blipFill>
        <p:spPr>
          <a:xfrm>
            <a:off x="0" y="304227"/>
            <a:ext cx="12192000" cy="610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5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Advertising</a:t>
            </a: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9682" r="4196" b="6191"/>
          <a:stretch/>
        </p:blipFill>
        <p:spPr>
          <a:xfrm>
            <a:off x="0" y="520622"/>
            <a:ext cx="12192000" cy="602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6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Advertising</a:t>
            </a: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93" y="533400"/>
            <a:ext cx="11369201" cy="557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2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Advertising</a:t>
            </a:r>
          </a:p>
          <a:p>
            <a:r>
              <a:rPr lang="en-US" sz="2800" dirty="0">
                <a:solidFill>
                  <a:schemeClr val="bg1"/>
                </a:solidFill>
                <a:latin typeface="Cera" panose="00000500000000000000" pitchFamily="50" charset="0"/>
              </a:rPr>
              <a:t>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" y="127452"/>
            <a:ext cx="10254342" cy="660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2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04" y="870801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84578" y="3818851"/>
            <a:ext cx="28295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ra" panose="00000500000000000000" pitchFamily="50" charset="0"/>
              </a:rPr>
              <a:t>FAKE NEWS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0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962"/>
            <a:ext cx="12192000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1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487"/>
            <a:ext cx="12192000" cy="591502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645229" y="5214257"/>
            <a:ext cx="2852057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13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775"/>
            <a:ext cx="121920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1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775"/>
            <a:ext cx="121920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9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447675"/>
            <a:ext cx="121348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8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754" y="0"/>
            <a:ext cx="3429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5" y="0"/>
            <a:ext cx="3855697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986" y="0"/>
            <a:ext cx="3429000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886200" y="1959429"/>
            <a:ext cx="4544786" cy="914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948754" y="4604657"/>
            <a:ext cx="4243246" cy="102325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04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04" y="870801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11426" y="3983048"/>
            <a:ext cx="32915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ra" panose="00000500000000000000" pitchFamily="50" charset="0"/>
              </a:rPr>
              <a:t>Diversity in Content</a:t>
            </a:r>
            <a:endParaRPr lang="en-US" sz="4000" dirty="0">
              <a:solidFill>
                <a:schemeClr val="bg1"/>
              </a:solidFill>
              <a:latin typeface="Cera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1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eter-nguyen-128476-unsplash.jpeg" descr="peter-nguyen-128476-unsplash.jpeg"/>
          <p:cNvPicPr>
            <a:picLocks noChangeAspect="1"/>
          </p:cNvPicPr>
          <p:nvPr/>
        </p:nvPicPr>
        <p:blipFill>
          <a:blip r:embed="rId2"/>
          <a:srcRect t="12469" b="124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Rectangle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000000">
              <a:alpha val="56435"/>
            </a:srgbClr>
          </a:solidFill>
          <a:ln w="12700">
            <a:miter lim="400000"/>
          </a:ln>
        </p:spPr>
        <p:txBody>
          <a:bodyPr lIns="65261" tIns="65261" rIns="65261" bIns="65261" anchor="ctr"/>
          <a:lstStyle/>
          <a:p>
            <a:pPr algn="ctr" defTabSz="943240">
              <a:defRPr sz="7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500"/>
          </a:p>
        </p:txBody>
      </p:sp>
      <p:sp>
        <p:nvSpPr>
          <p:cNvPr id="234" name="diverse teams = diverse work = diverse audiences"/>
          <p:cNvSpPr txBox="1"/>
          <p:nvPr/>
        </p:nvSpPr>
        <p:spPr>
          <a:xfrm>
            <a:off x="354043" y="3081667"/>
            <a:ext cx="11483914" cy="53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ctr" defTabSz="410766">
              <a:lnSpc>
                <a:spcPct val="80000"/>
              </a:lnSpc>
              <a:defRPr sz="7500">
                <a:solidFill>
                  <a:srgbClr val="F3901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3750" b="1">
                <a:solidFill>
                  <a:schemeClr val="accent3">
                    <a:lumOff val="22941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diverse teams</a:t>
            </a:r>
            <a:r>
              <a:rPr sz="3750">
                <a:solidFill>
                  <a:schemeClr val="accent3">
                    <a:lumOff val="22941"/>
                  </a:schemeClr>
                </a:solidFill>
              </a:rPr>
              <a:t> = </a:t>
            </a:r>
            <a:r>
              <a:rPr sz="3750" b="1">
                <a:solidFill>
                  <a:srgbClr val="FAF4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diverse work</a:t>
            </a:r>
            <a:r>
              <a:rPr sz="3750">
                <a:solidFill>
                  <a:schemeClr val="accent3">
                    <a:lumOff val="22941"/>
                  </a:schemeClr>
                </a:solidFill>
              </a:rPr>
              <a:t> =</a:t>
            </a:r>
            <a:r>
              <a:rPr sz="3750"/>
              <a:t> </a:t>
            </a:r>
            <a:r>
              <a:rPr sz="3750" b="1">
                <a:solidFill>
                  <a:srgbClr val="FF8E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diverse audiences</a:t>
            </a:r>
          </a:p>
        </p:txBody>
      </p:sp>
    </p:spTree>
    <p:extLst>
      <p:ext uri="{BB962C8B-B14F-4D97-AF65-F5344CB8AC3E}">
        <p14:creationId xmlns:p14="http://schemas.microsoft.com/office/powerpoint/2010/main" val="33909910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heineken advert 2017 lighter is be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77" y="-3414"/>
            <a:ext cx="12259377" cy="6905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88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04" y="870801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84578" y="4290825"/>
            <a:ext cx="2829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ra" panose="00000500000000000000" pitchFamily="50" charset="0"/>
              </a:rPr>
              <a:t>GOAL</a:t>
            </a:r>
            <a:endParaRPr lang="en-US" sz="4000" dirty="0">
              <a:solidFill>
                <a:schemeClr val="bg1"/>
              </a:solidFill>
              <a:latin typeface="Cera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  <p:sp>
        <p:nvSpPr>
          <p:cNvPr id="128" name="Shape 128"/>
          <p:cNvSpPr txBox="1"/>
          <p:nvPr/>
        </p:nvSpPr>
        <p:spPr>
          <a:xfrm>
            <a:off x="515007" y="435060"/>
            <a:ext cx="11161986" cy="42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16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pPr algn="ctr"/>
            <a:r>
              <a:rPr lang="en-GB" sz="5400" b="1" dirty="0">
                <a:solidFill>
                  <a:schemeClr val="bg1"/>
                </a:solidFill>
                <a:cs typeface="Gobold"/>
              </a:rPr>
              <a:t>For all clients to incorporate the principles of the manifestos into all agency briefs and RFPs</a:t>
            </a:r>
            <a:endParaRPr sz="5400" dirty="0">
              <a:solidFill>
                <a:schemeClr val="bg1"/>
              </a:solidFill>
              <a:cs typeface="Gobold"/>
              <a:sym typeface="Arial"/>
            </a:endParaRPr>
          </a:p>
        </p:txBody>
      </p:sp>
      <p:sp>
        <p:nvSpPr>
          <p:cNvPr id="4" name="Shape 143"/>
          <p:cNvSpPr txBox="1"/>
          <p:nvPr/>
        </p:nvSpPr>
        <p:spPr>
          <a:xfrm>
            <a:off x="0" y="-526974"/>
            <a:ext cx="12192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dirty="0">
                <a:solidFill>
                  <a:schemeClr val="lt1"/>
                </a:solidFill>
                <a:cs typeface="Gobold"/>
              </a:rPr>
              <a:t>GOAL</a:t>
            </a:r>
            <a:endParaRPr sz="5400" b="1" dirty="0">
              <a:cs typeface="Gobol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5EEA44F-52CA-E44F-B7FD-09B41569BBD3}"/>
              </a:ext>
            </a:extLst>
          </p:cNvPr>
          <p:cNvGrpSpPr/>
          <p:nvPr/>
        </p:nvGrpSpPr>
        <p:grpSpPr>
          <a:xfrm>
            <a:off x="9898912" y="5665577"/>
            <a:ext cx="1945532" cy="1192423"/>
            <a:chOff x="8435872" y="4768875"/>
            <a:chExt cx="3408572" cy="20891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346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  <p:sp>
        <p:nvSpPr>
          <p:cNvPr id="128" name="Shape 128"/>
          <p:cNvSpPr txBox="1"/>
          <p:nvPr/>
        </p:nvSpPr>
        <p:spPr>
          <a:xfrm>
            <a:off x="614158" y="1567543"/>
            <a:ext cx="11161986" cy="331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16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</p:txBody>
      </p:sp>
      <p:sp>
        <p:nvSpPr>
          <p:cNvPr id="4" name="Shape 143"/>
          <p:cNvSpPr txBox="1"/>
          <p:nvPr/>
        </p:nvSpPr>
        <p:spPr>
          <a:xfrm>
            <a:off x="0" y="-230829"/>
            <a:ext cx="12192000" cy="2094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 smtClean="0">
                <a:solidFill>
                  <a:schemeClr val="lt1"/>
                </a:solidFill>
                <a:cs typeface="Gobold"/>
              </a:rPr>
              <a:t>WHAT WE ARE ASKING BUSINESS TO DO</a:t>
            </a:r>
            <a:endParaRPr sz="4000" b="1" dirty="0">
              <a:cs typeface="Gobold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5EEA44F-52CA-E44F-B7FD-09B41569BBD3}"/>
              </a:ext>
            </a:extLst>
          </p:cNvPr>
          <p:cNvGrpSpPr/>
          <p:nvPr/>
        </p:nvGrpSpPr>
        <p:grpSpPr>
          <a:xfrm>
            <a:off x="9898912" y="5665577"/>
            <a:ext cx="1945532" cy="1192423"/>
            <a:chOff x="8435872" y="4768875"/>
            <a:chExt cx="3408572" cy="2089125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  <p:sp>
        <p:nvSpPr>
          <p:cNvPr id="9" name="Shape 128"/>
          <p:cNvSpPr txBox="1"/>
          <p:nvPr/>
        </p:nvSpPr>
        <p:spPr>
          <a:xfrm>
            <a:off x="307159" y="1368708"/>
            <a:ext cx="11775984" cy="5061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16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 smtClean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pPr algn="ctr"/>
            <a:endParaRPr lang="en-GB" sz="3600" b="1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en-GB" sz="3200" b="1" dirty="0" smtClean="0">
                <a:solidFill>
                  <a:schemeClr val="bg1"/>
                </a:solidFill>
              </a:rPr>
              <a:t>Sign up</a:t>
            </a:r>
            <a:r>
              <a:rPr lang="en-GB" sz="3200" dirty="0" smtClean="0">
                <a:solidFill>
                  <a:schemeClr val="bg1"/>
                </a:solidFill>
              </a:rPr>
              <a:t> </a:t>
            </a:r>
          </a:p>
          <a:p>
            <a:endParaRPr lang="en-GB" sz="3200" dirty="0" smtClean="0">
              <a:solidFill>
                <a:schemeClr val="bg1"/>
              </a:solidFill>
            </a:endParaRPr>
          </a:p>
          <a:p>
            <a:r>
              <a:rPr lang="en-GB" sz="3200" b="1" dirty="0" smtClean="0">
                <a:solidFill>
                  <a:schemeClr val="bg1"/>
                </a:solidFill>
              </a:rPr>
              <a:t>2. Report in 6 months answering 3 questions:</a:t>
            </a:r>
          </a:p>
          <a:p>
            <a:pPr algn="ctr"/>
            <a:endParaRPr lang="en-GB" sz="2000" b="1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</a:rPr>
              <a:t>How many people client and agency side have you trained?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</a:rPr>
              <a:t>How many RFPs and Briefs have included the principles of the   manifestos?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</a:rPr>
              <a:t>Do you have a better ethical framework in your agency ecosystem than 6 months ago?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endParaRPr lang="en-GB" sz="3200" b="1" dirty="0">
              <a:solidFill>
                <a:schemeClr val="bg1"/>
              </a:solidFill>
            </a:endParaRPr>
          </a:p>
          <a:p>
            <a:endParaRPr lang="en-GB" sz="3200" b="1" dirty="0" smtClean="0">
              <a:solidFill>
                <a:schemeClr val="bg1"/>
              </a:solidFill>
            </a:endParaRPr>
          </a:p>
          <a:p>
            <a:pPr algn="ctr"/>
            <a:endParaRPr lang="en-GB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4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A63228-9981-8845-853D-AFEED4A6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644"/>
          </a:xfrm>
          <a:prstGeom prst="rect">
            <a:avLst/>
          </a:prstGeom>
        </p:spPr>
      </p:pic>
      <p:sp>
        <p:nvSpPr>
          <p:cNvPr id="128" name="Shape 128"/>
          <p:cNvSpPr txBox="1"/>
          <p:nvPr/>
        </p:nvSpPr>
        <p:spPr>
          <a:xfrm>
            <a:off x="614158" y="1567543"/>
            <a:ext cx="11161986" cy="331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16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5EEA44F-52CA-E44F-B7FD-09B41569BBD3}"/>
              </a:ext>
            </a:extLst>
          </p:cNvPr>
          <p:cNvGrpSpPr/>
          <p:nvPr/>
        </p:nvGrpSpPr>
        <p:grpSpPr>
          <a:xfrm>
            <a:off x="9898912" y="5665577"/>
            <a:ext cx="1945532" cy="1192423"/>
            <a:chOff x="8435872" y="4768875"/>
            <a:chExt cx="3408572" cy="2089125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929618D7-03D3-BE4D-A29A-99F82C87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35872" y="4768875"/>
              <a:ext cx="3408572" cy="20891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D1B517C3-990A-4F4C-AB8F-BF48692E6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3921" y="5518499"/>
              <a:ext cx="1443775" cy="1181271"/>
            </a:xfrm>
            <a:prstGeom prst="rect">
              <a:avLst/>
            </a:prstGeom>
          </p:spPr>
        </p:pic>
      </p:grpSp>
      <p:sp>
        <p:nvSpPr>
          <p:cNvPr id="9" name="Shape 128"/>
          <p:cNvSpPr txBox="1"/>
          <p:nvPr/>
        </p:nvSpPr>
        <p:spPr>
          <a:xfrm>
            <a:off x="208008" y="898072"/>
            <a:ext cx="11775984" cy="5061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endParaRPr lang="en-GB" sz="16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endParaRPr lang="en-GB" sz="3200" b="1" dirty="0">
              <a:solidFill>
                <a:schemeClr val="bg1"/>
              </a:solidFill>
              <a:latin typeface="Cera" panose="00000500000000000000" pitchFamily="50" charset="0"/>
            </a:endParaRPr>
          </a:p>
          <a:p>
            <a:pPr algn="ctr"/>
            <a:endParaRPr lang="en-GB" sz="3600" b="1" dirty="0" smtClean="0">
              <a:solidFill>
                <a:schemeClr val="bg1"/>
              </a:solidFill>
            </a:endParaRPr>
          </a:p>
          <a:p>
            <a:pPr algn="ctr"/>
            <a:r>
              <a:rPr lang="en-GB" sz="5400" b="1" dirty="0" smtClean="0">
                <a:solidFill>
                  <a:schemeClr val="bg1"/>
                </a:solidFill>
              </a:rPr>
              <a:t>Work with us to make CAN obsolete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endParaRPr lang="en-GB" sz="3200" b="1" dirty="0" smtClean="0">
              <a:solidFill>
                <a:schemeClr val="bg1"/>
              </a:solidFill>
            </a:endParaRPr>
          </a:p>
          <a:p>
            <a:pPr algn="ctr"/>
            <a:endParaRPr lang="en-GB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11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429205-BD33-7849-BA8E-AD23374D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404" y="893599"/>
            <a:ext cx="9773903" cy="5990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684579" y="3888828"/>
            <a:ext cx="2617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Conscious</a:t>
            </a:r>
          </a:p>
          <a:p>
            <a:r>
              <a:rPr lang="en-US" sz="2800" dirty="0">
                <a:solidFill>
                  <a:schemeClr val="bg1"/>
                </a:solidFill>
              </a:rPr>
              <a:t>Advertising</a:t>
            </a:r>
          </a:p>
          <a:p>
            <a:r>
              <a:rPr lang="en-US" sz="2800" dirty="0">
                <a:solidFill>
                  <a:schemeClr val="bg1"/>
                </a:solidFill>
              </a:rPr>
              <a:t>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F23C55C-2755-274F-A33F-AC1F7618C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521" y="3531694"/>
            <a:ext cx="2671379" cy="2226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1731577" y="6001590"/>
            <a:ext cx="54094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consciousadnetwork.com</a:t>
            </a:r>
          </a:p>
          <a:p>
            <a:r>
              <a:rPr lang="en-US" sz="2600" dirty="0">
                <a:solidFill>
                  <a:schemeClr val="bg1"/>
                </a:solidFill>
              </a:rPr>
              <a:t>@</a:t>
            </a:r>
            <a:r>
              <a:rPr lang="en-US" sz="2600" dirty="0" err="1">
                <a:solidFill>
                  <a:schemeClr val="bg1"/>
                </a:solidFill>
              </a:rPr>
              <a:t>consciousadnet</a:t>
            </a:r>
            <a:endParaRPr lang="en-US" sz="2600" dirty="0">
              <a:solidFill>
                <a:schemeClr val="bg1"/>
              </a:solidFill>
            </a:endParaRPr>
          </a:p>
          <a:p>
            <a:endParaRPr lang="en-US" sz="2600" dirty="0" smtClean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AA5428D-FBC8-BE4A-8B4B-B428534180BE}"/>
              </a:ext>
            </a:extLst>
          </p:cNvPr>
          <p:cNvSpPr txBox="1"/>
          <p:nvPr/>
        </p:nvSpPr>
        <p:spPr>
          <a:xfrm>
            <a:off x="6970608" y="5838702"/>
            <a:ext cx="54094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600" dirty="0" smtClean="0">
              <a:solidFill>
                <a:schemeClr val="bg1"/>
              </a:solidFill>
            </a:endParaRPr>
          </a:p>
          <a:p>
            <a:r>
              <a:rPr lang="en-GB" sz="2600" dirty="0" smtClean="0">
                <a:solidFill>
                  <a:schemeClr val="bg1"/>
                </a:solidFill>
              </a:rPr>
              <a:t>#</a:t>
            </a:r>
            <a:r>
              <a:rPr lang="en-GB" sz="2600" dirty="0" err="1">
                <a:solidFill>
                  <a:schemeClr val="bg1"/>
                </a:solidFill>
              </a:rPr>
              <a:t>TogetherWeCAN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 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16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22B9E06671B54FA89F14538B9B0FEA" ma:contentTypeVersion="1" ma:contentTypeDescription="Create a new document." ma:contentTypeScope="" ma:versionID="362711686602768b23db736653e4ac1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A78A0B7-92B5-428D-831B-08712C5AE2DA}"/>
</file>

<file path=customXml/itemProps2.xml><?xml version="1.0" encoding="utf-8"?>
<ds:datastoreItem xmlns:ds="http://schemas.openxmlformats.org/officeDocument/2006/customXml" ds:itemID="{45BB04CB-7DE9-4911-8C2E-D73C908BDB2D}"/>
</file>

<file path=customXml/itemProps3.xml><?xml version="1.0" encoding="utf-8"?>
<ds:datastoreItem xmlns:ds="http://schemas.openxmlformats.org/officeDocument/2006/customXml" ds:itemID="{2C41953D-69FA-4065-8385-CB4877464080}"/>
</file>

<file path=docProps/app.xml><?xml version="1.0" encoding="utf-8"?>
<Properties xmlns="http://schemas.openxmlformats.org/officeDocument/2006/extended-properties" xmlns:vt="http://schemas.openxmlformats.org/officeDocument/2006/docPropsVTypes">
  <TotalTime>7196</TotalTime>
  <Words>597</Words>
  <Application>Microsoft Office PowerPoint</Application>
  <PresentationFormat>Widescreen</PresentationFormat>
  <Paragraphs>140</Paragraphs>
  <Slides>42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Calibri</vt:lpstr>
      <vt:lpstr>Calibri Light</vt:lpstr>
      <vt:lpstr>Cera</vt:lpstr>
      <vt:lpstr>Gobold</vt:lpstr>
      <vt:lpstr>Helvetica Light</vt:lpstr>
      <vt:lpstr>Helvetica Neue</vt:lpstr>
      <vt:lpstr>Helvetica Neue Light</vt:lpstr>
      <vt:lpstr>Helvetica Neue 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Ruta.Jakstaite</dc:creator>
  <cp:lastModifiedBy>Jake Dubbins</cp:lastModifiedBy>
  <cp:revision>143</cp:revision>
  <dcterms:created xsi:type="dcterms:W3CDTF">2018-10-29T10:38:25Z</dcterms:created>
  <dcterms:modified xsi:type="dcterms:W3CDTF">2019-07-18T07:11:15Z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0x0101008822B9E06671B54FA89F14538B9B0FEA</vt:lpwstr>
  </property>
</Properties>
</file>