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authors.xml" ContentType="application/vnd.ms-powerpoi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changesInfos/changesInfo1.xml" ContentType="application/vnd.ms-powerpoint.changesinfo+xml"/>
  <Override PartName="/docMetadata/LabelInfo.xml" ContentType="application/vnd.ms-office.classificationlabels+xml"/>
  <Override PartName="/customXml/itemProps2.xml" ContentType="application/vnd.openxmlformats-officedocument.customXmlProperties+xml"/>
  <Override PartName="/docProps/core.xml" ContentType="application/vnd.openxmlformats-package.core-properties+xml"/>
  <Override PartName="/customXml/itemProps1.xml" ContentType="application/vnd.openxmlformats-officedocument.customXmlProperties+xml"/>
  <Override PartName="/docProps/app.xml" ContentType="application/vnd.openxmlformats-officedocument.extended-properties+xml"/>
  <Override PartName="/ppt/revisionInfo.xml" ContentType="application/vnd.ms-powerpoint.revisioninfo+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3"/>
  </p:sldMasterIdLst>
  <p:sldIdLst>
    <p:sldId id="256" r:id="rId4"/>
    <p:sldId id="257" r:id="rId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5B4764-40E5-AD0D-2D0A-EA8E35633660}" name="Cahier Laura" initials="CL" userId="S::laura.cahier@sciencespo-lyon.fr::411130b8-5fcc-495a-8c6f-efb1608a3bc8" providerId="AD"/>
  <p188:author id="{BC52D1BD-9153-1553-3A91-1517E408A5F9}" name="Anita Trimaylova" initials="AT" userId="S::anita.trimaylova@un.org::61dcd10b-9a9e-4913-8a03-be6e2afed9f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C0"/>
    <a:srgbClr val="EFEB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246A7A-B4C2-4060-90B8-EA50DFC95875}" v="1" dt="2024-06-04T08:06:14.4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1848" autoAdjust="0"/>
    <p:restoredTop sz="94660"/>
  </p:normalViewPr>
  <p:slideViewPr>
    <p:cSldViewPr snapToGrid="0">
      <p:cViewPr>
        <p:scale>
          <a:sx n="125" d="100"/>
          <a:sy n="125" d="100"/>
        </p:scale>
        <p:origin x="2796" y="-301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customXml" Target="../customXml/item3.xml"/><Relationship Id="rId3" Type="http://schemas.openxmlformats.org/officeDocument/2006/relationships/slideMaster" Target="slideMasters/slideMaster1.xml"/><Relationship Id="rId7" Type="http://schemas.openxmlformats.org/officeDocument/2006/relationships/viewProps" Target="view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2.xml"/><Relationship Id="rId10"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ita Trimaylova" userId="61dcd10b-9a9e-4913-8a03-be6e2afed9fa" providerId="ADAL" clId="{DCD03EC5-1FCD-46D1-9CDA-935DC628D63B}"/>
    <pc:docChg chg="modSld">
      <pc:chgData name="Anita Trimaylova" userId="61dcd10b-9a9e-4913-8a03-be6e2afed9fa" providerId="ADAL" clId="{DCD03EC5-1FCD-46D1-9CDA-935DC628D63B}" dt="2024-06-04T08:03:45.102" v="22" actId="20577"/>
      <pc:docMkLst>
        <pc:docMk/>
      </pc:docMkLst>
      <pc:sldChg chg="modSp mod">
        <pc:chgData name="Anita Trimaylova" userId="61dcd10b-9a9e-4913-8a03-be6e2afed9fa" providerId="ADAL" clId="{DCD03EC5-1FCD-46D1-9CDA-935DC628D63B}" dt="2024-06-04T08:03:45.102" v="22" actId="20577"/>
        <pc:sldMkLst>
          <pc:docMk/>
          <pc:sldMk cId="1494737064" sldId="257"/>
        </pc:sldMkLst>
        <pc:spChg chg="mod">
          <ac:chgData name="Anita Trimaylova" userId="61dcd10b-9a9e-4913-8a03-be6e2afed9fa" providerId="ADAL" clId="{DCD03EC5-1FCD-46D1-9CDA-935DC628D63B}" dt="2024-06-04T08:03:45.102" v="22" actId="20577"/>
          <ac:spMkLst>
            <pc:docMk/>
            <pc:sldMk cId="1494737064" sldId="257"/>
            <ac:spMk id="10" creationId="{08BEDC4F-C99C-138C-CFE5-E238A465BE66}"/>
          </ac:spMkLst>
        </pc:spChg>
      </pc:sldChg>
    </pc:docChg>
  </pc:docChgLst>
  <pc:docChgLst>
    <pc:chgData name="Anita Trimaylova" userId="61dcd10b-9a9e-4913-8a03-be6e2afed9fa" providerId="ADAL" clId="{17246A7A-B4C2-4060-90B8-EA50DFC95875}"/>
    <pc:docChg chg="modSld">
      <pc:chgData name="Anita Trimaylova" userId="61dcd10b-9a9e-4913-8a03-be6e2afed9fa" providerId="ADAL" clId="{17246A7A-B4C2-4060-90B8-EA50DFC95875}" dt="2024-06-04T08:37:29.871" v="2" actId="20577"/>
      <pc:docMkLst>
        <pc:docMk/>
      </pc:docMkLst>
      <pc:sldChg chg="modSp mod">
        <pc:chgData name="Anita Trimaylova" userId="61dcd10b-9a9e-4913-8a03-be6e2afed9fa" providerId="ADAL" clId="{17246A7A-B4C2-4060-90B8-EA50DFC95875}" dt="2024-06-04T08:37:29.871" v="2" actId="20577"/>
        <pc:sldMkLst>
          <pc:docMk/>
          <pc:sldMk cId="1494737064" sldId="257"/>
        </pc:sldMkLst>
        <pc:spChg chg="mod">
          <ac:chgData name="Anita Trimaylova" userId="61dcd10b-9a9e-4913-8a03-be6e2afed9fa" providerId="ADAL" clId="{17246A7A-B4C2-4060-90B8-EA50DFC95875}" dt="2024-06-04T08:06:16.393" v="1" actId="20577"/>
          <ac:spMkLst>
            <pc:docMk/>
            <pc:sldMk cId="1494737064" sldId="257"/>
            <ac:spMk id="10" creationId="{08BEDC4F-C99C-138C-CFE5-E238A465BE66}"/>
          </ac:spMkLst>
        </pc:spChg>
        <pc:spChg chg="mod">
          <ac:chgData name="Anita Trimaylova" userId="61dcd10b-9a9e-4913-8a03-be6e2afed9fa" providerId="ADAL" clId="{17246A7A-B4C2-4060-90B8-EA50DFC95875}" dt="2024-06-04T08:37:29.871" v="2" actId="20577"/>
          <ac:spMkLst>
            <pc:docMk/>
            <pc:sldMk cId="1494737064" sldId="257"/>
            <ac:spMk id="25" creationId="{FCBA1611-CAB6-20D4-926A-0BB0DB921E9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8AF0BA-BC5E-479F-801B-F32EEED43999}"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5840EF-24E4-4B63-A172-B8AEE4C8A4B5}" type="slidenum">
              <a:rPr lang="en-US" smtClean="0"/>
              <a:t>‹#›</a:t>
            </a:fld>
            <a:endParaRPr lang="en-US"/>
          </a:p>
        </p:txBody>
      </p:sp>
    </p:spTree>
    <p:extLst>
      <p:ext uri="{BB962C8B-B14F-4D97-AF65-F5344CB8AC3E}">
        <p14:creationId xmlns:p14="http://schemas.microsoft.com/office/powerpoint/2010/main" val="2560539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8AF0BA-BC5E-479F-801B-F32EEED43999}"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5840EF-24E4-4B63-A172-B8AEE4C8A4B5}" type="slidenum">
              <a:rPr lang="en-US" smtClean="0"/>
              <a:t>‹#›</a:t>
            </a:fld>
            <a:endParaRPr lang="en-US"/>
          </a:p>
        </p:txBody>
      </p:sp>
    </p:spTree>
    <p:extLst>
      <p:ext uri="{BB962C8B-B14F-4D97-AF65-F5344CB8AC3E}">
        <p14:creationId xmlns:p14="http://schemas.microsoft.com/office/powerpoint/2010/main" val="559079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8AF0BA-BC5E-479F-801B-F32EEED43999}"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5840EF-24E4-4B63-A172-B8AEE4C8A4B5}" type="slidenum">
              <a:rPr lang="en-US" smtClean="0"/>
              <a:t>‹#›</a:t>
            </a:fld>
            <a:endParaRPr lang="en-US"/>
          </a:p>
        </p:txBody>
      </p:sp>
    </p:spTree>
    <p:extLst>
      <p:ext uri="{BB962C8B-B14F-4D97-AF65-F5344CB8AC3E}">
        <p14:creationId xmlns:p14="http://schemas.microsoft.com/office/powerpoint/2010/main" val="2812137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8AF0BA-BC5E-479F-801B-F32EEED43999}" type="datetimeFigureOut">
              <a:rPr lang="en-US" smtClean="0"/>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5840EF-24E4-4B63-A172-B8AEE4C8A4B5}" type="slidenum">
              <a:rPr lang="en-US" smtClean="0"/>
              <a:t>‹#›</a:t>
            </a:fld>
            <a:endParaRPr lang="en-US"/>
          </a:p>
        </p:txBody>
      </p:sp>
    </p:spTree>
    <p:extLst>
      <p:ext uri="{BB962C8B-B14F-4D97-AF65-F5344CB8AC3E}">
        <p14:creationId xmlns:p14="http://schemas.microsoft.com/office/powerpoint/2010/main" val="593034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8AF0BA-BC5E-479F-801B-F32EEED43999}" type="datetimeFigureOut">
              <a:rPr lang="en-US" smtClean="0"/>
              <a:t>10/20/2025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5840EF-24E4-4B63-A172-B8AEE4C8A4B5}" type="slidenum">
              <a:rPr lang="en-US" smtClean="0"/>
              <a:t>‹#›</a:t>
            </a:fld>
            <a:endParaRPr lang="en-US"/>
          </a:p>
        </p:txBody>
      </p:sp>
    </p:spTree>
    <p:extLst>
      <p:ext uri="{BB962C8B-B14F-4D97-AF65-F5344CB8AC3E}">
        <p14:creationId xmlns:p14="http://schemas.microsoft.com/office/powerpoint/2010/main" val="3987888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8AF0BA-BC5E-479F-801B-F32EEED43999}" type="datetimeFigureOut">
              <a:rPr lang="en-US" smtClean="0"/>
              <a:t>10/20/2025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5840EF-24E4-4B63-A172-B8AEE4C8A4B5}" type="slidenum">
              <a:rPr lang="en-US" smtClean="0"/>
              <a:t>‹#›</a:t>
            </a:fld>
            <a:endParaRPr lang="en-US"/>
          </a:p>
        </p:txBody>
      </p:sp>
    </p:spTree>
    <p:extLst>
      <p:ext uri="{BB962C8B-B14F-4D97-AF65-F5344CB8AC3E}">
        <p14:creationId xmlns:p14="http://schemas.microsoft.com/office/powerpoint/2010/main" val="2960476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AF0BA-BC5E-479F-801B-F32EEED43999}" type="datetimeFigureOut">
              <a:rPr lang="en-US" smtClean="0"/>
              <a:t>10/20/2025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5840EF-24E4-4B63-A172-B8AEE4C8A4B5}" type="slidenum">
              <a:rPr lang="en-US" smtClean="0"/>
              <a:t>‹#›</a:t>
            </a:fld>
            <a:endParaRPr lang="en-US"/>
          </a:p>
        </p:txBody>
      </p:sp>
    </p:spTree>
    <p:extLst>
      <p:ext uri="{BB962C8B-B14F-4D97-AF65-F5344CB8AC3E}">
        <p14:creationId xmlns:p14="http://schemas.microsoft.com/office/powerpoint/2010/main" val="1156544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A8AF0BA-BC5E-479F-801B-F32EEED43999}" type="datetimeFigureOut">
              <a:rPr lang="en-US" smtClean="0"/>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5840EF-24E4-4B63-A172-B8AEE4C8A4B5}" type="slidenum">
              <a:rPr lang="en-US" smtClean="0"/>
              <a:t>‹#›</a:t>
            </a:fld>
            <a:endParaRPr lang="en-US"/>
          </a:p>
        </p:txBody>
      </p:sp>
    </p:spTree>
    <p:extLst>
      <p:ext uri="{BB962C8B-B14F-4D97-AF65-F5344CB8AC3E}">
        <p14:creationId xmlns:p14="http://schemas.microsoft.com/office/powerpoint/2010/main" val="3741861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A8AF0BA-BC5E-479F-801B-F32EEED43999}" type="datetimeFigureOut">
              <a:rPr lang="en-US" smtClean="0"/>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5840EF-24E4-4B63-A172-B8AEE4C8A4B5}" type="slidenum">
              <a:rPr lang="en-US" smtClean="0"/>
              <a:t>‹#›</a:t>
            </a:fld>
            <a:endParaRPr lang="en-US"/>
          </a:p>
        </p:txBody>
      </p:sp>
    </p:spTree>
    <p:extLst>
      <p:ext uri="{BB962C8B-B14F-4D97-AF65-F5344CB8AC3E}">
        <p14:creationId xmlns:p14="http://schemas.microsoft.com/office/powerpoint/2010/main" val="1618868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8AF0BA-BC5E-479F-801B-F32EEED43999}"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5840EF-24E4-4B63-A172-B8AEE4C8A4B5}" type="slidenum">
              <a:rPr lang="en-US" smtClean="0"/>
              <a:t>‹#›</a:t>
            </a:fld>
            <a:endParaRPr lang="en-US"/>
          </a:p>
        </p:txBody>
      </p:sp>
    </p:spTree>
    <p:extLst>
      <p:ext uri="{BB962C8B-B14F-4D97-AF65-F5344CB8AC3E}">
        <p14:creationId xmlns:p14="http://schemas.microsoft.com/office/powerpoint/2010/main" val="343809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8AF0BA-BC5E-479F-801B-F32EEED43999}" type="datetimeFigureOut">
              <a:rPr lang="en-US" smtClean="0"/>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5840EF-24E4-4B63-A172-B8AEE4C8A4B5}" type="slidenum">
              <a:rPr lang="en-US" smtClean="0"/>
              <a:t>‹#›</a:t>
            </a:fld>
            <a:endParaRPr lang="en-US"/>
          </a:p>
        </p:txBody>
      </p:sp>
    </p:spTree>
    <p:extLst>
      <p:ext uri="{BB962C8B-B14F-4D97-AF65-F5344CB8AC3E}">
        <p14:creationId xmlns:p14="http://schemas.microsoft.com/office/powerpoint/2010/main" val="4120056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A8AF0BA-BC5E-479F-801B-F32EEED43999}" type="datetimeFigureOut">
              <a:rPr lang="en-US" smtClean="0"/>
              <a:t>10/20/2025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75840EF-24E4-4B63-A172-B8AEE4C8A4B5}" type="slidenum">
              <a:rPr lang="en-US" smtClean="0"/>
              <a:t>‹#›</a:t>
            </a:fld>
            <a:endParaRPr lang="en-US"/>
          </a:p>
        </p:txBody>
      </p:sp>
    </p:spTree>
    <p:extLst>
      <p:ext uri="{BB962C8B-B14F-4D97-AF65-F5344CB8AC3E}">
        <p14:creationId xmlns:p14="http://schemas.microsoft.com/office/powerpoint/2010/main" val="23240730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www.ohchr.org/en/minorities/minority-rights-equality-and-anti-discrimination-law" TargetMode="Externa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F2BE07F-351D-64E9-3BAC-E78BD48F16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5877" y="34578"/>
            <a:ext cx="1380212" cy="1100250"/>
          </a:xfrm>
          <a:prstGeom prst="rect">
            <a:avLst/>
          </a:prstGeom>
        </p:spPr>
      </p:pic>
      <p:pic>
        <p:nvPicPr>
          <p:cNvPr id="5" name="Picture 4">
            <a:extLst>
              <a:ext uri="{FF2B5EF4-FFF2-40B4-BE49-F238E27FC236}">
                <a16:creationId xmlns:a16="http://schemas.microsoft.com/office/drawing/2014/main" id="{7308D0FA-9CB2-C435-7D3D-8529DA32ED29}"/>
              </a:ext>
            </a:extLst>
          </p:cNvPr>
          <p:cNvPicPr>
            <a:picLocks noChangeAspect="1"/>
          </p:cNvPicPr>
          <p:nvPr/>
        </p:nvPicPr>
        <p:blipFill rotWithShape="1">
          <a:blip r:embed="rId3">
            <a:alphaModFix amt="35000"/>
          </a:blip>
          <a:srcRect t="21759"/>
          <a:stretch/>
        </p:blipFill>
        <p:spPr>
          <a:xfrm rot="715759">
            <a:off x="3689047" y="6664167"/>
            <a:ext cx="2208704" cy="2632559"/>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025AEEEC-BAD2-1277-8B0D-979A6EE39770}"/>
              </a:ext>
            </a:extLst>
          </p:cNvPr>
          <p:cNvSpPr txBox="1"/>
          <p:nvPr/>
        </p:nvSpPr>
        <p:spPr>
          <a:xfrm>
            <a:off x="245051" y="335035"/>
            <a:ext cx="5441873" cy="369332"/>
          </a:xfrm>
          <a:prstGeom prst="rect">
            <a:avLst/>
          </a:prstGeom>
          <a:noFill/>
        </p:spPr>
        <p:txBody>
          <a:bodyPr wrap="square" rtlCol="0">
            <a:spAutoFit/>
          </a:bodyPr>
          <a:lstStyle/>
          <a:p>
            <a:pPr algn="r" rtl="1"/>
            <a:r>
              <a:rPr lang="ku-Arab-IQ" b="1" dirty="0">
                <a:solidFill>
                  <a:srgbClr val="0075BF"/>
                </a:solidFill>
                <a:latin typeface="FuturaStd"/>
              </a:rPr>
              <a:t>پەرەپێدانی یاسای هەمەلایەنەی دژە جیاکاری : بنەماکان</a:t>
            </a:r>
            <a:endParaRPr lang="en-AU" sz="2800" b="1" dirty="0"/>
          </a:p>
        </p:txBody>
      </p:sp>
      <p:sp>
        <p:nvSpPr>
          <p:cNvPr id="8" name="TextBox 7">
            <a:extLst>
              <a:ext uri="{FF2B5EF4-FFF2-40B4-BE49-F238E27FC236}">
                <a16:creationId xmlns:a16="http://schemas.microsoft.com/office/drawing/2014/main" id="{003C423D-57D6-1099-7D82-45F1A174517D}"/>
              </a:ext>
            </a:extLst>
          </p:cNvPr>
          <p:cNvSpPr txBox="1"/>
          <p:nvPr/>
        </p:nvSpPr>
        <p:spPr>
          <a:xfrm>
            <a:off x="233238" y="4476953"/>
            <a:ext cx="6304433" cy="307777"/>
          </a:xfrm>
          <a:prstGeom prst="rect">
            <a:avLst/>
          </a:prstGeom>
          <a:noFill/>
        </p:spPr>
        <p:txBody>
          <a:bodyPr wrap="square" rtlCol="0">
            <a:spAutoFit/>
          </a:bodyPr>
          <a:lstStyle/>
          <a:p>
            <a:pPr algn="r"/>
            <a:r>
              <a:rPr lang="ku-Arab-IQ" sz="1400" dirty="0">
                <a:solidFill>
                  <a:srgbClr val="0076C0"/>
                </a:solidFill>
                <a:latin typeface="Futura-Bold" pitchFamily="2" charset="0"/>
              </a:rPr>
              <a:t>مافەکانی یەکسانی و جیاکاری نەکردن : ئەرکەکانی دەوڵەتان لە یاسای نێودەوڵەتیدا چین؟</a:t>
            </a:r>
            <a:endParaRPr lang="en-AU" sz="1400" dirty="0">
              <a:solidFill>
                <a:srgbClr val="0076C0"/>
              </a:solidFill>
              <a:latin typeface="Futura-Bold" pitchFamily="2" charset="0"/>
            </a:endParaRPr>
          </a:p>
        </p:txBody>
      </p:sp>
      <p:sp>
        <p:nvSpPr>
          <p:cNvPr id="15" name="TextBox 14">
            <a:extLst>
              <a:ext uri="{FF2B5EF4-FFF2-40B4-BE49-F238E27FC236}">
                <a16:creationId xmlns:a16="http://schemas.microsoft.com/office/drawing/2014/main" id="{4F68A231-526E-5B89-8DD1-DE72696B4F66}"/>
              </a:ext>
            </a:extLst>
          </p:cNvPr>
          <p:cNvSpPr txBox="1"/>
          <p:nvPr/>
        </p:nvSpPr>
        <p:spPr>
          <a:xfrm>
            <a:off x="256868" y="1791241"/>
            <a:ext cx="6367894" cy="2646878"/>
          </a:xfrm>
          <a:prstGeom prst="rect">
            <a:avLst/>
          </a:prstGeom>
          <a:noFill/>
        </p:spPr>
        <p:txBody>
          <a:bodyPr wrap="square" rtlCol="0">
            <a:spAutoFit/>
          </a:bodyPr>
          <a:lstStyle/>
          <a:p>
            <a:pPr algn="just" rtl="1">
              <a:spcAft>
                <a:spcPts val="600"/>
              </a:spcAft>
            </a:pPr>
            <a:r>
              <a:rPr lang="ku-Arab-IQ" sz="1200" dirty="0">
                <a:latin typeface="Calibri" panose="020F0502020204030204" pitchFamily="34" charset="0"/>
                <a:ea typeface="Calibri" panose="020F0502020204030204" pitchFamily="34" charset="0"/>
                <a:cs typeface="Times New Roman" panose="02020603050405020304" pitchFamily="18" charset="0"/>
              </a:rPr>
              <a:t>یاسای هەمەلایەنەی دژە جیاکاری یاسایەکە بە ئامانج و کاریگەری نەهێشتنی هەموو جۆرە جیاکارییەک و پێشخستنی یەکسانی بۆ هەمووان پەسەند کراوە. بۆ ئەوەی یاسای دژە جیاکاری بە گشتگیر هەژمار بکرێت، دەبێت هەموو جۆرە جیاکارییەک قەدەغە بکرێت لەسەر بنەمای هەموو ئەو بنەمایانەی کە لە یاسای نێودەوڵەتیدا دانپێدانراون، لە هەموو بوارەکانی ژیاندا کە بە یاسا ڕێکدەخرێن، جێبەجێکردنی کاریگەرانەی مافەکان دابین بکات و کردەوەی ئەرێنی بۆ ڕووبەڕووبوونەوەی جیاکاری مێژوویی یان پێکهاتەیی ڕاسپارد بکات. یاسای هەمەلایەنەی دژە جیاکاری جیاوازە لە یاسای تایبەت کە گرنگی بە مافەکانی گروپێکی دیاریکراو دەدات یان جیاکاریەک کە لە بوارێکی دیاریکراودا ڕوودەدات.</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gn="just" rtl="1">
              <a:spcAft>
                <a:spcPts val="600"/>
              </a:spcAft>
            </a:pPr>
            <a:endParaRPr lang="ku-Arab-IQ" sz="1200" dirty="0">
              <a:latin typeface="Calibri" panose="020F0502020204030204" pitchFamily="34" charset="0"/>
              <a:ea typeface="Calibri" panose="020F0502020204030204" pitchFamily="34" charset="0"/>
              <a:cs typeface="Times New Roman" panose="02020603050405020304" pitchFamily="18" charset="0"/>
            </a:endParaRPr>
          </a:p>
          <a:p>
            <a:pPr algn="just" rtl="1">
              <a:spcAft>
                <a:spcPts val="600"/>
              </a:spcAft>
            </a:pPr>
            <a:r>
              <a:rPr lang="ku-Arab-IQ" sz="1200" dirty="0">
                <a:latin typeface="Calibri" panose="020F0502020204030204" pitchFamily="34" charset="0"/>
                <a:ea typeface="Calibri" panose="020F0502020204030204" pitchFamily="34" charset="0"/>
                <a:cs typeface="Times New Roman" panose="02020603050405020304" pitchFamily="18" charset="0"/>
              </a:rPr>
              <a:t>لە چوارچێوەیەکدا کە نایەکسانی چەندین شێوەی هەیە و بەهۆی چەندین هۆکاری بێشومارەوە لە بوارە جیاوازەکاندا دروست دەبێت، دەرکردن و جێبەجێکردن و جێبەجێکردنی یاسای گشتگیری دژە جیاکاری هەنگاوێکی پێویستە - بەڵام بەس نییە - کە دەوڵەتەکان دەبێ بیگرنەبەر. ئەم یاسایانە کاریگەری قەدەغەکردنی هەموو جۆرە جیاکارییەک و بەرەوپێشبردنی یەکسانی و پێشخستنی فرەچەشنی لە هەموو بوارەکانی ژیاندا هەیە. بە تایبەتی دەرکردن و جێبەجێکردنی یاسای هەمەلایەنەی دژە هەڵاواردن کلیلی بەدیهێنانی مافەکانی ئەو گروپانەیە کە بە تایبەتی لە مەترسی جیاکاری و پەراوێزخستندادان، لەوانەش کەمینە نەتەوەییەکان یان کەمە ئایینی و زمانەوانییەکان.</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7">
            <a:extLst>
              <a:ext uri="{FF2B5EF4-FFF2-40B4-BE49-F238E27FC236}">
                <a16:creationId xmlns:a16="http://schemas.microsoft.com/office/drawing/2014/main" id="{FE5A5F50-9A2B-4065-B949-048A9DE120E3}"/>
              </a:ext>
            </a:extLst>
          </p:cNvPr>
          <p:cNvSpPr txBox="1"/>
          <p:nvPr/>
        </p:nvSpPr>
        <p:spPr>
          <a:xfrm>
            <a:off x="368811" y="1435159"/>
            <a:ext cx="6144008" cy="307777"/>
          </a:xfrm>
          <a:prstGeom prst="rect">
            <a:avLst/>
          </a:prstGeom>
          <a:noFill/>
        </p:spPr>
        <p:txBody>
          <a:bodyPr wrap="square" rtlCol="0">
            <a:spAutoFit/>
          </a:bodyPr>
          <a:lstStyle/>
          <a:p>
            <a:pPr algn="r"/>
            <a:r>
              <a:rPr lang="ku-Arab-IQ" sz="1400" dirty="0">
                <a:solidFill>
                  <a:srgbClr val="0076C0"/>
                </a:solidFill>
                <a:latin typeface="Futura-Bold" pitchFamily="2" charset="0"/>
              </a:rPr>
              <a:t>یاسای هەمەلایەنەی دژە جیاکاری چییە؟</a:t>
            </a:r>
            <a:endParaRPr lang="en-AU" sz="1400" dirty="0">
              <a:solidFill>
                <a:srgbClr val="0076C0"/>
              </a:solidFill>
              <a:latin typeface="Futura-Bold" pitchFamily="2" charset="0"/>
            </a:endParaRPr>
          </a:p>
        </p:txBody>
      </p:sp>
      <p:sp>
        <p:nvSpPr>
          <p:cNvPr id="2" name="TextBox 14">
            <a:extLst>
              <a:ext uri="{FF2B5EF4-FFF2-40B4-BE49-F238E27FC236}">
                <a16:creationId xmlns:a16="http://schemas.microsoft.com/office/drawing/2014/main" id="{69BF7065-1C86-6258-9B9E-CA84F94ECF01}"/>
              </a:ext>
            </a:extLst>
          </p:cNvPr>
          <p:cNvSpPr txBox="1"/>
          <p:nvPr/>
        </p:nvSpPr>
        <p:spPr>
          <a:xfrm>
            <a:off x="245050" y="4833035"/>
            <a:ext cx="6367893" cy="4278094"/>
          </a:xfrm>
          <a:prstGeom prst="rect">
            <a:avLst/>
          </a:prstGeom>
          <a:noFill/>
        </p:spPr>
        <p:txBody>
          <a:bodyPr wrap="square" rtlCol="0">
            <a:spAutoFit/>
          </a:bodyPr>
          <a:lstStyle/>
          <a:p>
            <a:pPr algn="just" rtl="1">
              <a:spcAft>
                <a:spcPts val="600"/>
              </a:spcAft>
            </a:pPr>
            <a:r>
              <a:rPr lang="ku-Arab-IQ" sz="1200" dirty="0">
                <a:latin typeface="Calibri" panose="020F0502020204030204" pitchFamily="34" charset="0"/>
                <a:ea typeface="Calibri" panose="020F0502020204030204" pitchFamily="34" charset="0"/>
                <a:cs typeface="Times New Roman" panose="02020603050405020304" pitchFamily="18" charset="0"/>
              </a:rPr>
              <a:t>مافەکانی یەکسانی و جیاکاری نەکردن پێکهاتەیەکی بنەڕەتی یاسای نێودەوڵەتی مافەکانی مرۆڤە، کە لە جاڕنامەی جیهانی مافی مرۆڤدا چەسپاوە و لە ناوەڕۆکی هەموو ئامرازە پابەندکەرەکانی مافی مرۆڤی نێودەوڵەتیدا وەستاوە، لەوانە پەیماننامەی نێودەوڵەتی مافە مەدەنی و سیاسییەکان، پەیماننامەی نێودەوڵەتی مافە ئابووری و کۆمەڵایەتی و کولتوورییەکان و ڕێککەوتننامەی نێودەوڵەتی نەهێشتنی هەموو جۆرەکانی جیاکاریەکی ڕەگەزی. بە بنیاتنانی ئەمانە و ستانداردە یاساییە نێودەوڵەتییەکانی دیکە، دەتوانرێت جیاکاری وەک هەر جیاکارییەک، دوورخستنەوەیەک، یان سنووردارکردنێک پێناسە بکرێت کە لەسەر بنەمای یەکێک یان چەند هۆکارێکی پارێزراو بێت کە ئامانج یان کاریگەریی پووچەڵکردنەوە یان تێکدانی دانپێدانان، چێژوەرگرتن یان بەکارهێنانی، لەسەر بنەمای یەکسان، بە مافەکانی مرۆڤ و ئازادییە بنەڕەتییەکان یان ڕێگریکردن لە بەشداریکردنی یەکسان لە هەر بوارێکی ژیاندا کە بەپێی یاسا ڕێکدەخرێت.</a:t>
            </a:r>
          </a:p>
          <a:p>
            <a:pPr algn="just" rtl="1">
              <a:spcAft>
                <a:spcPts val="600"/>
              </a:spcAft>
            </a:pPr>
            <a:endParaRPr lang="ku-Arab-IQ" sz="1200" dirty="0">
              <a:latin typeface="Calibri" panose="020F0502020204030204" pitchFamily="34" charset="0"/>
              <a:ea typeface="Calibri" panose="020F0502020204030204" pitchFamily="34" charset="0"/>
              <a:cs typeface="Times New Roman" panose="02020603050405020304" pitchFamily="18" charset="0"/>
            </a:endParaRPr>
          </a:p>
          <a:p>
            <a:pPr algn="just" rtl="1">
              <a:spcAft>
                <a:spcPts val="600"/>
              </a:spcAft>
            </a:pPr>
            <a:r>
              <a:rPr lang="ku-Arab-IQ" sz="1200" dirty="0">
                <a:effectLst/>
                <a:latin typeface="Calibri" panose="020F0502020204030204" pitchFamily="34" charset="0"/>
                <a:ea typeface="Calibri" panose="020F0502020204030204" pitchFamily="34" charset="0"/>
                <a:cs typeface="Times New Roman" panose="02020603050405020304" pitchFamily="18" charset="0"/>
              </a:rPr>
              <a:t>دەرکردن، پاڵنان و جێبەجێکردنی یاسای گشتگیری دژە جیاکاری پێویستە ئەگەر دەوڵەتان بیانەوێت ئەرکە نێودەوڵەتییەکانیان بۆ ڕێزگرتن، پاراستن و بەدیهێنانی مافەکانی یەکسانی و جیاکاری نەکردن بۆ هەمووان جێبەجێ بکەن. هەروەها پەسەندکردنی یاسای هەمەلایەنەی دژە هەڵاواردن کلیلی پاراستن و پێشخستنی مافەکانی کەمینەکانە، بە لەبەرچاوگرتنی ئەوەی کە نەهێشتنی هەموو جۆرەکانی هەڵاواردن و بەرەوپێشبردنی یەکسانی لە دڵی چوارچێوەی نێودەوڵەتی مافەکانی کەمینەکاندایە، لەوانەش جاڕنامەی نەتەوە یەکگرتووەکان سەبارەت بە مافەکانی کەسانی سەر بە کەمینە نەتەوەییەکان یان کەمە ئایینی و زمانەوانییەکان.</a:t>
            </a:r>
          </a:p>
          <a:p>
            <a:pPr algn="just" rtl="1">
              <a:spcAft>
                <a:spcPts val="600"/>
              </a:spcAft>
            </a:pPr>
            <a:endParaRPr lang="ku-Arab-IQ" sz="1200" dirty="0">
              <a:effectLst/>
              <a:latin typeface="Calibri" panose="020F0502020204030204" pitchFamily="34" charset="0"/>
              <a:ea typeface="Calibri" panose="020F0502020204030204" pitchFamily="34" charset="0"/>
              <a:cs typeface="Times New Roman" panose="02020603050405020304" pitchFamily="18" charset="0"/>
            </a:endParaRPr>
          </a:p>
          <a:p>
            <a:pPr algn="just" rtl="1">
              <a:spcAft>
                <a:spcPts val="600"/>
              </a:spcAft>
            </a:pPr>
            <a:r>
              <a:rPr lang="ku-Arab-IQ" sz="1200" dirty="0">
                <a:latin typeface="Calibri" panose="020F0502020204030204" pitchFamily="34" charset="0"/>
                <a:ea typeface="Calibri" panose="020F0502020204030204" pitchFamily="34" charset="0"/>
                <a:cs typeface="Times New Roman" panose="02020603050405020304" pitchFamily="18" charset="0"/>
              </a:rPr>
              <a:t>مافەکانی یەکسانی و جیاکاری نەکردن هەم پابەندبوونی نەرێنی و هەم ئەرکی ئەرێنی بۆ دەوڵەتان لە یاسای نێودەوڵەتیدا بەدوای خۆیدا دەهێنێت. دەوڵەتان دەبێ یاساگەلێک دەربکەن کە هەموو جۆرەکانی جیاکاری قەدەغە بکەن و دڵنیابن لە کاریگەریی ئەو جۆرە یاسایانە، لەوانە بە دانانی ڕێسا و دامەزراوە و ڕێکارە وردەکان بۆ پاڵنان و جێبەجێکردنی مافەکانی یەکسانی و جیاکاری نەکردن و بە دانانی ئەرکی ڕوون کە هەموو لایەنە پەیوەندیدارەکان دەگرێتەوە، بە هەردوو ئەکتەرە تایبەتەکان و دەسەڵاتە گشتیەکانەوە. جگە لەوەش، دەوڵەتان دەبێ ڕێوشوێنی ئەرێنی بگرنەبەر کە بۆ پێشخستنی پێشکەوتن بەرەو بەدیهێنانی یەکسانی و گشتگیری بۆ هەمووان داڕێژراون، لەوانەش ئەوانەی ڕووبەڕووی بێبەشبوون و پەراوێزخستنی مێژوویی و پێکهاتەیی بوونەتەوە.</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3">
            <a:extLst>
              <a:ext uri="{FF2B5EF4-FFF2-40B4-BE49-F238E27FC236}">
                <a16:creationId xmlns:a16="http://schemas.microsoft.com/office/drawing/2014/main" id="{DA38124C-11F8-9FDB-5CEC-E092ADCFBF83}"/>
              </a:ext>
            </a:extLst>
          </p:cNvPr>
          <p:cNvPicPr>
            <a:picLocks noChangeAspect="1"/>
          </p:cNvPicPr>
          <p:nvPr/>
        </p:nvPicPr>
        <p:blipFill rotWithShape="1">
          <a:blip r:embed="rId4"/>
          <a:srcRect b="17323"/>
          <a:stretch/>
        </p:blipFill>
        <p:spPr>
          <a:xfrm>
            <a:off x="-2" y="1130281"/>
            <a:ext cx="6858000" cy="144987"/>
          </a:xfrm>
          <a:prstGeom prst="rect">
            <a:avLst/>
          </a:prstGeom>
        </p:spPr>
      </p:pic>
    </p:spTree>
    <p:extLst>
      <p:ext uri="{BB962C8B-B14F-4D97-AF65-F5344CB8AC3E}">
        <p14:creationId xmlns:p14="http://schemas.microsoft.com/office/powerpoint/2010/main" val="2419911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4A22DCE5-7587-D96C-F521-926DA8372E7B}"/>
              </a:ext>
            </a:extLst>
          </p:cNvPr>
          <p:cNvPicPr>
            <a:picLocks noChangeAspect="1"/>
          </p:cNvPicPr>
          <p:nvPr/>
        </p:nvPicPr>
        <p:blipFill rotWithShape="1">
          <a:blip r:embed="rId2"/>
          <a:srcRect b="17323"/>
          <a:stretch/>
        </p:blipFill>
        <p:spPr>
          <a:xfrm>
            <a:off x="0" y="9331414"/>
            <a:ext cx="6858000" cy="673166"/>
          </a:xfrm>
          <a:prstGeom prst="rect">
            <a:avLst/>
          </a:prstGeom>
        </p:spPr>
      </p:pic>
      <p:sp>
        <p:nvSpPr>
          <p:cNvPr id="22" name="TextBox 21">
            <a:extLst>
              <a:ext uri="{FF2B5EF4-FFF2-40B4-BE49-F238E27FC236}">
                <a16:creationId xmlns:a16="http://schemas.microsoft.com/office/drawing/2014/main" id="{06897FC4-918C-E054-8179-00B1CC054780}"/>
              </a:ext>
            </a:extLst>
          </p:cNvPr>
          <p:cNvSpPr txBox="1"/>
          <p:nvPr/>
        </p:nvSpPr>
        <p:spPr>
          <a:xfrm>
            <a:off x="158303" y="6064774"/>
            <a:ext cx="6512473" cy="307777"/>
          </a:xfrm>
          <a:prstGeom prst="rect">
            <a:avLst/>
          </a:prstGeom>
          <a:noFill/>
        </p:spPr>
        <p:txBody>
          <a:bodyPr wrap="square" rtlCol="0">
            <a:spAutoFit/>
          </a:bodyPr>
          <a:lstStyle/>
          <a:p>
            <a:pPr algn="just" rtl="1"/>
            <a:r>
              <a:rPr lang="ku-Arab-IQ" sz="1400" dirty="0">
                <a:solidFill>
                  <a:srgbClr val="0076C0"/>
                </a:solidFill>
                <a:latin typeface="Futura-Bold" pitchFamily="2" charset="0"/>
              </a:rPr>
              <a:t>پاراستنی مافەکانی کەمینەکان: ڕێنماییەکی کرداری بۆ پەرەپێدانی یاسای گشتگیری دژە جیاکاری</a:t>
            </a:r>
            <a:endParaRPr lang="en-US" sz="1400" dirty="0">
              <a:solidFill>
                <a:srgbClr val="0076C0"/>
              </a:solidFill>
              <a:latin typeface="Futura-Bold" pitchFamily="2" charset="0"/>
            </a:endParaRPr>
          </a:p>
        </p:txBody>
      </p:sp>
      <p:sp>
        <p:nvSpPr>
          <p:cNvPr id="25" name="TextBox 24">
            <a:extLst>
              <a:ext uri="{FF2B5EF4-FFF2-40B4-BE49-F238E27FC236}">
                <a16:creationId xmlns:a16="http://schemas.microsoft.com/office/drawing/2014/main" id="{FCBA1611-CAB6-20D4-926A-0BB0DB921E97}"/>
              </a:ext>
            </a:extLst>
          </p:cNvPr>
          <p:cNvSpPr txBox="1"/>
          <p:nvPr/>
        </p:nvSpPr>
        <p:spPr>
          <a:xfrm>
            <a:off x="-14461" y="9399395"/>
            <a:ext cx="6858000" cy="446276"/>
          </a:xfrm>
          <a:prstGeom prst="rect">
            <a:avLst/>
          </a:prstGeom>
          <a:noFill/>
        </p:spPr>
        <p:txBody>
          <a:bodyPr wrap="square">
            <a:spAutoFit/>
          </a:bodyPr>
          <a:lstStyle>
            <a:defPPr>
              <a:defRPr lang="en-US"/>
            </a:defPPr>
            <a:lvl1pPr algn="ctr">
              <a:defRPr sz="1100">
                <a:latin typeface="Futura-Bold" pitchFamily="2" charset="0"/>
              </a:defRPr>
            </a:lvl1pPr>
          </a:lstStyle>
          <a:p>
            <a:pPr marL="171450" indent="-171450" algn="r" rtl="1">
              <a:buFont typeface="Wingdings" pitchFamily="2" charset="2"/>
              <a:buChar char="Ø"/>
            </a:pPr>
            <a:r>
              <a:rPr lang="ku-Arab-IQ" sz="1050" dirty="0">
                <a:latin typeface="Calibri" panose="020F0502020204030204" pitchFamily="34" charset="0"/>
                <a:cs typeface="Calibri" panose="020F0502020204030204" pitchFamily="34" charset="0"/>
              </a:rPr>
              <a:t>بۆ زانیاری زیاتر لەسەر مافی کەمینەکان و یەکسانی و یاسای دژە جیاکاری : </a:t>
            </a:r>
          </a:p>
          <a:p>
            <a:pPr algn="r" rtl="1"/>
            <a:r>
              <a:rPr lang="en-US" sz="1050" dirty="0">
                <a:latin typeface="Calibri" panose="020F0502020204030204" pitchFamily="34" charset="0"/>
                <a:cs typeface="Calibri" panose="020F0502020204030204" pitchFamily="34" charset="0"/>
                <a:hlinkClick r:id="rId3"/>
              </a:rPr>
              <a:t>https://www.ohchr.org/en/minorities/minority-rights-equality-and-anti-discrimination-law</a:t>
            </a:r>
            <a:r>
              <a:rPr lang="en-US" sz="1050" dirty="0">
                <a:latin typeface="Calibri" panose="020F0502020204030204" pitchFamily="34" charset="0"/>
                <a:cs typeface="Calibri" panose="020F0502020204030204" pitchFamily="34" charset="0"/>
              </a:rPr>
              <a:t>.</a:t>
            </a:r>
            <a:r>
              <a:rPr lang="en-US" sz="1050" u="sng" dirty="0">
                <a:solidFill>
                  <a:srgbClr val="0076C0"/>
                </a:solidFill>
                <a:latin typeface="Calibri" panose="020F0502020204030204" pitchFamily="34" charset="0"/>
                <a:cs typeface="Calibri" panose="020F0502020204030204" pitchFamily="34" charset="0"/>
              </a:rPr>
              <a:t> </a:t>
            </a:r>
          </a:p>
          <a:p>
            <a:pPr algn="l"/>
            <a:endParaRPr lang="en-US" sz="200" u="sng" dirty="0">
              <a:solidFill>
                <a:srgbClr val="0076C0"/>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964240CD-122D-4FFD-8DBA-516F5AC00A33}"/>
              </a:ext>
            </a:extLst>
          </p:cNvPr>
          <p:cNvPicPr>
            <a:picLocks noChangeAspect="1"/>
          </p:cNvPicPr>
          <p:nvPr/>
        </p:nvPicPr>
        <p:blipFill>
          <a:blip r:embed="rId4">
            <a:extLst>
              <a:ext uri="{28A0092B-C50C-407E-A947-70E740481C1C}">
                <a14:useLocalDpi xmlns:a14="http://schemas.microsoft.com/office/drawing/2010/main" val="0"/>
              </a:ext>
            </a:extLst>
          </a:blip>
          <a:srcRect l="1079" r="1079"/>
          <a:stretch/>
        </p:blipFill>
        <p:spPr>
          <a:xfrm>
            <a:off x="210070" y="8076781"/>
            <a:ext cx="1012933" cy="1035283"/>
          </a:xfrm>
          <a:prstGeom prst="rect">
            <a:avLst/>
          </a:prstGeom>
          <a:ln>
            <a:solidFill>
              <a:srgbClr val="0076C0"/>
            </a:solidFill>
          </a:ln>
        </p:spPr>
      </p:pic>
      <p:sp>
        <p:nvSpPr>
          <p:cNvPr id="3" name="ZoneTexte 2">
            <a:extLst>
              <a:ext uri="{FF2B5EF4-FFF2-40B4-BE49-F238E27FC236}">
                <a16:creationId xmlns:a16="http://schemas.microsoft.com/office/drawing/2014/main" id="{E045711B-E717-E86B-4929-4324F03347B5}"/>
              </a:ext>
            </a:extLst>
          </p:cNvPr>
          <p:cNvSpPr txBox="1"/>
          <p:nvPr/>
        </p:nvSpPr>
        <p:spPr>
          <a:xfrm>
            <a:off x="276565" y="428371"/>
            <a:ext cx="6392697" cy="5601533"/>
          </a:xfrm>
          <a:prstGeom prst="rect">
            <a:avLst/>
          </a:prstGeom>
          <a:noFill/>
        </p:spPr>
        <p:txBody>
          <a:bodyPr wrap="square">
            <a:spAutoFit/>
          </a:bodyPr>
          <a:lstStyle/>
          <a:p>
            <a:pPr algn="just" rtl="1"/>
            <a:r>
              <a:rPr lang="ku-Arab-IQ" sz="1200" dirty="0">
                <a:effectLst/>
                <a:latin typeface="Calibri" panose="020F0502020204030204" pitchFamily="34" charset="0"/>
                <a:ea typeface="Calibri" panose="020F0502020204030204" pitchFamily="34" charset="0"/>
                <a:cs typeface="Times New Roman" panose="02020603050405020304" pitchFamily="18" charset="0"/>
              </a:rPr>
              <a:t>لە ماوەی دوو دەیەی ڕابردوودا، کۆدەنگییەکی جیهانی گەشەسەندووە لەسەر پێویستی یاسای هەمەلایەنەی دژە جیاکاری و لەسەر ناوەڕۆکی پێویست و توخمە جەوهەریەکانی ئەم یاسایانە. لە ساڵی ٢٠٢٢ نووسینگەی کۆمیساریای باڵای مافەکانی مرۆڤی نەتەوە یەکگرتووەکان </a:t>
            </a:r>
            <a:r>
              <a:rPr lang="en-US" sz="1200" dirty="0">
                <a:effectLst/>
                <a:latin typeface="Calibri" panose="020F0502020204030204" pitchFamily="34" charset="0"/>
                <a:ea typeface="Calibri" panose="020F0502020204030204" pitchFamily="34" charset="0"/>
                <a:cs typeface="Times New Roman" panose="02020603050405020304" pitchFamily="18" charset="0"/>
              </a:rPr>
              <a:t>OHCHR)</a:t>
            </a:r>
            <a:r>
              <a:rPr lang="ku-Arab-IQ" sz="1200" dirty="0">
                <a:effectLst/>
                <a:latin typeface="Calibri" panose="020F0502020204030204" pitchFamily="34" charset="0"/>
                <a:ea typeface="Calibri" panose="020F0502020204030204" pitchFamily="34" charset="0"/>
                <a:cs typeface="Times New Roman" panose="02020603050405020304" pitchFamily="18" charset="0"/>
              </a:rPr>
              <a:t>)</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ku-Arab-IQ" sz="1200" dirty="0">
                <a:effectLst/>
                <a:latin typeface="Calibri" panose="020F0502020204030204" pitchFamily="34" charset="0"/>
                <a:ea typeface="Calibri" panose="020F0502020204030204" pitchFamily="34" charset="0"/>
                <a:cs typeface="Times New Roman" panose="02020603050405020304" pitchFamily="18" charset="0"/>
              </a:rPr>
              <a:t>و دامەزراوەی متمانەی مافە یەکسانەکان ڕێنمایی پراکتیکی بۆ پەرەپێدانی یاسای هەمەلایەنەی دژە جیاکارییان بڵاوکردەوە، کە یەکەم ڕێنمایی یەکلاکەرەوە و دەسەڵاتدار و گشتگیرە لەلایەن نەتەوە یەکگرتووەکانەوە لەم بوارەی یاسادا. ڕوونی دەکاتەوە کە یاسا هەمەلایەنەکانی دژە جیاکاری دەبێت:</a:t>
            </a:r>
          </a:p>
          <a:p>
            <a:pPr marL="171450" indent="-171450" algn="just" rtl="1">
              <a:buFont typeface="Wingdings" panose="05000000000000000000" pitchFamily="2" charset="2"/>
              <a:buChar char="q"/>
            </a:pPr>
            <a:r>
              <a:rPr lang="ku-Arab-IQ" sz="1200" dirty="0">
                <a:effectLst/>
                <a:latin typeface="Calibri" panose="020F0502020204030204" pitchFamily="34" charset="0"/>
                <a:ea typeface="Calibri" panose="020F0502020204030204" pitchFamily="34" charset="0"/>
                <a:cs typeface="Times New Roman" panose="02020603050405020304" pitchFamily="18" charset="0"/>
              </a:rPr>
              <a:t>پێناسەکردن و قەدەغەکردنی هەموو جۆرەکان و دەرکەوتەکانی جیاکاریی لەسەر بنەمای لیستێکی بەرفراوان و کراوەی بنەماکان و لە هەموو بوارەکانی ژیاندا کە بە یاسا ڕێکدەخرێن، لەوانەش هەموو ئەو هۆکارانەی کە لە یاسای نێودەوڵەتیدا دانپێدانراون (بۆ نموونە، تەمەن، پۆل، ڕەچەڵەک، کەمئەندامی، سەرچاوەی ڕەچەڵەک، ڕەگەز و خوازە، ڕەچەڵەک و نەتەوە، ئاراستەی سێکسی و هتد.) و هەر بنەمایەکی تری پەیوەندیدار لە کۆمەڵگایەکی دیاریکراو.</a:t>
            </a:r>
          </a:p>
          <a:p>
            <a:pPr marL="171450" indent="-171450" algn="just" rtl="1">
              <a:buFont typeface="Wingdings" panose="05000000000000000000" pitchFamily="2" charset="2"/>
              <a:buChar char="q"/>
            </a:pPr>
            <a:r>
              <a:rPr lang="ku-Arab-IQ" sz="1200" dirty="0">
                <a:effectLst/>
                <a:latin typeface="Calibri" panose="020F0502020204030204" pitchFamily="34" charset="0"/>
                <a:ea typeface="Calibri" panose="020F0502020204030204" pitchFamily="34" charset="0"/>
                <a:cs typeface="Times New Roman" panose="02020603050405020304" pitchFamily="18" charset="0"/>
              </a:rPr>
              <a:t>پێناسەی ڕوون بۆ هەموو جۆرەکانی جیاکاری کە لەگەڵ ئەو پێناسانەی کە لە یاسای نێودەوڵەتی مافی مرۆڤدا دانپێدانراون، بگونجێت: جیاکاری ڕاستەوخۆ، جیاکاری ناڕاستەوخۆ، هەراسانکردن، ڕەتکردنەوەی شوێنی گونجاو، دڵنیانەبوون لە دەستڕاگەیشتن، جیاکاری و قوربانیکردن.</a:t>
            </a:r>
          </a:p>
          <a:p>
            <a:pPr marL="171450" indent="-171450" algn="just" rtl="1">
              <a:buFont typeface="Wingdings" panose="05000000000000000000" pitchFamily="2" charset="2"/>
              <a:buChar char="q"/>
            </a:pPr>
            <a:r>
              <a:rPr lang="ku-Arab-IQ" sz="1200" dirty="0">
                <a:effectLst/>
                <a:latin typeface="Calibri" panose="020F0502020204030204" pitchFamily="34" charset="0"/>
                <a:ea typeface="Calibri" panose="020F0502020204030204" pitchFamily="34" charset="0"/>
                <a:cs typeface="Times New Roman" panose="02020603050405020304" pitchFamily="18" charset="0"/>
              </a:rPr>
              <a:t>دابینکردنی پاراستن لە </a:t>
            </a:r>
            <a:r>
              <a:rPr lang="ku-Arab-IQ" sz="1200" dirty="0">
                <a:latin typeface="Calibri" panose="020F0502020204030204" pitchFamily="34" charset="0"/>
                <a:ea typeface="Calibri" panose="020F0502020204030204" pitchFamily="34" charset="0"/>
                <a:cs typeface="Times New Roman" panose="02020603050405020304" pitchFamily="18" charset="0"/>
              </a:rPr>
              <a:t>جیاکاری</a:t>
            </a:r>
            <a:r>
              <a:rPr lang="ku-Arab-IQ" sz="1200" dirty="0">
                <a:effectLst/>
                <a:latin typeface="Calibri" panose="020F0502020204030204" pitchFamily="34" charset="0"/>
                <a:ea typeface="Calibri" panose="020F0502020204030204" pitchFamily="34" charset="0"/>
                <a:cs typeface="Times New Roman" panose="02020603050405020304" pitchFamily="18" charset="0"/>
              </a:rPr>
              <a:t> لە هەموو بوارەکانی ژیان کە بە یاسا ڕێکخراوە. هەردوو ئەکتەرە گشتی و تایبەتەکان ئەرکیان لەسەرە کە خۆیان لە جیاکاری بپارێزن و ڕێگری بکەن.</a:t>
            </a:r>
          </a:p>
          <a:p>
            <a:pPr marL="171450" indent="-171450" algn="just" rtl="1">
              <a:buFont typeface="Wingdings" panose="05000000000000000000" pitchFamily="2" charset="2"/>
              <a:buChar char="q"/>
            </a:pPr>
            <a:r>
              <a:rPr lang="ku-Arab-IQ" sz="1200" dirty="0">
                <a:effectLst/>
                <a:latin typeface="Calibri" panose="020F0502020204030204" pitchFamily="34" charset="0"/>
                <a:ea typeface="Calibri" panose="020F0502020204030204" pitchFamily="34" charset="0"/>
                <a:cs typeface="Times New Roman" panose="02020603050405020304" pitchFamily="18" charset="0"/>
              </a:rPr>
              <a:t>بە ڕوونی ڕێگە بە پەسەندکردنی ڕێوشوێنی کردەوەی ئەرێنی بدات، داوا بکات و دابین بکات کە بۆ پێشکەوتن بەرەو یەکسانی بۆ ئەو کەس و گروپانەی کە بەرکەوتەی جیاکارین و بێبەشن.</a:t>
            </a:r>
          </a:p>
          <a:p>
            <a:pPr marL="171450" indent="-171450" algn="just" rtl="1">
              <a:buFont typeface="Wingdings" panose="05000000000000000000" pitchFamily="2" charset="2"/>
              <a:buChar char="q"/>
            </a:pPr>
            <a:r>
              <a:rPr lang="ku-Arab-IQ" sz="1200" dirty="0">
                <a:effectLst/>
                <a:latin typeface="Calibri" panose="020F0502020204030204" pitchFamily="34" charset="0"/>
                <a:ea typeface="Calibri" panose="020F0502020204030204" pitchFamily="34" charset="0"/>
                <a:cs typeface="Times New Roman" panose="02020603050405020304" pitchFamily="18" charset="0"/>
              </a:rPr>
              <a:t>کارپێکردنی مافەکانی یەکسانی و جیاکاری نەکردن لە چوارچێوەی کایەی گشتی و تایبەتدا بە دامەزراندنی ئەرکەکانی یەکسانی، لەوانەش ئەرکی دەستنیشانکردن و لابردنی بەربەستەکان بە مەبەستی دەستەبەرکردنی دەستڕاگەیشتن بە ژینگە، زانیاری و پەیوەندیکردن، و ئاسانکاری و خزمەتگوزارییەکان.</a:t>
            </a:r>
          </a:p>
          <a:p>
            <a:pPr marL="171450" indent="-171450" algn="just" rtl="1">
              <a:buFont typeface="Wingdings" panose="05000000000000000000" pitchFamily="2" charset="2"/>
              <a:buChar char="q"/>
            </a:pPr>
            <a:r>
              <a:rPr lang="ku-Arab-IQ" sz="1200" dirty="0">
                <a:effectLst/>
                <a:latin typeface="Calibri" panose="020F0502020204030204" pitchFamily="34" charset="0"/>
                <a:ea typeface="Calibri" panose="020F0502020204030204" pitchFamily="34" charset="0"/>
                <a:cs typeface="Times New Roman" panose="02020603050405020304" pitchFamily="18" charset="0"/>
              </a:rPr>
              <a:t>دابینکردنی چارەسەری کاریگەر، لەوانەش سزاکان کە دەبێت کاریگەر و وەستاندنی و ڕێژەیی بن؛ دانپێدانان و قەرەبووکردنەوە و گەڕاندنەوەی ڕزگاربووان؛ و چارەسەرە دامەزراوەیی و کۆمەڵایەتییە پەیوەندیدارەکان.</a:t>
            </a:r>
          </a:p>
          <a:p>
            <a:pPr marL="171450" indent="-171450" algn="just" rtl="1">
              <a:buFont typeface="Wingdings" panose="05000000000000000000" pitchFamily="2" charset="2"/>
              <a:buChar char="q"/>
            </a:pPr>
            <a:r>
              <a:rPr lang="ku-Arab-IQ" sz="1200" dirty="0">
                <a:effectLst/>
                <a:latin typeface="Calibri" panose="020F0502020204030204" pitchFamily="34" charset="0"/>
                <a:ea typeface="Calibri" panose="020F0502020204030204" pitchFamily="34" charset="0"/>
                <a:cs typeface="Times New Roman" panose="02020603050405020304" pitchFamily="18" charset="0"/>
              </a:rPr>
              <a:t>دامەزراندنی پارێزبەندی و دەستکارییە ڕێکارەکانی پێویست بۆ دڵنیابوون لە دەستڕاگەیشتن بە دادپەروەری، لەوانەش لە نێوان شتەکانی تردا بڕگەی گواستنەوەی باری سەلماندن دوای ئەوەی کەیسێکی سەرەتایی جیاکاری لەلایەن سکاڵاکارێکەوە ئەنجامدراوە و بڕگەی قەدەغەکردنی  بە تاوانکردن.</a:t>
            </a:r>
          </a:p>
          <a:p>
            <a:pPr marL="171450" indent="-171450" algn="just" rtl="1">
              <a:buFont typeface="Wingdings" panose="05000000000000000000" pitchFamily="2" charset="2"/>
              <a:buChar char="q"/>
            </a:pPr>
            <a:r>
              <a:rPr lang="ku-Arab-IQ" sz="1200" dirty="0">
                <a:effectLst/>
                <a:latin typeface="Calibri" panose="020F0502020204030204" pitchFamily="34" charset="0"/>
                <a:ea typeface="Calibri" panose="020F0502020204030204" pitchFamily="34" charset="0"/>
                <a:cs typeface="Times New Roman" panose="02020603050405020304" pitchFamily="18" charset="0"/>
              </a:rPr>
              <a:t>دابینکردنی دامەزراندنی دەزگای یەکسانی سەربەخۆ و تایبەتمەند و دەستڕاگەیشتن بە سەرچاوە و ئەرک و دەسەڵاتی گونجاو بۆ جێبەجێکردنی ئەرکەکانیان بۆ ڕێگریکردن لە جیاکاری و پێشخستنی یەکسانی.</a:t>
            </a:r>
          </a:p>
          <a:p>
            <a:pPr marL="171450" indent="-171450" algn="just" rtl="1">
              <a:buFont typeface="Wingdings" panose="05000000000000000000" pitchFamily="2" charset="2"/>
              <a:buChar char="q"/>
            </a:pPr>
            <a:r>
              <a:rPr lang="ku-Arab-IQ" sz="1200" dirty="0">
                <a:effectLst/>
                <a:latin typeface="Calibri" panose="020F0502020204030204" pitchFamily="34" charset="0"/>
                <a:ea typeface="Calibri" panose="020F0502020204030204" pitchFamily="34" charset="0"/>
                <a:cs typeface="Times New Roman" panose="02020603050405020304" pitchFamily="18" charset="0"/>
              </a:rPr>
              <a:t>فەرمانی پەسەندکردنی ڕێوشوێنی جێبەجێکردنی دیکەی پێویست بۆ چارەسەرکردنی هۆکارە بنەڕەتییەکانی وەدەرنانی، جیاکاری پێکهاتەیی و پێشکەوتن بەرەو یەکسانی. ئەمەش بۆ نموونە پەرەپێدان و جێبەجێکردنی سیاسەت و ستراتیژییەکانی یەکسانی و جیاکاری نەکردن و بەکارهێنانی هەڵسەنگاندنی کاریگەرییەکانی یەکسانی لە هەموو لایەنەکانی یاسا و سیاسەتی گشتیدا دەگرێتەوە.</a:t>
            </a:r>
            <a:endParaRPr lang="fr-FR" sz="1100" dirty="0">
              <a:effectLst/>
              <a:ea typeface="Times New Roman" panose="02020603050405020304" pitchFamily="18" charset="0"/>
            </a:endParaRPr>
          </a:p>
        </p:txBody>
      </p:sp>
      <p:sp>
        <p:nvSpPr>
          <p:cNvPr id="6" name="TextBox 21">
            <a:extLst>
              <a:ext uri="{FF2B5EF4-FFF2-40B4-BE49-F238E27FC236}">
                <a16:creationId xmlns:a16="http://schemas.microsoft.com/office/drawing/2014/main" id="{AE2761F2-A2E9-1C1D-C0DC-0BEA842F959D}"/>
              </a:ext>
            </a:extLst>
          </p:cNvPr>
          <p:cNvSpPr txBox="1"/>
          <p:nvPr/>
        </p:nvSpPr>
        <p:spPr>
          <a:xfrm>
            <a:off x="244348" y="80103"/>
            <a:ext cx="6340384" cy="307777"/>
          </a:xfrm>
          <a:prstGeom prst="rect">
            <a:avLst/>
          </a:prstGeom>
          <a:noFill/>
        </p:spPr>
        <p:txBody>
          <a:bodyPr wrap="square" rtlCol="0">
            <a:spAutoFit/>
          </a:bodyPr>
          <a:lstStyle/>
          <a:p>
            <a:pPr algn="just" rtl="1"/>
            <a:r>
              <a:rPr lang="ku-Arab-IQ" sz="1400" dirty="0">
                <a:solidFill>
                  <a:srgbClr val="0076C0"/>
                </a:solidFill>
                <a:latin typeface="Futura-Bold" pitchFamily="2" charset="0"/>
              </a:rPr>
              <a:t>یاسای هەمەلایەنەی دژە جیاکاری چی بەدوای خۆیدا دەهێنێت؟</a:t>
            </a:r>
            <a:endParaRPr lang="en-US" sz="1400" dirty="0">
              <a:solidFill>
                <a:srgbClr val="0076C0"/>
              </a:solidFill>
              <a:latin typeface="Futura-Bold" pitchFamily="2" charset="0"/>
            </a:endParaRPr>
          </a:p>
        </p:txBody>
      </p:sp>
      <p:pic>
        <p:nvPicPr>
          <p:cNvPr id="8" name="Image 7">
            <a:extLst>
              <a:ext uri="{FF2B5EF4-FFF2-40B4-BE49-F238E27FC236}">
                <a16:creationId xmlns:a16="http://schemas.microsoft.com/office/drawing/2014/main" id="{773D2692-F06D-6145-529E-4B38161853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4348" y="6436415"/>
            <a:ext cx="978655" cy="1344196"/>
          </a:xfrm>
          <a:prstGeom prst="rect">
            <a:avLst/>
          </a:prstGeom>
          <a:ln>
            <a:solidFill>
              <a:srgbClr val="0076C0"/>
            </a:solidFill>
          </a:ln>
        </p:spPr>
      </p:pic>
      <p:sp>
        <p:nvSpPr>
          <p:cNvPr id="10" name="ZoneTexte 9">
            <a:extLst>
              <a:ext uri="{FF2B5EF4-FFF2-40B4-BE49-F238E27FC236}">
                <a16:creationId xmlns:a16="http://schemas.microsoft.com/office/drawing/2014/main" id="{08BEDC4F-C99C-138C-CFE5-E238A465BE66}"/>
              </a:ext>
            </a:extLst>
          </p:cNvPr>
          <p:cNvSpPr txBox="1"/>
          <p:nvPr/>
        </p:nvSpPr>
        <p:spPr>
          <a:xfrm>
            <a:off x="1271194" y="6407422"/>
            <a:ext cx="5414042" cy="2677656"/>
          </a:xfrm>
          <a:prstGeom prst="rect">
            <a:avLst/>
          </a:prstGeom>
          <a:noFill/>
        </p:spPr>
        <p:txBody>
          <a:bodyPr wrap="square">
            <a:spAutoFit/>
          </a:bodyPr>
          <a:lstStyle/>
          <a:p>
            <a:pPr algn="just" rtl="1"/>
            <a:r>
              <a:rPr lang="ku-Arab-IQ" sz="1200" dirty="0">
                <a:latin typeface="Calibri" panose="020F0502020204030204" pitchFamily="34" charset="0"/>
                <a:ea typeface="Calibri" panose="020F0502020204030204" pitchFamily="34" charset="0"/>
                <a:cs typeface="Times New Roman" panose="02020603050405020304" pitchFamily="18" charset="0"/>
              </a:rPr>
              <a:t>لە مانگی کانوونی دووەمی ٢٠٢٢، نووسینگەی کۆمیساریای باڵای نەتەوە یەکگرتووەکان بۆ مافەکانی مرۆڤ (</a:t>
            </a:r>
            <a:r>
              <a:rPr lang="en-US" sz="1200" dirty="0">
                <a:latin typeface="Calibri" panose="020F0502020204030204" pitchFamily="34" charset="0"/>
                <a:ea typeface="Calibri" panose="020F0502020204030204" pitchFamily="34" charset="0"/>
                <a:cs typeface="Times New Roman" panose="02020603050405020304" pitchFamily="18" charset="0"/>
              </a:rPr>
              <a:t>OHCHR </a:t>
            </a:r>
            <a:r>
              <a:rPr lang="ku-Arab-IQ" sz="1200" dirty="0">
                <a:latin typeface="Calibri" panose="020F0502020204030204" pitchFamily="34" charset="0"/>
                <a:ea typeface="Calibri" panose="020F0502020204030204" pitchFamily="34" charset="0"/>
                <a:cs typeface="Times New Roman" panose="02020603050405020304" pitchFamily="18" charset="0"/>
              </a:rPr>
              <a:t>) و ڕێکخراوی کۆمەڵگەی مەدەنی متمانەی مافی یەکسان ڕێنمایییەکی پراکتیکییان بۆ پەرەپێدانی یاسای گشتگیری دژە جیاکاری بڵاوکردەوە. ئەم ڕێنماییە ڕێنمایی ڕوون و هەمەلایەنە و دەسەڵات سەبارەت بەو یاسایانە دەدات کە دەوڵەتان دەبێ بیگرنەبەر بۆ جێبەجێکردنی ئەرکەکانیان بۆ ڕێزگرتن و پاراستن و جێبەجێکردنی مافەکانی یەکسانی و جیاکاری نەکردن.</a:t>
            </a:r>
          </a:p>
          <a:p>
            <a:pPr marL="171450" indent="-171450" algn="just" rtl="1">
              <a:buFont typeface="Arial" panose="020B0604020202020204" pitchFamily="34" charset="0"/>
              <a:buChar char="•"/>
            </a:pPr>
            <a:r>
              <a:rPr lang="ku-Arab-IQ" sz="1200" dirty="0">
                <a:latin typeface="Calibri" panose="020F0502020204030204" pitchFamily="34" charset="0"/>
                <a:ea typeface="Calibri" panose="020F0502020204030204" pitchFamily="34" charset="0"/>
                <a:cs typeface="Times New Roman" panose="02020603050405020304" pitchFamily="18" charset="0"/>
              </a:rPr>
              <a:t>لە ئێستادا ڕێنماییەکە بە شێوەی ئۆنلاین بە زمانەکانی کوردی، عەرەبی، چینی، ئینگلیزی، ژاپۆنی (</a:t>
            </a:r>
            <a:r>
              <a:rPr lang="en-US" sz="1200" dirty="0">
                <a:latin typeface="Calibri" panose="020F0502020204030204" pitchFamily="34" charset="0"/>
                <a:ea typeface="Calibri" panose="020F0502020204030204" pitchFamily="34" charset="0"/>
                <a:cs typeface="Times New Roman" panose="02020603050405020304" pitchFamily="18" charset="0"/>
              </a:rPr>
              <a:t>Nihongo)، </a:t>
            </a:r>
            <a:r>
              <a:rPr lang="ku-Arab-IQ" sz="1200" dirty="0">
                <a:latin typeface="Calibri" panose="020F0502020204030204" pitchFamily="34" charset="0"/>
                <a:ea typeface="Calibri" panose="020F0502020204030204" pitchFamily="34" charset="0"/>
                <a:cs typeface="Times New Roman" panose="02020603050405020304" pitchFamily="18" charset="0"/>
              </a:rPr>
              <a:t>پورتوگالی , ڕووسی و ئیسپانی بەردەستە (</a:t>
            </a:r>
            <a:r>
              <a:rPr lang="en-US" sz="1200" dirty="0">
                <a:latin typeface="Calibri" panose="020F0502020204030204" pitchFamily="34" charset="0"/>
                <a:ea typeface="Calibri" panose="020F0502020204030204" pitchFamily="34" charset="0"/>
                <a:cs typeface="Times New Roman" panose="02020603050405020304" pitchFamily="18" charset="0"/>
              </a:rPr>
              <a:t>https://bit.ly/3p2Mf96 </a:t>
            </a:r>
            <a:r>
              <a:rPr lang="ku-Arab-IQ" sz="1200" dirty="0">
                <a:latin typeface="Calibri" panose="020F0502020204030204" pitchFamily="34" charset="0"/>
                <a:ea typeface="Calibri" panose="020F0502020204030204" pitchFamily="34" charset="0"/>
                <a:cs typeface="Times New Roman" panose="02020603050405020304" pitchFamily="18" charset="0"/>
              </a:rPr>
              <a:t>یان </a:t>
            </a:r>
            <a:r>
              <a:rPr lang="en-US" sz="1200" dirty="0">
                <a:latin typeface="Calibri" panose="020F0502020204030204" pitchFamily="34" charset="0"/>
                <a:ea typeface="Calibri" panose="020F0502020204030204" pitchFamily="34" charset="0"/>
                <a:cs typeface="Times New Roman" panose="02020603050405020304" pitchFamily="18" charset="0"/>
              </a:rPr>
              <a:t>scan QR Code) </a:t>
            </a:r>
            <a:r>
              <a:rPr lang="ku-Arab-IQ" sz="1200" dirty="0">
                <a:latin typeface="Calibri" panose="020F0502020204030204" pitchFamily="34" charset="0"/>
                <a:ea typeface="Calibri" panose="020F0502020204030204" pitchFamily="34" charset="0"/>
                <a:cs typeface="Times New Roman" panose="02020603050405020304" pitchFamily="18" charset="0"/>
              </a:rPr>
              <a:t>و دەتوانرێت بە شێوەی چاپکراو بنێردرێت لەسەر داواکاری (کەمترین شێوە ٣٠ دانە).</a:t>
            </a:r>
          </a:p>
          <a:p>
            <a:pPr marL="171450" indent="-171450" algn="just" rtl="1">
              <a:buFont typeface="Arial" panose="020B0604020202020204" pitchFamily="34" charset="0"/>
              <a:buChar char="•"/>
            </a:pPr>
            <a:r>
              <a:rPr lang="ku-Arab-IQ" sz="1200" dirty="0">
                <a:latin typeface="Calibri" panose="020F0502020204030204" pitchFamily="34" charset="0"/>
                <a:ea typeface="Calibri" panose="020F0502020204030204" pitchFamily="34" charset="0"/>
                <a:cs typeface="Times New Roman" panose="02020603050405020304" pitchFamily="18" charset="0"/>
              </a:rPr>
              <a:t>وەرگێڕانی ڕێنماییەکە بۆ زمانی فەرەنسی و کۆری لە ئارادایە و چاوەڕوان دەکرێت لە ساڵی ٢٠٢٤دا بڵاوبکرێتەوە.</a:t>
            </a:r>
          </a:p>
          <a:p>
            <a:pPr marL="171450" indent="-171450" algn="just" rtl="1">
              <a:buFont typeface="Arial" panose="020B0604020202020204" pitchFamily="34" charset="0"/>
              <a:buChar char="•"/>
            </a:pPr>
            <a:r>
              <a:rPr lang="ku-Arab-IQ" sz="1200" dirty="0">
                <a:latin typeface="Calibri" panose="020F0502020204030204" pitchFamily="34" charset="0"/>
                <a:ea typeface="Calibri" panose="020F0502020204030204" pitchFamily="34" charset="0"/>
                <a:cs typeface="Times New Roman" panose="02020603050405020304" pitchFamily="18" charset="0"/>
              </a:rPr>
              <a:t>کۆڕبەندی جیهانی ئۆنلاین بە زمانی جیاواز لەسەر داواکاری بەردەستە.</a:t>
            </a:r>
          </a:p>
          <a:p>
            <a:pPr marL="171450" indent="-171450" algn="just" rtl="1">
              <a:buFont typeface="Arial" panose="020B0604020202020204" pitchFamily="34" charset="0"/>
              <a:buChar char="•"/>
            </a:pPr>
            <a:r>
              <a:rPr lang="ku-Arab-IQ" sz="1200" dirty="0">
                <a:latin typeface="Calibri" panose="020F0502020204030204" pitchFamily="34" charset="0"/>
                <a:ea typeface="Calibri" panose="020F0502020204030204" pitchFamily="34" charset="0"/>
                <a:cs typeface="Times New Roman" panose="02020603050405020304" pitchFamily="18" charset="0"/>
              </a:rPr>
              <a:t>بۆ حکومەتەکان، یاسادانەران، ڕێکخراوەکانی کۆمەڵگەی مەدەنی یان ئەوانی دیکە کە ئارەزووی پەرەپێدانی یاسای گشتگیری دژە جیاکاری دەکەن، تکایە پەیوەندی بکەن بە کلۆد کان</a:t>
            </a:r>
            <a:r>
              <a:rPr lang="en-US" sz="1200" dirty="0">
                <a:latin typeface="Calibri" panose="020F0502020204030204" pitchFamily="34" charset="0"/>
                <a:ea typeface="Calibri" panose="020F0502020204030204" pitchFamily="34" charset="0"/>
                <a:cs typeface="Times New Roman" panose="02020603050405020304" pitchFamily="18" charset="0"/>
              </a:rPr>
              <a:t>claude.cahn@un.org) </a:t>
            </a:r>
            <a:r>
              <a:rPr lang="ku-Arab-IQ" sz="1200" dirty="0">
                <a:latin typeface="Calibri" panose="020F0502020204030204" pitchFamily="34" charset="0"/>
                <a:ea typeface="Calibri" panose="020F0502020204030204" pitchFamily="34" charset="0"/>
                <a:cs typeface="Times New Roman" panose="02020603050405020304" pitchFamily="18" charset="0"/>
              </a:rPr>
              <a:t>) و جیم فیتزجێراڵد </a:t>
            </a:r>
            <a:r>
              <a:rPr lang="en-US" sz="1200" dirty="0">
                <a:latin typeface="Calibri" panose="020F0502020204030204" pitchFamily="34" charset="0"/>
                <a:ea typeface="Calibri" panose="020F0502020204030204" pitchFamily="34" charset="0"/>
                <a:cs typeface="Times New Roman" panose="02020603050405020304" pitchFamily="18" charset="0"/>
              </a:rPr>
              <a:t>jim.fitzgerald@equalrightstrust.org)</a:t>
            </a:r>
            <a:r>
              <a:rPr lang="ku-Arab-IQ" sz="1200" dirty="0">
                <a:latin typeface="Calibri" panose="020F0502020204030204" pitchFamily="34" charset="0"/>
                <a:ea typeface="Calibri" panose="020F0502020204030204" pitchFamily="34" charset="0"/>
                <a:cs typeface="Times New Roman" panose="02020603050405020304" pitchFamily="18" charset="0"/>
              </a:rPr>
              <a:t>)</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47370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257166D5221D45AC4BE86DE2E261D0" ma:contentTypeVersion="15" ma:contentTypeDescription="Create a new document." ma:contentTypeScope="" ma:versionID="3d10e5fc8437e4c24caab8aa04d1bd19">
  <xsd:schema xmlns:xsd="http://www.w3.org/2001/XMLSchema" xmlns:xs="http://www.w3.org/2001/XMLSchema" xmlns:p="http://schemas.microsoft.com/office/2006/metadata/properties" xmlns:ns2="66797b77-c200-4d7e-b06b-42fe1f777de1" xmlns:ns3="e8c630da-1593-4b40-8ff7-bd949da10589" targetNamespace="http://schemas.microsoft.com/office/2006/metadata/properties" ma:root="true" ma:fieldsID="366ef3468e65104171cf173b716f5c1b" ns2:_="" ns3:_="">
    <xsd:import namespace="66797b77-c200-4d7e-b06b-42fe1f777de1"/>
    <xsd:import namespace="e8c630da-1593-4b40-8ff7-bd949da1058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contributortype" minOccurs="0"/>
                <xsd:element ref="ns2:language" minOccurs="0"/>
                <xsd:element ref="ns2:additionalsubmission" minOccurs="0"/>
                <xsd:element ref="ns2:MediaServiceObjectDetectorVersions" minOccurs="0"/>
                <xsd:element ref="ns2:MediaServiceDateTaken"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797b77-c200-4d7e-b06b-42fe1f777d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contributortype" ma:index="16" nillable="true" ma:displayName="contributor type" ma:format="Dropdown" ma:internalName="contributortype">
      <xsd:simpleType>
        <xsd:union memberTypes="dms:Text">
          <xsd:simpleType>
            <xsd:restriction base="dms:Choice">
              <xsd:enumeration value="State"/>
              <xsd:enumeration value="CSO"/>
              <xsd:enumeration value="NHRI"/>
              <xsd:enumeration value="Academia"/>
              <xsd:enumeration value="UN entity"/>
              <xsd:enumeration value="Other"/>
            </xsd:restriction>
          </xsd:simpleType>
        </xsd:union>
      </xsd:simpleType>
    </xsd:element>
    <xsd:element name="language" ma:index="17" nillable="true" ma:displayName="language" ma:default="En" ma:format="Dropdown" ma:internalName="language">
      <xsd:simpleType>
        <xsd:restriction base="dms:Choice">
          <xsd:enumeration value="En"/>
          <xsd:enumeration value="Fr"/>
          <xsd:enumeration value="Es"/>
          <xsd:enumeration value="Ar"/>
          <xsd:enumeration value="Ru"/>
          <xsd:enumeration value="Zh"/>
        </xsd:restriction>
      </xsd:simpleType>
    </xsd:element>
    <xsd:element name="additionalsubmission" ma:index="18" nillable="true" ma:displayName="additional submission" ma:format="Dropdown" ma:internalName="additionalsubmission">
      <xsd:simpleType>
        <xsd:union memberTypes="dms:Text">
          <xsd:simpleType>
            <xsd:restriction base="dms:Choice">
              <xsd:enumeration value="1"/>
              <xsd:enumeration value="2"/>
              <xsd:enumeration value="3"/>
              <xsd:enumeration value="4"/>
              <xsd:enumeration value="5"/>
              <xsd:enumeration value="Choice 7"/>
            </xsd:restriction>
          </xsd:simpleType>
        </xsd:un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c630da-1593-4b40-8ff7-bd949da1058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24b8af6-8dd4-4520-8346-63c43fb665d6}" ma:internalName="TaxCatchAll" ma:showField="CatchAllData" ma:web="e8c630da-1593-4b40-8ff7-bd949da105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66797b77-c200-4d7e-b06b-42fe1f777de1">En</language>
    <contributortype xmlns="66797b77-c200-4d7e-b06b-42fe1f777de1" xsi:nil="true"/>
    <additionalsubmission xmlns="66797b77-c200-4d7e-b06b-42fe1f777de1" xsi:nil="true"/>
    <lcf76f155ced4ddcb4097134ff3c332f xmlns="66797b77-c200-4d7e-b06b-42fe1f777de1">
      <Terms xmlns="http://schemas.microsoft.com/office/infopath/2007/PartnerControls"/>
    </lcf76f155ced4ddcb4097134ff3c332f>
    <TaxCatchAll xmlns="e8c630da-1593-4b40-8ff7-bd949da10589" xsi:nil="true"/>
  </documentManagement>
</p:properties>
</file>

<file path=customXml/itemProps1.xml><?xml version="1.0" encoding="utf-8"?>
<ds:datastoreItem xmlns:ds="http://schemas.openxmlformats.org/officeDocument/2006/customXml" ds:itemID="{476BE12B-984D-4E15-83E1-08705EB4417E}"/>
</file>

<file path=customXml/itemProps2.xml><?xml version="1.0" encoding="utf-8"?>
<ds:datastoreItem xmlns:ds="http://schemas.openxmlformats.org/officeDocument/2006/customXml" ds:itemID="{2A1FC76D-7BAF-4D83-94DD-9628D36EA2C8}">
  <ds:schemaRefs>
    <ds:schemaRef ds:uri="http://schemas.microsoft.com/sharepoint/v3/contenttype/forms"/>
  </ds:schemaRefs>
</ds:datastoreItem>
</file>

<file path=customXml/itemProps3.xml><?xml version="1.0" encoding="utf-8"?>
<ds:datastoreItem xmlns:ds="http://schemas.openxmlformats.org/officeDocument/2006/customXml" ds:itemID="{45A75A94-B031-430B-AA2D-F257EF10A188}"/>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emplate>Office Theme 2013 - 2022</Template>
  <TotalTime>1323</TotalTime>
  <Words>1188</Words>
  <Application>Microsoft Office PowerPoint</Application>
  <PresentationFormat>A4 Paper (210x297 mm)</PresentationFormat>
  <Paragraphs>30</Paragraphs>
  <Slides>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Futura-Bold</vt:lpstr>
      <vt:lpstr>FuturaStd</vt:lpstr>
      <vt:lpstr>Arial</vt:lpstr>
      <vt:lpstr>Calibri</vt:lpstr>
      <vt:lpstr>Calibri Light</vt:lpstr>
      <vt:lpstr>Times New Roman</vt:lpstr>
      <vt:lpstr>Wingdings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Eduarda Borba Dantas</dc:creator>
  <cp:lastModifiedBy>Liza Al Bag (OHCHR-Intern)</cp:lastModifiedBy>
  <cp:revision>25</cp:revision>
  <dcterms:created xsi:type="dcterms:W3CDTF">2023-04-12T13:00:55Z</dcterms:created>
  <dcterms:modified xsi:type="dcterms:W3CDTF">2025-10-20T16:12:03Z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0x010100D3257166D5221D45AC4BE86DE2E261D0</vt:lpwstr>
  </property>
</Properties>
</file>