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99" r:id="rId2"/>
    <p:sldId id="295" r:id="rId3"/>
    <p:sldId id="293" r:id="rId4"/>
    <p:sldId id="294" r:id="rId5"/>
    <p:sldId id="296" r:id="rId6"/>
    <p:sldId id="298" r:id="rId7"/>
    <p:sldId id="300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F36"/>
    <a:srgbClr val="CA352B"/>
    <a:srgbClr val="EA3E34"/>
    <a:srgbClr val="45A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08"/>
    <p:restoredTop sz="94580"/>
  </p:normalViewPr>
  <p:slideViewPr>
    <p:cSldViewPr snapToGrid="0" snapToObjects="1">
      <p:cViewPr varScale="1">
        <p:scale>
          <a:sx n="34" d="100"/>
          <a:sy n="34" d="100"/>
        </p:scale>
        <p:origin x="774" y="9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CB5CDC8E-A8BA-4E6A-AEA2-CE0F5AC8C4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005B7B-4AE3-447F-8182-A1905C021A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38799-39E7-484F-BE8F-80A69FE2C8CE}" type="datetimeFigureOut">
              <a:rPr lang="de-DE" smtClean="0"/>
              <a:t>16.10.2019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68627C1-97BE-4783-87CC-DB07E94338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17CB539-4693-40B1-A531-BF186B0523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E4060-7C35-4DAB-A227-CA4AB5AC28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368193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849327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transition spd="slow">
    <p:push dir="u"/>
  </p:transition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1571564" y="4596949"/>
            <a:ext cx="21574186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Sorry, But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There‘s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No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Racism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Here!</a:t>
            </a:r>
          </a:p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endParaRPr lang="de-DE" sz="6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- A Diagnosis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Contemporary Forms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Racial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Discrimination</a:t>
            </a:r>
            <a:r>
              <a:rPr lang="de-DE" sz="6000" b="1">
                <a:latin typeface="Calibri Light" panose="020F0302020204030204" pitchFamily="34" charset="0"/>
                <a:cs typeface="Calibri Light" panose="020F0302020204030204" pitchFamily="34" charset="0"/>
              </a:rPr>
              <a:t> -</a:t>
            </a:r>
            <a:endParaRPr lang="de-DE" sz="6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B5F03AC-5260-4075-92D2-E26B22B91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912" y="66294"/>
            <a:ext cx="2551176" cy="2039112"/>
          </a:xfrm>
          <a:prstGeom prst="rect">
            <a:avLst/>
          </a:prstGeom>
        </p:spPr>
      </p:pic>
      <p:sp>
        <p:nvSpPr>
          <p:cNvPr id="12" name="Shape 133">
            <a:extLst>
              <a:ext uri="{FF2B5EF4-FFF2-40B4-BE49-F238E27FC236}">
                <a16:creationId xmlns:a16="http://schemas.microsoft.com/office/drawing/2014/main" id="{996F0365-4507-47C1-A0FB-4B4EE57DDBC1}"/>
              </a:ext>
            </a:extLst>
          </p:cNvPr>
          <p:cNvSpPr/>
          <p:nvPr/>
        </p:nvSpPr>
        <p:spPr>
          <a:xfrm>
            <a:off x="1723964" y="9336886"/>
            <a:ext cx="21574186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4800" b="1" dirty="0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Arnold </a:t>
            </a:r>
            <a:r>
              <a:rPr lang="de-DE" sz="48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Bwele</a:t>
            </a:r>
            <a:endParaRPr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27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1571564" y="1159287"/>
            <a:ext cx="21574186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6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Table </a:t>
            </a:r>
            <a:r>
              <a:rPr lang="de-DE" sz="66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lang="de-DE" sz="6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Contents</a:t>
            </a:r>
            <a:endParaRPr sz="6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Shape 266">
            <a:extLst>
              <a:ext uri="{FF2B5EF4-FFF2-40B4-BE49-F238E27FC236}">
                <a16:creationId xmlns:a16="http://schemas.microsoft.com/office/drawing/2014/main" id="{BB1FEB1D-40D6-4499-B4F3-C0CA4581CA9D}"/>
              </a:ext>
            </a:extLst>
          </p:cNvPr>
          <p:cNvSpPr/>
          <p:nvPr/>
        </p:nvSpPr>
        <p:spPr>
          <a:xfrm>
            <a:off x="2047875" y="3381961"/>
            <a:ext cx="11296649" cy="5273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/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1.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No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Racism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Oliviero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Toscani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2. The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Race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Issue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3. UN Human Rights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Mechanisms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4.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Lessons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Learned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Civil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Society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B5F03AC-5260-4075-92D2-E26B22B91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912" y="66294"/>
            <a:ext cx="2551176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1571564" y="1205453"/>
            <a:ext cx="2157418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No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Racism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Oliviero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Toscani</a:t>
            </a:r>
            <a:endParaRPr sz="6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Shape 266">
            <a:extLst>
              <a:ext uri="{FF2B5EF4-FFF2-40B4-BE49-F238E27FC236}">
                <a16:creationId xmlns:a16="http://schemas.microsoft.com/office/drawing/2014/main" id="{BB1FEB1D-40D6-4499-B4F3-C0CA4581CA9D}"/>
              </a:ext>
            </a:extLst>
          </p:cNvPr>
          <p:cNvSpPr/>
          <p:nvPr/>
        </p:nvSpPr>
        <p:spPr>
          <a:xfrm>
            <a:off x="12992100" y="3012629"/>
            <a:ext cx="11296649" cy="6011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/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Italian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photographer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art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director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Developed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intellectual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fashion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Highlight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interest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in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multiculturalism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Make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hymn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global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understanding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racial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harmony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Shape 133">
            <a:extLst>
              <a:ext uri="{FF2B5EF4-FFF2-40B4-BE49-F238E27FC236}">
                <a16:creationId xmlns:a16="http://schemas.microsoft.com/office/drawing/2014/main" id="{B024434F-2E0B-4F04-84FF-F176CCBE2D02}"/>
              </a:ext>
            </a:extLst>
          </p:cNvPr>
          <p:cNvSpPr/>
          <p:nvPr/>
        </p:nvSpPr>
        <p:spPr>
          <a:xfrm>
            <a:off x="11258550" y="13209930"/>
            <a:ext cx="17430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B5F03AC-5260-4075-92D2-E26B22B91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912" y="66294"/>
            <a:ext cx="2551176" cy="203911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F6DD08A-1821-4FEF-8146-09D623CAF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2629"/>
            <a:ext cx="12715875" cy="978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4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1571564" y="1205453"/>
            <a:ext cx="2157418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Race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Issue</a:t>
            </a:r>
            <a:endParaRPr sz="6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Shape 266">
            <a:extLst>
              <a:ext uri="{FF2B5EF4-FFF2-40B4-BE49-F238E27FC236}">
                <a16:creationId xmlns:a16="http://schemas.microsoft.com/office/drawing/2014/main" id="{BB1FEB1D-40D6-4499-B4F3-C0CA4581CA9D}"/>
              </a:ext>
            </a:extLst>
          </p:cNvPr>
          <p:cNvSpPr/>
          <p:nvPr/>
        </p:nvSpPr>
        <p:spPr>
          <a:xfrm>
            <a:off x="12992100" y="2794746"/>
            <a:ext cx="11296649" cy="9705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/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There’s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no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scientific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basis for race</a:t>
            </a: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Race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 social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construct</a:t>
            </a:r>
            <a:endParaRPr lang="fr-FR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It's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been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used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define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separate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people for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millennia</a:t>
            </a:r>
            <a:endParaRPr lang="fr-FR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But the concept of race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not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grounded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in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genetics</a:t>
            </a:r>
            <a:endParaRPr lang="fr-FR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Exemples : </a:t>
            </a:r>
          </a:p>
          <a:p>
            <a:pPr marL="685800" indent="-685800" algn="l">
              <a:buFontTx/>
              <a:buChar char="-"/>
            </a:pP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Race classification (Emmanuel Kant)</a:t>
            </a:r>
          </a:p>
          <a:p>
            <a:pPr marL="685800" indent="-685800" algn="l">
              <a:buFontTx/>
              <a:buChar char="-"/>
            </a:pP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Code Noir (King Louis XIV)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Shape 133">
            <a:extLst>
              <a:ext uri="{FF2B5EF4-FFF2-40B4-BE49-F238E27FC236}">
                <a16:creationId xmlns:a16="http://schemas.microsoft.com/office/drawing/2014/main" id="{B024434F-2E0B-4F04-84FF-F176CCBE2D02}"/>
              </a:ext>
            </a:extLst>
          </p:cNvPr>
          <p:cNvSpPr/>
          <p:nvPr/>
        </p:nvSpPr>
        <p:spPr>
          <a:xfrm>
            <a:off x="11258550" y="13209930"/>
            <a:ext cx="17430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B5F03AC-5260-4075-92D2-E26B22B91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912" y="66294"/>
            <a:ext cx="2551176" cy="203911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FF361F4-ADA8-4D6F-9489-5D0384F8C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" y="3033712"/>
            <a:ext cx="11687176" cy="953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1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1571564" y="1205453"/>
            <a:ext cx="2157418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UN Human Rights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Mechanisms</a:t>
            </a:r>
            <a:endParaRPr sz="6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Shape 266">
            <a:extLst>
              <a:ext uri="{FF2B5EF4-FFF2-40B4-BE49-F238E27FC236}">
                <a16:creationId xmlns:a16="http://schemas.microsoft.com/office/drawing/2014/main" id="{BB1FEB1D-40D6-4499-B4F3-C0CA4581CA9D}"/>
              </a:ext>
            </a:extLst>
          </p:cNvPr>
          <p:cNvSpPr/>
          <p:nvPr/>
        </p:nvSpPr>
        <p:spPr>
          <a:xfrm>
            <a:off x="12992100" y="2425416"/>
            <a:ext cx="11296649" cy="10443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/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Measures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are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being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taken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improve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the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human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rights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situation of people of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African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descent</a:t>
            </a:r>
            <a:endParaRPr lang="fr-FR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International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Decade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people of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African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descent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(2015-2024)</a:t>
            </a: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But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African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descent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continue to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suffer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inequality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&amp; discrimination</a:t>
            </a: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Racism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remains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 global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concern</a:t>
            </a:r>
            <a:endParaRPr lang="fr-FR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No country can claim to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free of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racism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but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this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not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really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accepted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Shape 133">
            <a:extLst>
              <a:ext uri="{FF2B5EF4-FFF2-40B4-BE49-F238E27FC236}">
                <a16:creationId xmlns:a16="http://schemas.microsoft.com/office/drawing/2014/main" id="{B024434F-2E0B-4F04-84FF-F176CCBE2D02}"/>
              </a:ext>
            </a:extLst>
          </p:cNvPr>
          <p:cNvSpPr/>
          <p:nvPr/>
        </p:nvSpPr>
        <p:spPr>
          <a:xfrm>
            <a:off x="11258550" y="13209930"/>
            <a:ext cx="17430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3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B5F03AC-5260-4075-92D2-E26B22B91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912" y="66294"/>
            <a:ext cx="2551176" cy="203911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ADC70F1-5F70-465A-9A57-CB644E426F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10" y="2774300"/>
            <a:ext cx="9833190" cy="1009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9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1571564" y="1205453"/>
            <a:ext cx="2157418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Lessons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Learned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by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Civil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Society</a:t>
            </a:r>
            <a:endParaRPr sz="6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Shape 133">
            <a:extLst>
              <a:ext uri="{FF2B5EF4-FFF2-40B4-BE49-F238E27FC236}">
                <a16:creationId xmlns:a16="http://schemas.microsoft.com/office/drawing/2014/main" id="{B024434F-2E0B-4F04-84FF-F176CCBE2D02}"/>
              </a:ext>
            </a:extLst>
          </p:cNvPr>
          <p:cNvSpPr/>
          <p:nvPr/>
        </p:nvSpPr>
        <p:spPr>
          <a:xfrm>
            <a:off x="11258550" y="13209930"/>
            <a:ext cx="17430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4</a:t>
            </a:r>
            <a:endParaRPr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B5F03AC-5260-4075-92D2-E26B22B91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912" y="66294"/>
            <a:ext cx="2551176" cy="2039112"/>
          </a:xfrm>
          <a:prstGeom prst="rect">
            <a:avLst/>
          </a:prstGeom>
        </p:spPr>
      </p:pic>
      <p:sp>
        <p:nvSpPr>
          <p:cNvPr id="10" name="Shape 266">
            <a:extLst>
              <a:ext uri="{FF2B5EF4-FFF2-40B4-BE49-F238E27FC236}">
                <a16:creationId xmlns:a16="http://schemas.microsoft.com/office/drawing/2014/main" id="{9C37AFAA-02CD-4B3A-9027-FD1857958FC9}"/>
              </a:ext>
            </a:extLst>
          </p:cNvPr>
          <p:cNvSpPr/>
          <p:nvPr/>
        </p:nvSpPr>
        <p:spPr>
          <a:xfrm>
            <a:off x="57150" y="3650806"/>
            <a:ext cx="11296649" cy="6011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/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all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need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recognize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understand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these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attitude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need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 new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diagnosis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contemporary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forms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of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racism</a:t>
            </a:r>
            <a:endParaRPr lang="fr-FR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need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open to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identifying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controlling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our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own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implicit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biases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Shape 266">
            <a:extLst>
              <a:ext uri="{FF2B5EF4-FFF2-40B4-BE49-F238E27FC236}">
                <a16:creationId xmlns:a16="http://schemas.microsoft.com/office/drawing/2014/main" id="{0300E6E2-FA21-452C-8E17-6123B678721D}"/>
              </a:ext>
            </a:extLst>
          </p:cNvPr>
          <p:cNvSpPr/>
          <p:nvPr/>
        </p:nvSpPr>
        <p:spPr>
          <a:xfrm>
            <a:off x="13011150" y="3433875"/>
            <a:ext cx="11296649" cy="6750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/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need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able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manage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overt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bigotry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safely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learn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from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it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, and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educate</a:t>
            </a:r>
            <a:r>
              <a:rPr lang="de-DE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others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These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themes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need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 part of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education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, as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well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as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institutional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policy</a:t>
            </a:r>
            <a:endParaRPr lang="fr-FR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l"/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need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to practice and model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tolerance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, respect, open-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mindedness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, and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peace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each</a:t>
            </a:r>
            <a:r>
              <a:rPr lang="fr-FR" sz="4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4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other</a:t>
            </a:r>
            <a:endParaRPr lang="de-DE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Shape 133">
            <a:extLst>
              <a:ext uri="{FF2B5EF4-FFF2-40B4-BE49-F238E27FC236}">
                <a16:creationId xmlns:a16="http://schemas.microsoft.com/office/drawing/2014/main" id="{996F0365-4507-47C1-A0FB-4B4EE57DDBC1}"/>
              </a:ext>
            </a:extLst>
          </p:cNvPr>
          <p:cNvSpPr/>
          <p:nvPr/>
        </p:nvSpPr>
        <p:spPr>
          <a:xfrm>
            <a:off x="1723964" y="11308561"/>
            <a:ext cx="21574186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4800" b="1" dirty="0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UN human </a:t>
            </a:r>
            <a:r>
              <a:rPr lang="de-DE" sz="48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rights</a:t>
            </a:r>
            <a:r>
              <a:rPr lang="de-DE" sz="4800" b="1" dirty="0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 </a:t>
            </a:r>
            <a:r>
              <a:rPr lang="de-DE" sz="48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mechanisms</a:t>
            </a:r>
            <a:r>
              <a:rPr lang="de-DE" sz="4800" b="1" dirty="0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 must </a:t>
            </a:r>
            <a:r>
              <a:rPr lang="de-DE" sz="48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be</a:t>
            </a:r>
            <a:r>
              <a:rPr lang="de-DE" sz="4800" b="1" dirty="0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 </a:t>
            </a:r>
            <a:r>
              <a:rPr lang="de-DE" sz="48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redefine</a:t>
            </a:r>
            <a:r>
              <a:rPr lang="de-DE" sz="4800" b="1" dirty="0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 and </a:t>
            </a:r>
            <a:r>
              <a:rPr lang="de-DE" sz="4800" b="1" dirty="0" err="1"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specify</a:t>
            </a:r>
            <a:endParaRPr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10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1571564" y="5520278"/>
            <a:ext cx="2157418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>
                <a:latin typeface="Arial"/>
                <a:ea typeface="Arial"/>
                <a:cs typeface="Arial"/>
                <a:sym typeface="Arial"/>
              </a:defRPr>
            </a:pP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Thank</a:t>
            </a:r>
            <a:r>
              <a:rPr lang="de-DE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sz="60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You</a:t>
            </a:r>
            <a:endParaRPr sz="6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B5F03AC-5260-4075-92D2-E26B22B91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912" y="66294"/>
            <a:ext cx="2551176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2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22B9E06671B54FA89F14538B9B0FEA" ma:contentTypeVersion="1" ma:contentTypeDescription="Create a new document." ma:contentTypeScope="" ma:versionID="362711686602768b23db736653e4ac1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596E56B-AD37-4B8B-854D-77D71F9D9B8D}"/>
</file>

<file path=customXml/itemProps2.xml><?xml version="1.0" encoding="utf-8"?>
<ds:datastoreItem xmlns:ds="http://schemas.openxmlformats.org/officeDocument/2006/customXml" ds:itemID="{17F67F10-F855-4D9D-815E-251FE124B8EA}"/>
</file>

<file path=customXml/itemProps3.xml><?xml version="1.0" encoding="utf-8"?>
<ds:datastoreItem xmlns:ds="http://schemas.openxmlformats.org/officeDocument/2006/customXml" ds:itemID="{1114CDEF-1516-41C5-86AE-A9AF398F3A9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</Words>
  <Application>Microsoft Office PowerPoint</Application>
  <PresentationFormat>Benutzerdefiniert</PresentationFormat>
  <Paragraphs>59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Calibri</vt:lpstr>
      <vt:lpstr>Calibri Light</vt:lpstr>
      <vt:lpstr>Helvetica Light</vt:lpstr>
      <vt:lpstr>Helvetica Neue</vt:lpstr>
      <vt:lpstr>White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CPT_02</cp:lastModifiedBy>
  <cp:revision>88</cp:revision>
  <dcterms:modified xsi:type="dcterms:W3CDTF">2019-10-16T07:35:55Z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0x0101008822B9E06671B54FA89F14538B9B0FEA</vt:lpwstr>
  </property>
</Properties>
</file>