
<file path=[Content_Types].xml><?xml version="1.0" encoding="utf-8"?>
<Types xmlns="http://schemas.openxmlformats.org/package/2006/content-types">
  <Default Extension="odttf" ContentType="application/vnd.openxmlformats-officedocument.obfuscatedFont"/>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0000001" w14:textId="77777777" w:rsidR="00132668" w:rsidRPr="00433388" w:rsidRDefault="008563E9">
      <w:pPr>
        <w:spacing w:after="60"/>
        <w:jc w:val="center"/>
        <w:rPr>
          <w:rFonts w:asciiTheme="majorBidi" w:hAnsiTheme="majorBidi" w:cstheme="majorBidi"/>
          <w:sz w:val="24"/>
          <w:szCs w:val="24"/>
          <w:lang w:val="pt-PT"/>
        </w:rPr>
      </w:pPr>
      <w:r w:rsidRPr="00433388">
        <w:rPr>
          <w:rFonts w:asciiTheme="majorBidi" w:hAnsiTheme="majorBidi" w:cstheme="majorBidi"/>
          <w:b/>
          <w:bCs/>
          <w:color w:val="1F3864"/>
          <w:sz w:val="24"/>
          <w:szCs w:val="24"/>
          <w:lang w:val="pt-PT"/>
        </w:rPr>
        <w:t>Associação Portuguesa Voz do Autista (APVA)</w:t>
      </w:r>
    </w:p>
    <w:p w14:paraId="00000004" w14:textId="5D2BD471" w:rsidR="00132668" w:rsidRPr="00433388" w:rsidRDefault="00010E93" w:rsidP="00010E93">
      <w:pPr>
        <w:spacing w:after="80"/>
        <w:jc w:val="center"/>
        <w:rPr>
          <w:rFonts w:asciiTheme="majorBidi" w:hAnsiTheme="majorBidi" w:cstheme="majorBidi"/>
          <w:sz w:val="24"/>
          <w:szCs w:val="24"/>
        </w:rPr>
      </w:pPr>
      <w:r>
        <w:rPr>
          <w:rFonts w:asciiTheme="majorBidi" w:hAnsiTheme="majorBidi" w:cstheme="majorBidi"/>
          <w:b/>
          <w:bCs/>
          <w:sz w:val="24"/>
          <w:szCs w:val="24"/>
        </w:rPr>
        <w:t>C</w:t>
      </w:r>
      <w:r w:rsidRPr="00433388">
        <w:rPr>
          <w:rFonts w:asciiTheme="majorBidi" w:hAnsiTheme="majorBidi" w:cstheme="majorBidi"/>
          <w:b/>
          <w:bCs/>
          <w:sz w:val="24"/>
          <w:szCs w:val="24"/>
        </w:rPr>
        <w:t xml:space="preserve">ontribution to the </w:t>
      </w:r>
      <w:r w:rsidRPr="00010E93">
        <w:rPr>
          <w:rFonts w:asciiTheme="majorBidi" w:hAnsiTheme="majorBidi" w:cstheme="majorBidi"/>
          <w:b/>
          <w:bCs/>
          <w:sz w:val="24"/>
          <w:szCs w:val="24"/>
        </w:rPr>
        <w:t>zero</w:t>
      </w:r>
      <w:r w:rsidR="00B437C8">
        <w:rPr>
          <w:rFonts w:asciiTheme="majorBidi" w:hAnsiTheme="majorBidi" w:cstheme="majorBidi"/>
          <w:b/>
          <w:bCs/>
          <w:sz w:val="24"/>
          <w:szCs w:val="24"/>
        </w:rPr>
        <w:t>-d</w:t>
      </w:r>
      <w:r w:rsidRPr="00010E93">
        <w:rPr>
          <w:rFonts w:asciiTheme="majorBidi" w:hAnsiTheme="majorBidi" w:cstheme="majorBidi"/>
          <w:b/>
          <w:bCs/>
          <w:sz w:val="24"/>
          <w:szCs w:val="24"/>
        </w:rPr>
        <w:t>raft Guidelines on disability-based violence</w:t>
      </w:r>
      <w:r w:rsidRPr="00433388">
        <w:rPr>
          <w:rFonts w:asciiTheme="majorBidi" w:hAnsiTheme="majorBidi" w:cstheme="majorBidi"/>
          <w:sz w:val="24"/>
          <w:szCs w:val="24"/>
        </w:rPr>
        <w:t xml:space="preserve"> </w:t>
      </w:r>
    </w:p>
    <w:p w14:paraId="07534C6F" w14:textId="77777777" w:rsidR="00010E93" w:rsidRDefault="00010E93">
      <w:pPr>
        <w:spacing w:after="160" w:line="276" w:lineRule="auto"/>
        <w:jc w:val="both"/>
        <w:rPr>
          <w:rFonts w:asciiTheme="majorBidi" w:hAnsiTheme="majorBidi" w:cstheme="majorBidi"/>
          <w:i/>
          <w:iCs/>
          <w:color w:val="595959"/>
          <w:sz w:val="24"/>
          <w:szCs w:val="24"/>
        </w:rPr>
      </w:pPr>
    </w:p>
    <w:p w14:paraId="406980BD" w14:textId="3BCE46F4" w:rsidR="00BD5C90" w:rsidRDefault="00BD5C90">
      <w:pPr>
        <w:spacing w:after="160" w:line="276" w:lineRule="auto"/>
        <w:jc w:val="both"/>
        <w:rPr>
          <w:rFonts w:asciiTheme="majorBidi" w:hAnsiTheme="majorBidi" w:cstheme="majorBidi"/>
          <w:sz w:val="24"/>
          <w:szCs w:val="24"/>
        </w:rPr>
      </w:pPr>
      <w:r w:rsidRPr="00BD5C90">
        <w:rPr>
          <w:rFonts w:asciiTheme="majorBidi" w:hAnsiTheme="majorBidi" w:cstheme="majorBidi"/>
          <w:sz w:val="24"/>
          <w:szCs w:val="24"/>
        </w:rPr>
        <w:t>Associação Portuguesa Voz do Autista (APVA)</w:t>
      </w:r>
      <w:r>
        <w:rPr>
          <w:rFonts w:asciiTheme="majorBidi" w:hAnsiTheme="majorBidi" w:cstheme="majorBidi"/>
          <w:sz w:val="24"/>
          <w:szCs w:val="24"/>
        </w:rPr>
        <w:t xml:space="preserve"> </w:t>
      </w:r>
      <w:r w:rsidRPr="00BD5C90">
        <w:rPr>
          <w:rFonts w:asciiTheme="majorBidi" w:hAnsiTheme="majorBidi" w:cstheme="majorBidi"/>
          <w:sz w:val="24"/>
          <w:szCs w:val="24"/>
        </w:rPr>
        <w:t>welcomes the opportunity to submit comments on the zero</w:t>
      </w:r>
      <w:r w:rsidR="00B437C8">
        <w:rPr>
          <w:rFonts w:asciiTheme="majorBidi" w:hAnsiTheme="majorBidi" w:cstheme="majorBidi"/>
          <w:sz w:val="24"/>
          <w:szCs w:val="24"/>
        </w:rPr>
        <w:t>-d</w:t>
      </w:r>
      <w:r w:rsidRPr="00BD5C90">
        <w:rPr>
          <w:rFonts w:asciiTheme="majorBidi" w:hAnsiTheme="majorBidi" w:cstheme="majorBidi"/>
          <w:sz w:val="24"/>
          <w:szCs w:val="24"/>
        </w:rPr>
        <w:t xml:space="preserve">raft Guidelines on disability-based violence. </w:t>
      </w:r>
      <w:r w:rsidR="002F23B1" w:rsidRPr="002F23B1">
        <w:rPr>
          <w:rFonts w:asciiTheme="majorBidi" w:hAnsiTheme="majorBidi" w:cstheme="majorBidi"/>
          <w:sz w:val="24"/>
          <w:szCs w:val="24"/>
        </w:rPr>
        <w:t>APVA is an autistic-led organisation from Portugal whose mission is to promote the acceptance and inclusion of the autistic community and their families at the local, national and international levels, and to ensure that autistic people not only participate in advocacy and policy but lead it.</w:t>
      </w:r>
    </w:p>
    <w:p w14:paraId="4F15CCEA" w14:textId="7AF86B4E" w:rsidR="00BD5C90" w:rsidRPr="00BD5C90" w:rsidRDefault="00BD5C90">
      <w:pPr>
        <w:spacing w:after="160" w:line="276" w:lineRule="auto"/>
        <w:jc w:val="both"/>
        <w:rPr>
          <w:rFonts w:asciiTheme="majorBidi" w:hAnsiTheme="majorBidi" w:cstheme="majorBidi"/>
          <w:b/>
          <w:bCs/>
          <w:sz w:val="24"/>
          <w:szCs w:val="24"/>
        </w:rPr>
      </w:pPr>
      <w:r w:rsidRPr="00BD5C90">
        <w:rPr>
          <w:rFonts w:asciiTheme="majorBidi" w:hAnsiTheme="majorBidi" w:cstheme="majorBidi"/>
          <w:b/>
          <w:bCs/>
          <w:sz w:val="24"/>
          <w:szCs w:val="24"/>
        </w:rPr>
        <w:t>General contributions</w:t>
      </w:r>
    </w:p>
    <w:p w14:paraId="00000007" w14:textId="67F1C042" w:rsidR="00132668" w:rsidRPr="00433388" w:rsidRDefault="008563E9">
      <w:pPr>
        <w:spacing w:after="160" w:line="276" w:lineRule="auto"/>
        <w:jc w:val="both"/>
        <w:rPr>
          <w:rFonts w:asciiTheme="majorBidi" w:hAnsiTheme="majorBidi" w:cstheme="majorBidi"/>
          <w:sz w:val="24"/>
          <w:szCs w:val="24"/>
        </w:rPr>
      </w:pPr>
      <w:r w:rsidRPr="00433388">
        <w:rPr>
          <w:rFonts w:asciiTheme="majorBidi" w:hAnsiTheme="majorBidi" w:cstheme="majorBidi"/>
          <w:sz w:val="24"/>
          <w:szCs w:val="24"/>
        </w:rPr>
        <w:t>20. It rightly identifies the assumption that a life of value is only possible with certain standards of body or mind, as a driver of violence that justifies abuse against people “not in conformity with expected norms of appearance or behaviour.” For autistic people, this assumption is operationalised through compliance-based behavioural regimes that aim to make an autistic child indistinguishable from non-autistic peers. Many autistic persons who experienced intensive applied behaviour analysis (ABA</w:t>
      </w:r>
      <w:r w:rsidR="00E5389C" w:rsidRPr="00E5389C">
        <w:rPr>
          <w:rFonts w:asciiTheme="majorBidi" w:hAnsiTheme="majorBidi" w:cstheme="majorBidi"/>
          <w:sz w:val="24"/>
          <w:szCs w:val="24"/>
        </w:rPr>
        <w:t>, often advised to be carried out up to 40 hours a week</w:t>
      </w:r>
      <w:r w:rsidRPr="00433388">
        <w:rPr>
          <w:rFonts w:asciiTheme="majorBidi" w:hAnsiTheme="majorBidi" w:cstheme="majorBidi"/>
          <w:sz w:val="24"/>
          <w:szCs w:val="24"/>
        </w:rPr>
        <w:t xml:space="preserve">, and similar programmes in childhood describe the suppression of natural and beneficial types of behavior </w:t>
      </w:r>
      <w:r w:rsidR="00E5389C">
        <w:rPr>
          <w:rFonts w:asciiTheme="majorBidi" w:hAnsiTheme="majorBidi" w:cstheme="majorBidi"/>
          <w:sz w:val="24"/>
          <w:szCs w:val="24"/>
        </w:rPr>
        <w:t>such as</w:t>
      </w:r>
      <w:r w:rsidRPr="00433388">
        <w:rPr>
          <w:rFonts w:asciiTheme="majorBidi" w:hAnsiTheme="majorBidi" w:cstheme="majorBidi"/>
          <w:sz w:val="24"/>
          <w:szCs w:val="24"/>
        </w:rPr>
        <w:t xml:space="preserve"> communication, stimming and self-regulation, leading to discomfort, meltdowns, lowered self-esteem and masking of natural emotional expression and behavior, which can have devastating consequences and lasting psychological harm, including trauma responses.</w:t>
      </w:r>
      <w:r w:rsidR="008F1A39" w:rsidRPr="00433388">
        <w:rPr>
          <w:rStyle w:val="FootnoteReference"/>
          <w:rFonts w:asciiTheme="majorBidi" w:hAnsiTheme="majorBidi" w:cstheme="majorBidi"/>
          <w:sz w:val="24"/>
          <w:szCs w:val="24"/>
        </w:rPr>
        <w:footnoteReference w:id="1"/>
      </w:r>
      <w:r w:rsidR="008F1A39" w:rsidRPr="00433388">
        <w:rPr>
          <w:rFonts w:asciiTheme="majorBidi" w:hAnsiTheme="majorBidi" w:cstheme="majorBidi"/>
          <w:sz w:val="24"/>
          <w:szCs w:val="24"/>
        </w:rPr>
        <w:t>,</w:t>
      </w:r>
      <w:r w:rsidR="008F1A39" w:rsidRPr="00433388">
        <w:rPr>
          <w:rStyle w:val="FootnoteReference"/>
          <w:rFonts w:asciiTheme="majorBidi" w:hAnsiTheme="majorBidi" w:cstheme="majorBidi"/>
          <w:sz w:val="24"/>
          <w:szCs w:val="24"/>
        </w:rPr>
        <w:footnoteReference w:id="2"/>
      </w:r>
      <w:r w:rsidRPr="00433388">
        <w:rPr>
          <w:rFonts w:asciiTheme="majorBidi" w:hAnsiTheme="majorBidi" w:cstheme="majorBidi"/>
          <w:sz w:val="24"/>
          <w:szCs w:val="24"/>
        </w:rPr>
        <w:t xml:space="preserve"> We do not ask the Committee to adjudicate clinical debates, but where an intervention is involuntary, overrides the child’s or adult’s expressed will and preferences, trains the person to mask distress and suppress disability-related behaviour that harms no one, or is delivered through coercion or aversives, it falls within disability-based violence as the Draft defines it, in particular the paternalistic and “best interest” framing the Committee already criticises, and the denial of free and informed cons</w:t>
      </w:r>
      <w:r w:rsidRPr="00433388">
        <w:rPr>
          <w:rFonts w:asciiTheme="majorBidi" w:hAnsiTheme="majorBidi" w:cstheme="majorBidi"/>
          <w:sz w:val="24"/>
          <w:szCs w:val="24"/>
        </w:rPr>
        <w:t>ent. Teaching a child to suppress visible distress also undermines the safeguarding logic of the Draft, because it removes the very signals through which abuse is detected and disclosed.</w:t>
      </w:r>
    </w:p>
    <w:p w14:paraId="00000008" w14:textId="32D39284" w:rsidR="00132668" w:rsidRPr="00E5389C" w:rsidRDefault="008563E9" w:rsidP="00E5389C">
      <w:pPr>
        <w:spacing w:after="160" w:line="276" w:lineRule="auto"/>
        <w:jc w:val="both"/>
        <w:rPr>
          <w:rFonts w:asciiTheme="majorBidi" w:hAnsiTheme="majorBidi" w:cstheme="majorBidi"/>
          <w:i/>
          <w:iCs/>
          <w:sz w:val="24"/>
          <w:szCs w:val="24"/>
        </w:rPr>
      </w:pPr>
      <w:r w:rsidRPr="00433388">
        <w:rPr>
          <w:rFonts w:asciiTheme="majorBidi" w:hAnsiTheme="majorBidi" w:cstheme="majorBidi"/>
          <w:sz w:val="24"/>
          <w:szCs w:val="24"/>
        </w:rPr>
        <w:t>Suggested addition (new paragraph after para. 22 or within the medical/therapeutic discussion):</w:t>
      </w:r>
      <w:r w:rsidRPr="00433388">
        <w:rPr>
          <w:rFonts w:asciiTheme="majorBidi" w:hAnsiTheme="majorBidi" w:cstheme="majorBidi"/>
          <w:b/>
          <w:bCs/>
          <w:sz w:val="24"/>
          <w:szCs w:val="24"/>
        </w:rPr>
        <w:t xml:space="preserve"> </w:t>
      </w:r>
      <w:r w:rsidRPr="00433388">
        <w:rPr>
          <w:rFonts w:asciiTheme="majorBidi" w:hAnsiTheme="majorBidi" w:cstheme="majorBidi"/>
          <w:i/>
          <w:iCs/>
          <w:sz w:val="24"/>
          <w:szCs w:val="24"/>
        </w:rPr>
        <w:t xml:space="preserve">“Coercive normalisation: interventions whose object is to suppress disability-related behaviour, communication or self-regulation that causes no harm, or to render persons with disabilities ‘indistinguishable’ from others, constitutes disability-based violence where it is involuntary, </w:t>
      </w:r>
      <w:r w:rsidR="00E5389C">
        <w:rPr>
          <w:rFonts w:asciiTheme="majorBidi" w:hAnsiTheme="majorBidi" w:cstheme="majorBidi"/>
          <w:i/>
          <w:iCs/>
          <w:sz w:val="24"/>
          <w:szCs w:val="24"/>
        </w:rPr>
        <w:t>with third parties’ consent,</w:t>
      </w:r>
      <w:r w:rsidRPr="00433388">
        <w:rPr>
          <w:rFonts w:asciiTheme="majorBidi" w:hAnsiTheme="majorBidi" w:cstheme="majorBidi"/>
          <w:i/>
          <w:iCs/>
          <w:sz w:val="24"/>
          <w:szCs w:val="24"/>
        </w:rPr>
        <w:t xml:space="preserve"> contrary to the person’s will and preferences, or reliant on coercion or aversive techniques. This includes compliance-based behavioural programmes applied to autistic children and adults. Support should instead be freely chosen, respect autistic communication including non-speaking and augmentative and alternative </w:t>
      </w:r>
      <w:r w:rsidR="00E5389C" w:rsidRPr="00433388">
        <w:rPr>
          <w:rFonts w:asciiTheme="majorBidi" w:hAnsiTheme="majorBidi" w:cstheme="majorBidi"/>
          <w:i/>
          <w:iCs/>
          <w:sz w:val="24"/>
          <w:szCs w:val="24"/>
        </w:rPr>
        <w:t>communication and</w:t>
      </w:r>
      <w:r w:rsidRPr="00433388">
        <w:rPr>
          <w:rFonts w:asciiTheme="majorBidi" w:hAnsiTheme="majorBidi" w:cstheme="majorBidi"/>
          <w:i/>
          <w:iCs/>
          <w:sz w:val="24"/>
          <w:szCs w:val="24"/>
        </w:rPr>
        <w:t xml:space="preserve"> foster the inherent dignity and capabilities of the person.”</w:t>
      </w:r>
    </w:p>
    <w:p w14:paraId="00000009" w14:textId="56C11825" w:rsidR="00132668" w:rsidRPr="00433388" w:rsidRDefault="008563E9">
      <w:pPr>
        <w:spacing w:after="120" w:line="276" w:lineRule="auto"/>
        <w:jc w:val="both"/>
        <w:rPr>
          <w:rFonts w:asciiTheme="majorBidi" w:hAnsiTheme="majorBidi" w:cstheme="majorBidi"/>
          <w:sz w:val="24"/>
          <w:szCs w:val="24"/>
          <w:highlight w:val="yellow"/>
        </w:rPr>
      </w:pPr>
      <w:r w:rsidRPr="00433388">
        <w:rPr>
          <w:rFonts w:asciiTheme="majorBidi" w:hAnsiTheme="majorBidi" w:cstheme="majorBidi"/>
          <w:sz w:val="24"/>
          <w:szCs w:val="24"/>
          <w:highlight w:val="white"/>
        </w:rPr>
        <w:lastRenderedPageBreak/>
        <w:t>21. This also applies to false cures and experimental treatments without clinical evidence that are used in autistic people because of the ableist view that disability is the worst outcome, diminishing and ignoring the risks for severe health side effects.</w:t>
      </w:r>
      <w:r w:rsidR="008F1A39" w:rsidRPr="00433388">
        <w:rPr>
          <w:rStyle w:val="FootnoteReference"/>
          <w:rFonts w:asciiTheme="majorBidi" w:hAnsiTheme="majorBidi" w:cstheme="majorBidi"/>
          <w:sz w:val="24"/>
          <w:szCs w:val="24"/>
          <w:highlight w:val="white"/>
        </w:rPr>
        <w:footnoteReference w:id="3"/>
      </w:r>
      <w:r w:rsidRPr="00433388">
        <w:rPr>
          <w:rFonts w:asciiTheme="majorBidi" w:hAnsiTheme="majorBidi" w:cstheme="majorBidi"/>
          <w:sz w:val="24"/>
          <w:szCs w:val="24"/>
          <w:highlight w:val="white"/>
        </w:rPr>
        <w:t xml:space="preserve"> </w:t>
      </w:r>
      <w:r w:rsidRPr="00433388">
        <w:rPr>
          <w:rFonts w:asciiTheme="majorBidi" w:hAnsiTheme="majorBidi" w:cstheme="majorBidi"/>
          <w:sz w:val="24"/>
          <w:szCs w:val="24"/>
          <w:highlight w:val="yellow"/>
        </w:rPr>
        <w:t xml:space="preserve"> </w:t>
      </w:r>
    </w:p>
    <w:p w14:paraId="0000000A" w14:textId="26E403FF" w:rsidR="00132668" w:rsidRPr="00433388" w:rsidRDefault="008563E9">
      <w:pPr>
        <w:spacing w:after="120" w:line="276" w:lineRule="auto"/>
        <w:jc w:val="both"/>
        <w:rPr>
          <w:rFonts w:asciiTheme="majorBidi" w:hAnsiTheme="majorBidi" w:cstheme="majorBidi"/>
          <w:sz w:val="24"/>
          <w:szCs w:val="24"/>
        </w:rPr>
      </w:pPr>
      <w:r w:rsidRPr="00433388">
        <w:rPr>
          <w:rFonts w:asciiTheme="majorBidi" w:hAnsiTheme="majorBidi" w:cstheme="majorBidi"/>
          <w:sz w:val="24"/>
          <w:szCs w:val="24"/>
        </w:rPr>
        <w:t>23. During disasters, institutionalised persons with disabilities, especially with higher support needs, are being left behind due to lack of accessible evacuation. Deinstitutionalisation should be an immediate priority during conflicts and humanitarian disasters and the UN Guidelines on Deinstitutionalization, including in Emergencies, should be implemented and planned by all State Members before any emergency takes place.</w:t>
      </w:r>
      <w:r w:rsidR="008F1A39" w:rsidRPr="00433388">
        <w:rPr>
          <w:rStyle w:val="FootnoteReference"/>
          <w:rFonts w:asciiTheme="majorBidi" w:hAnsiTheme="majorBidi" w:cstheme="majorBidi"/>
          <w:sz w:val="24"/>
          <w:szCs w:val="24"/>
        </w:rPr>
        <w:footnoteReference w:id="4"/>
      </w:r>
    </w:p>
    <w:p w14:paraId="0000000B" w14:textId="54B85BB6" w:rsidR="00132668" w:rsidRPr="00433388" w:rsidRDefault="008563E9">
      <w:pPr>
        <w:spacing w:after="120" w:line="276" w:lineRule="auto"/>
        <w:jc w:val="both"/>
        <w:rPr>
          <w:rFonts w:asciiTheme="majorBidi" w:hAnsiTheme="majorBidi" w:cstheme="majorBidi"/>
          <w:sz w:val="24"/>
          <w:szCs w:val="24"/>
        </w:rPr>
      </w:pPr>
      <w:r w:rsidRPr="00433388">
        <w:rPr>
          <w:rFonts w:asciiTheme="majorBidi" w:hAnsiTheme="majorBidi" w:cstheme="majorBidi"/>
          <w:sz w:val="24"/>
          <w:szCs w:val="24"/>
        </w:rPr>
        <w:t>24. It should also mention the use of aversive interventions and contingent electric shock directly and equate them to torture. The most extreme documented example is the use of contingent electric skin shock as an aversive “behavioural treatment” for autistic and other disabled people, associated most notoriously with one residential facility in the United States.</w:t>
      </w:r>
      <w:r w:rsidR="008F1A39" w:rsidRPr="00433388">
        <w:rPr>
          <w:rStyle w:val="FootnoteReference"/>
          <w:rFonts w:asciiTheme="majorBidi" w:hAnsiTheme="majorBidi" w:cstheme="majorBidi"/>
          <w:sz w:val="24"/>
          <w:szCs w:val="24"/>
        </w:rPr>
        <w:footnoteReference w:id="5"/>
      </w:r>
      <w:r w:rsidRPr="00433388">
        <w:rPr>
          <w:rFonts w:asciiTheme="majorBidi" w:hAnsiTheme="majorBidi" w:cstheme="majorBidi"/>
          <w:sz w:val="24"/>
          <w:szCs w:val="24"/>
        </w:rPr>
        <w:t xml:space="preserve"> The same logic that the Draft already applies to cage-beds and chemical, mechanical and physical restraints applies with equal or greater force to devices that deliver deliberate pain to modify behaviour. This practice is the clearest illustration of the Draft’s own analysis: it is justified by appeals to </w:t>
      </w:r>
      <w:r w:rsidRPr="00433388">
        <w:rPr>
          <w:rFonts w:asciiTheme="majorBidi" w:hAnsiTheme="majorBidi" w:cstheme="majorBidi"/>
          <w:i/>
          <w:iCs/>
          <w:sz w:val="24"/>
          <w:szCs w:val="24"/>
        </w:rPr>
        <w:t>“therapeutic need”</w:t>
      </w:r>
      <w:r w:rsidRPr="00433388">
        <w:rPr>
          <w:rFonts w:asciiTheme="majorBidi" w:hAnsiTheme="majorBidi" w:cstheme="majorBidi"/>
          <w:sz w:val="24"/>
          <w:szCs w:val="24"/>
        </w:rPr>
        <w:t xml:space="preserve"> and behaviour management, it is normalised and tolerated within an institutional setting and it is inflicted because the person is disabled. </w:t>
      </w:r>
    </w:p>
    <w:p w14:paraId="0000000C" w14:textId="77777777" w:rsidR="00132668" w:rsidRPr="00433388" w:rsidRDefault="008563E9">
      <w:pPr>
        <w:spacing w:after="160" w:line="276" w:lineRule="auto"/>
        <w:jc w:val="both"/>
        <w:rPr>
          <w:rFonts w:asciiTheme="majorBidi" w:hAnsiTheme="majorBidi" w:cstheme="majorBidi"/>
          <w:sz w:val="24"/>
          <w:szCs w:val="24"/>
        </w:rPr>
      </w:pPr>
      <w:r w:rsidRPr="00433388">
        <w:rPr>
          <w:rFonts w:asciiTheme="majorBidi" w:hAnsiTheme="majorBidi" w:cstheme="majorBidi"/>
          <w:sz w:val="24"/>
          <w:szCs w:val="24"/>
        </w:rPr>
        <w:t>Suggested addition to para. 24:</w:t>
      </w:r>
      <w:r w:rsidRPr="00433388">
        <w:rPr>
          <w:rFonts w:asciiTheme="majorBidi" w:hAnsiTheme="majorBidi" w:cstheme="majorBidi"/>
          <w:b/>
          <w:bCs/>
          <w:sz w:val="24"/>
          <w:szCs w:val="24"/>
        </w:rPr>
        <w:t xml:space="preserve"> </w:t>
      </w:r>
      <w:r w:rsidRPr="00433388">
        <w:rPr>
          <w:rFonts w:asciiTheme="majorBidi" w:hAnsiTheme="majorBidi" w:cstheme="majorBidi"/>
          <w:i/>
          <w:iCs/>
          <w:sz w:val="24"/>
          <w:szCs w:val="24"/>
        </w:rPr>
        <w:t>“The Committee considers that the use of aversive interventions intended to inflict pain, fear or discomfort to suppress or modify behaviour associated with disability, including contingent electric shock administered through skin-shock devices, and aversive use of restraint and seclusion, constitutes disability-based violence and may amount to torture or cruel, inhuman or degrading treatment. States parties should prohibit such practices in all settings, whether described as treatment, therapy, education o</w:t>
      </w:r>
      <w:r w:rsidRPr="00433388">
        <w:rPr>
          <w:rFonts w:asciiTheme="majorBidi" w:hAnsiTheme="majorBidi" w:cstheme="majorBidi"/>
          <w:i/>
          <w:iCs/>
          <w:sz w:val="24"/>
          <w:szCs w:val="24"/>
        </w:rPr>
        <w:t>r behaviour management.”</w:t>
      </w:r>
    </w:p>
    <w:p w14:paraId="0000000D" w14:textId="1CBD5603" w:rsidR="00132668" w:rsidRPr="00433388" w:rsidRDefault="008563E9">
      <w:pPr>
        <w:spacing w:after="160" w:line="276" w:lineRule="auto"/>
        <w:jc w:val="both"/>
        <w:rPr>
          <w:rFonts w:asciiTheme="majorBidi" w:hAnsiTheme="majorBidi" w:cstheme="majorBidi"/>
          <w:sz w:val="24"/>
          <w:szCs w:val="24"/>
        </w:rPr>
      </w:pPr>
      <w:r w:rsidRPr="00433388">
        <w:rPr>
          <w:rFonts w:asciiTheme="majorBidi" w:hAnsiTheme="majorBidi" w:cstheme="majorBidi"/>
          <w:sz w:val="24"/>
          <w:szCs w:val="24"/>
        </w:rPr>
        <w:t>26. We applaud the highlighting of the danger of third parties' consent that leads to forced sterilisation of women and girls with disabilities. While advocating for inclusive legislation based on supported decision-making, we came across legislation and policies that attempt to keep third-party decisions, based on women and girls who are “severely” disabled and can’t decide for themselves. This point will be incredibly important to advocate and protest against such laws that will, in reality, legalise forc</w:t>
      </w:r>
      <w:r w:rsidRPr="00433388">
        <w:rPr>
          <w:rFonts w:asciiTheme="majorBidi" w:hAnsiTheme="majorBidi" w:cstheme="majorBidi"/>
          <w:sz w:val="24"/>
          <w:szCs w:val="24"/>
        </w:rPr>
        <w:t>ed sterilization.</w:t>
      </w:r>
      <w:r w:rsidR="008F1A39" w:rsidRPr="00433388">
        <w:rPr>
          <w:rStyle w:val="FootnoteReference"/>
          <w:rFonts w:asciiTheme="majorBidi" w:hAnsiTheme="majorBidi" w:cstheme="majorBidi"/>
          <w:sz w:val="24"/>
          <w:szCs w:val="24"/>
        </w:rPr>
        <w:footnoteReference w:id="6"/>
      </w:r>
    </w:p>
    <w:p w14:paraId="0000000E" w14:textId="1AE0D0F0" w:rsidR="00132668" w:rsidRPr="00433388" w:rsidRDefault="008563E9">
      <w:pPr>
        <w:spacing w:after="160" w:line="276" w:lineRule="auto"/>
        <w:jc w:val="both"/>
        <w:rPr>
          <w:rFonts w:asciiTheme="majorBidi" w:hAnsiTheme="majorBidi" w:cstheme="majorBidi"/>
          <w:sz w:val="24"/>
          <w:szCs w:val="24"/>
        </w:rPr>
      </w:pPr>
      <w:r w:rsidRPr="00433388">
        <w:rPr>
          <w:rFonts w:asciiTheme="majorBidi" w:hAnsiTheme="majorBidi" w:cstheme="majorBidi"/>
          <w:sz w:val="24"/>
          <w:szCs w:val="24"/>
        </w:rPr>
        <w:lastRenderedPageBreak/>
        <w:t>32. b) Women with disabilities also face exclusion from medical research and clinical trials, leading to delays in diagnosis, support and medication.</w:t>
      </w:r>
      <w:r w:rsidR="008F1A39" w:rsidRPr="00433388">
        <w:rPr>
          <w:rStyle w:val="FootnoteReference"/>
          <w:rFonts w:asciiTheme="majorBidi" w:hAnsiTheme="majorBidi" w:cstheme="majorBidi"/>
          <w:sz w:val="24"/>
          <w:szCs w:val="24"/>
        </w:rPr>
        <w:footnoteReference w:id="7"/>
      </w:r>
    </w:p>
    <w:p w14:paraId="0000000F" w14:textId="532D2673" w:rsidR="00132668" w:rsidRPr="00433388" w:rsidRDefault="00E5389C">
      <w:pPr>
        <w:spacing w:after="160" w:line="276" w:lineRule="auto"/>
        <w:jc w:val="both"/>
        <w:rPr>
          <w:rFonts w:asciiTheme="majorBidi" w:hAnsiTheme="majorBidi" w:cstheme="majorBidi"/>
          <w:sz w:val="24"/>
          <w:szCs w:val="24"/>
        </w:rPr>
      </w:pPr>
      <w:r>
        <w:rPr>
          <w:rFonts w:asciiTheme="majorBidi" w:hAnsiTheme="majorBidi" w:cstheme="majorBidi"/>
          <w:sz w:val="24"/>
          <w:szCs w:val="24"/>
        </w:rPr>
        <w:t>k</w:t>
      </w:r>
      <w:r w:rsidRPr="00433388">
        <w:rPr>
          <w:rFonts w:asciiTheme="majorBidi" w:hAnsiTheme="majorBidi" w:cstheme="majorBidi"/>
          <w:sz w:val="24"/>
          <w:szCs w:val="24"/>
        </w:rPr>
        <w:t xml:space="preserve">) We also suggest mentioning the insufficient protection mechanisms against </w:t>
      </w:r>
      <w:r w:rsidR="008F1A39" w:rsidRPr="00433388">
        <w:rPr>
          <w:rFonts w:asciiTheme="majorBidi" w:hAnsiTheme="majorBidi" w:cstheme="majorBidi"/>
          <w:sz w:val="24"/>
          <w:szCs w:val="24"/>
        </w:rPr>
        <w:t xml:space="preserve">sharenting and the </w:t>
      </w:r>
      <w:r w:rsidRPr="00433388">
        <w:rPr>
          <w:rFonts w:asciiTheme="majorBidi" w:hAnsiTheme="majorBidi" w:cstheme="majorBidi"/>
          <w:sz w:val="24"/>
          <w:szCs w:val="24"/>
        </w:rPr>
        <w:t>exploitation of children with disabilities on social media, with the usage of their image, often using intimate and difficult moments for monetization in the name of “awareness”.</w:t>
      </w:r>
      <w:r w:rsidR="008F1A39" w:rsidRPr="00433388">
        <w:rPr>
          <w:rStyle w:val="FootnoteReference"/>
          <w:rFonts w:asciiTheme="majorBidi" w:hAnsiTheme="majorBidi" w:cstheme="majorBidi"/>
          <w:sz w:val="24"/>
          <w:szCs w:val="24"/>
        </w:rPr>
        <w:footnoteReference w:id="8"/>
      </w:r>
    </w:p>
    <w:p w14:paraId="00000010" w14:textId="4F1F8DC8" w:rsidR="00132668" w:rsidRPr="00433388" w:rsidRDefault="008563E9">
      <w:pPr>
        <w:spacing w:after="160" w:line="276" w:lineRule="auto"/>
        <w:jc w:val="both"/>
        <w:rPr>
          <w:rFonts w:asciiTheme="majorBidi" w:hAnsiTheme="majorBidi" w:cstheme="majorBidi"/>
          <w:sz w:val="24"/>
          <w:szCs w:val="24"/>
        </w:rPr>
      </w:pPr>
      <w:r w:rsidRPr="00433388">
        <w:rPr>
          <w:rFonts w:asciiTheme="majorBidi" w:hAnsiTheme="majorBidi" w:cstheme="majorBidi"/>
          <w:sz w:val="24"/>
          <w:szCs w:val="24"/>
        </w:rPr>
        <w:t>m) We also mention the lack of inspections of institutions that ensure there are no situations of violence. Some State Members have inspections to ensure there is no neglect, but do not have appropriate mechanisms to identify violence and procedures in place in case violence is found.</w:t>
      </w:r>
      <w:r w:rsidR="008F1A39" w:rsidRPr="00433388">
        <w:rPr>
          <w:rStyle w:val="FootnoteReference"/>
          <w:rFonts w:asciiTheme="majorBidi" w:hAnsiTheme="majorBidi" w:cstheme="majorBidi"/>
          <w:sz w:val="24"/>
          <w:szCs w:val="24"/>
        </w:rPr>
        <w:footnoteReference w:id="9"/>
      </w:r>
    </w:p>
    <w:p w14:paraId="00000011" w14:textId="77777777" w:rsidR="00132668" w:rsidRPr="00433388" w:rsidRDefault="008563E9">
      <w:pPr>
        <w:spacing w:after="160" w:line="276" w:lineRule="auto"/>
        <w:jc w:val="both"/>
        <w:rPr>
          <w:rFonts w:asciiTheme="majorBidi" w:hAnsiTheme="majorBidi" w:cstheme="majorBidi"/>
          <w:sz w:val="24"/>
          <w:szCs w:val="24"/>
        </w:rPr>
      </w:pPr>
      <w:r w:rsidRPr="00433388">
        <w:rPr>
          <w:rFonts w:asciiTheme="majorBidi" w:hAnsiTheme="majorBidi" w:cstheme="majorBidi"/>
          <w:sz w:val="24"/>
          <w:szCs w:val="24"/>
        </w:rPr>
        <w:t>36. There is no mention throughout the draft about the refusal of alternative communication as a form of disability-based violence. Some autistic people, especially nonspeaking or semi-speaking, often rely on alternative ways to communicate, and the denial or withdrawal of this equipment is violent, but common in educational and institutional settings.</w:t>
      </w:r>
    </w:p>
    <w:p w14:paraId="00000012" w14:textId="45A64B9E" w:rsidR="00132668" w:rsidRPr="00433388" w:rsidRDefault="008563E9">
      <w:pPr>
        <w:spacing w:after="160" w:line="276" w:lineRule="auto"/>
        <w:jc w:val="both"/>
        <w:rPr>
          <w:rFonts w:asciiTheme="majorBidi" w:hAnsiTheme="majorBidi" w:cstheme="majorBidi"/>
          <w:sz w:val="24"/>
          <w:szCs w:val="24"/>
        </w:rPr>
      </w:pPr>
      <w:r w:rsidRPr="00433388">
        <w:rPr>
          <w:rFonts w:asciiTheme="majorBidi" w:hAnsiTheme="majorBidi" w:cstheme="majorBidi"/>
          <w:sz w:val="24"/>
          <w:szCs w:val="24"/>
        </w:rPr>
        <w:t>39. Transinstitutionalization is also common, with persons with disabilities being admitted to different types of institutions and relocated to residential institutions, such as women with disabilities accessing shelters for victims of domestic violence, which are not accessible, and being institutionalized as a result of this for lack of community services. Changing between residential institutions, shelters, places of detention, and psychiatric institutions can happen throughout persons with disabilities'</w:t>
      </w:r>
      <w:r w:rsidRPr="00433388">
        <w:rPr>
          <w:rFonts w:asciiTheme="majorBidi" w:hAnsiTheme="majorBidi" w:cstheme="majorBidi"/>
          <w:sz w:val="24"/>
          <w:szCs w:val="24"/>
        </w:rPr>
        <w:t xml:space="preserve"> lives.</w:t>
      </w:r>
      <w:r w:rsidR="008F1A39" w:rsidRPr="00433388">
        <w:rPr>
          <w:rStyle w:val="FootnoteReference"/>
          <w:rFonts w:asciiTheme="majorBidi" w:hAnsiTheme="majorBidi" w:cstheme="majorBidi"/>
          <w:sz w:val="24"/>
          <w:szCs w:val="24"/>
        </w:rPr>
        <w:footnoteReference w:id="10"/>
      </w:r>
    </w:p>
    <w:p w14:paraId="00000013" w14:textId="77777777" w:rsidR="00132668" w:rsidRPr="00433388" w:rsidRDefault="008563E9">
      <w:pPr>
        <w:spacing w:after="160" w:line="276" w:lineRule="auto"/>
        <w:jc w:val="both"/>
        <w:rPr>
          <w:rFonts w:asciiTheme="majorBidi" w:hAnsiTheme="majorBidi" w:cstheme="majorBidi"/>
          <w:sz w:val="24"/>
          <w:szCs w:val="24"/>
        </w:rPr>
      </w:pPr>
      <w:r w:rsidRPr="00433388">
        <w:rPr>
          <w:rFonts w:asciiTheme="majorBidi" w:hAnsiTheme="majorBidi" w:cstheme="majorBidi"/>
          <w:sz w:val="24"/>
          <w:szCs w:val="24"/>
        </w:rPr>
        <w:t>40. Besides segregation through special education schools, children with disabilities are also sometimes completely excluded from schools, which means they have no access to any type of education.</w:t>
      </w:r>
    </w:p>
    <w:p w14:paraId="00000014" w14:textId="77777777" w:rsidR="00132668" w:rsidRPr="00433388" w:rsidRDefault="008563E9">
      <w:pPr>
        <w:spacing w:after="160" w:line="276" w:lineRule="auto"/>
        <w:jc w:val="both"/>
        <w:rPr>
          <w:rFonts w:asciiTheme="majorBidi" w:hAnsiTheme="majorBidi" w:cstheme="majorBidi"/>
          <w:sz w:val="24"/>
          <w:szCs w:val="24"/>
        </w:rPr>
      </w:pPr>
      <w:r w:rsidRPr="00433388">
        <w:rPr>
          <w:rFonts w:asciiTheme="majorBidi" w:hAnsiTheme="majorBidi" w:cstheme="majorBidi"/>
          <w:sz w:val="24"/>
          <w:szCs w:val="24"/>
        </w:rPr>
        <w:t xml:space="preserve">48. Some women with disabilities can also face threats about separating them from their children or the perpetrator to weaponize the legal system by saying that if she leaves, she will lose custody of their children because of her disability and she will never see her children again. </w:t>
      </w:r>
    </w:p>
    <w:p w14:paraId="00000015" w14:textId="77777777" w:rsidR="00132668" w:rsidRPr="00433388" w:rsidRDefault="008563E9">
      <w:pPr>
        <w:spacing w:after="160" w:line="276" w:lineRule="auto"/>
        <w:jc w:val="both"/>
        <w:rPr>
          <w:rFonts w:asciiTheme="majorBidi" w:hAnsiTheme="majorBidi" w:cstheme="majorBidi"/>
          <w:sz w:val="24"/>
          <w:szCs w:val="24"/>
        </w:rPr>
      </w:pPr>
      <w:r w:rsidRPr="00433388">
        <w:rPr>
          <w:rFonts w:asciiTheme="majorBidi" w:hAnsiTheme="majorBidi" w:cstheme="majorBidi"/>
          <w:sz w:val="24"/>
          <w:szCs w:val="24"/>
        </w:rPr>
        <w:t>54. We suggest adding personal assistance, peer support, and community-based services as services to support parents with disabilities.</w:t>
      </w:r>
    </w:p>
    <w:p w14:paraId="00000016" w14:textId="77777777" w:rsidR="00132668" w:rsidRPr="00433388" w:rsidRDefault="008563E9">
      <w:pPr>
        <w:spacing w:after="160" w:line="276" w:lineRule="auto"/>
        <w:jc w:val="both"/>
        <w:rPr>
          <w:rFonts w:asciiTheme="majorBidi" w:hAnsiTheme="majorBidi" w:cstheme="majorBidi"/>
          <w:sz w:val="24"/>
          <w:szCs w:val="24"/>
        </w:rPr>
      </w:pPr>
      <w:r w:rsidRPr="00433388">
        <w:rPr>
          <w:rFonts w:asciiTheme="majorBidi" w:hAnsiTheme="majorBidi" w:cstheme="majorBidi"/>
          <w:sz w:val="24"/>
          <w:szCs w:val="24"/>
        </w:rPr>
        <w:t>55. Often parents with disabilities can also have children with disabilities. Child welfare services can sometimes be called due to the child’s disabilities at school or public places.</w:t>
      </w:r>
    </w:p>
    <w:p w14:paraId="00000017" w14:textId="6899FA1E" w:rsidR="00132668" w:rsidRPr="00433388" w:rsidRDefault="008563E9">
      <w:pPr>
        <w:spacing w:after="160" w:line="276" w:lineRule="auto"/>
        <w:jc w:val="both"/>
        <w:rPr>
          <w:rFonts w:asciiTheme="majorBidi" w:hAnsiTheme="majorBidi" w:cstheme="majorBidi"/>
          <w:sz w:val="24"/>
          <w:szCs w:val="24"/>
        </w:rPr>
      </w:pPr>
      <w:r w:rsidRPr="00433388">
        <w:rPr>
          <w:rFonts w:asciiTheme="majorBidi" w:hAnsiTheme="majorBidi" w:cstheme="majorBidi"/>
          <w:sz w:val="24"/>
          <w:szCs w:val="24"/>
        </w:rPr>
        <w:t xml:space="preserve">57. Some legislation and policies also limit the ability to save money by withdrawing social benefits if the person has a certain amount of value of goods in their life, such as a car. This can </w:t>
      </w:r>
      <w:r w:rsidRPr="00433388">
        <w:rPr>
          <w:rFonts w:asciiTheme="majorBidi" w:hAnsiTheme="majorBidi" w:cstheme="majorBidi"/>
          <w:sz w:val="24"/>
          <w:szCs w:val="24"/>
        </w:rPr>
        <w:lastRenderedPageBreak/>
        <w:t>make persons with disabilities unable to get married since the amount of household means increases.</w:t>
      </w:r>
      <w:r w:rsidR="008F1A39" w:rsidRPr="00433388">
        <w:rPr>
          <w:rStyle w:val="FootnoteReference"/>
          <w:rFonts w:asciiTheme="majorBidi" w:hAnsiTheme="majorBidi" w:cstheme="majorBidi"/>
          <w:sz w:val="24"/>
          <w:szCs w:val="24"/>
        </w:rPr>
        <w:footnoteReference w:id="11"/>
      </w:r>
    </w:p>
    <w:p w14:paraId="00000018" w14:textId="2C3F3982" w:rsidR="00132668" w:rsidRPr="00433388" w:rsidRDefault="008563E9">
      <w:pPr>
        <w:spacing w:after="160" w:line="276" w:lineRule="auto"/>
        <w:jc w:val="both"/>
        <w:rPr>
          <w:rFonts w:asciiTheme="majorBidi" w:hAnsiTheme="majorBidi" w:cstheme="majorBidi"/>
          <w:sz w:val="24"/>
          <w:szCs w:val="24"/>
        </w:rPr>
      </w:pPr>
      <w:r w:rsidRPr="00433388">
        <w:rPr>
          <w:rFonts w:asciiTheme="majorBidi" w:hAnsiTheme="majorBidi" w:cstheme="majorBidi"/>
          <w:sz w:val="24"/>
          <w:szCs w:val="24"/>
        </w:rPr>
        <w:t>62. Autistic children experience very high rates of school bullying and are punished for disability-related behaviour (stimming, meltdown, non-eye-contact) as if it were misconduct.</w:t>
      </w:r>
      <w:r w:rsidR="008F1A39" w:rsidRPr="00433388">
        <w:rPr>
          <w:rStyle w:val="FootnoteReference"/>
          <w:rFonts w:asciiTheme="majorBidi" w:hAnsiTheme="majorBidi" w:cstheme="majorBidi"/>
          <w:sz w:val="24"/>
          <w:szCs w:val="24"/>
        </w:rPr>
        <w:footnoteReference w:id="12"/>
      </w:r>
    </w:p>
    <w:p w14:paraId="00000019" w14:textId="72AD615E" w:rsidR="00132668" w:rsidRPr="00433388" w:rsidRDefault="008563E9">
      <w:pPr>
        <w:spacing w:after="160" w:line="276" w:lineRule="auto"/>
        <w:jc w:val="both"/>
        <w:rPr>
          <w:rFonts w:asciiTheme="majorBidi" w:hAnsiTheme="majorBidi" w:cstheme="majorBidi"/>
          <w:sz w:val="24"/>
          <w:szCs w:val="24"/>
        </w:rPr>
      </w:pPr>
      <w:r w:rsidRPr="00433388">
        <w:rPr>
          <w:rFonts w:asciiTheme="majorBidi" w:hAnsiTheme="majorBidi" w:cstheme="majorBidi"/>
          <w:sz w:val="24"/>
          <w:szCs w:val="24"/>
        </w:rPr>
        <w:t>65. Although it mentions isolation throughout the draft, nowhere in the draft does it mention seclusion, a specific form of violence often used against autistic children in schools. We suggest defining and naming “seclusion”, the involuntary confinement of a person alone in a room or space they cannot leave, that has caused deaths of autistic children before, as a distinct form of disability-based violence and is often mislabelled as a “calm,” “quiet,” or “sensory” room. We also suggest mentioning specifica</w:t>
      </w:r>
      <w:r w:rsidRPr="00433388">
        <w:rPr>
          <w:rFonts w:asciiTheme="majorBidi" w:hAnsiTheme="majorBidi" w:cstheme="majorBidi"/>
          <w:sz w:val="24"/>
          <w:szCs w:val="24"/>
        </w:rPr>
        <w:t>lly autistic children at this point, considering they are disproportionately facing violence in schools, such as seclusion and restraint. APVA asks the Committee to make explicit that restraint and seclusion are routinely used against autistic pupils and service-users in response to distress, sensory overload or meltdown, states that are disability-related and harmless to others, and that prone and supine restraint, locked seclusion rooms and “calm rooms” constitute disability-based violence.</w:t>
      </w:r>
      <w:r w:rsidR="008F1A39" w:rsidRPr="00433388">
        <w:rPr>
          <w:rStyle w:val="FootnoteReference"/>
          <w:rFonts w:asciiTheme="majorBidi" w:hAnsiTheme="majorBidi" w:cstheme="majorBidi"/>
          <w:sz w:val="24"/>
          <w:szCs w:val="24"/>
        </w:rPr>
        <w:footnoteReference w:id="13"/>
      </w:r>
      <w:r w:rsidR="008F1A39" w:rsidRPr="00433388">
        <w:rPr>
          <w:rFonts w:asciiTheme="majorBidi" w:hAnsiTheme="majorBidi" w:cstheme="majorBidi"/>
          <w:sz w:val="24"/>
          <w:szCs w:val="24"/>
        </w:rPr>
        <w:t>,</w:t>
      </w:r>
      <w:r w:rsidR="008F1A39" w:rsidRPr="00433388">
        <w:rPr>
          <w:rStyle w:val="FootnoteReference"/>
          <w:rFonts w:asciiTheme="majorBidi" w:hAnsiTheme="majorBidi" w:cstheme="majorBidi"/>
          <w:sz w:val="24"/>
          <w:szCs w:val="24"/>
        </w:rPr>
        <w:footnoteReference w:id="14"/>
      </w:r>
      <w:r w:rsidR="008F1A39" w:rsidRPr="00433388">
        <w:rPr>
          <w:rFonts w:asciiTheme="majorBidi" w:hAnsiTheme="majorBidi" w:cstheme="majorBidi"/>
          <w:sz w:val="24"/>
          <w:szCs w:val="24"/>
        </w:rPr>
        <w:t>,</w:t>
      </w:r>
      <w:r w:rsidR="008F1A39" w:rsidRPr="00433388">
        <w:rPr>
          <w:rStyle w:val="FootnoteReference"/>
          <w:rFonts w:asciiTheme="majorBidi" w:hAnsiTheme="majorBidi" w:cstheme="majorBidi"/>
          <w:sz w:val="24"/>
          <w:szCs w:val="24"/>
        </w:rPr>
        <w:footnoteReference w:id="15"/>
      </w:r>
      <w:r w:rsidRPr="00433388">
        <w:rPr>
          <w:rFonts w:asciiTheme="majorBidi" w:hAnsiTheme="majorBidi" w:cstheme="majorBidi"/>
          <w:sz w:val="24"/>
          <w:szCs w:val="24"/>
        </w:rPr>
        <w:t xml:space="preserve"> APVA also asks the Committee to recognise that when a person’s access to communication is withheld, ignored or substituted by others, for non-speaking autistic people and users of augmentative and alternative communication (AAC), abuse becomes invisible and unreportable.</w:t>
      </w:r>
    </w:p>
    <w:p w14:paraId="0000001A" w14:textId="0CF0961A" w:rsidR="00132668" w:rsidRPr="00433388" w:rsidRDefault="008563E9">
      <w:pPr>
        <w:spacing w:after="160" w:line="276" w:lineRule="auto"/>
        <w:jc w:val="both"/>
        <w:rPr>
          <w:rFonts w:asciiTheme="majorBidi" w:hAnsiTheme="majorBidi" w:cstheme="majorBidi"/>
          <w:sz w:val="24"/>
          <w:szCs w:val="24"/>
        </w:rPr>
      </w:pPr>
      <w:r w:rsidRPr="00433388">
        <w:rPr>
          <w:rFonts w:asciiTheme="majorBidi" w:hAnsiTheme="majorBidi" w:cstheme="majorBidi"/>
          <w:sz w:val="24"/>
          <w:szCs w:val="24"/>
        </w:rPr>
        <w:t xml:space="preserve">69. Persons with disabilities who cannot consent, particularly children with disabilities, are also being </w:t>
      </w:r>
      <w:r w:rsidR="008F1A39" w:rsidRPr="00433388">
        <w:rPr>
          <w:rFonts w:asciiTheme="majorBidi" w:hAnsiTheme="majorBidi" w:cstheme="majorBidi"/>
          <w:sz w:val="24"/>
          <w:szCs w:val="24"/>
        </w:rPr>
        <w:t xml:space="preserve">economically </w:t>
      </w:r>
      <w:r w:rsidRPr="00433388">
        <w:rPr>
          <w:rFonts w:asciiTheme="majorBidi" w:hAnsiTheme="majorBidi" w:cstheme="majorBidi"/>
          <w:sz w:val="24"/>
          <w:szCs w:val="24"/>
        </w:rPr>
        <w:t>exploited online for monetisation, including by sharing intimate images and videos. Videos of autistic children having meltdowns or having baths are routinely shared as awareness and monetised.</w:t>
      </w:r>
      <w:r w:rsidR="008F1A39" w:rsidRPr="00433388">
        <w:rPr>
          <w:rFonts w:asciiTheme="majorBidi" w:hAnsiTheme="majorBidi" w:cstheme="majorBidi"/>
          <w:sz w:val="24"/>
          <w:szCs w:val="24"/>
          <w:vertAlign w:val="superscript"/>
        </w:rPr>
        <w:t>8</w:t>
      </w:r>
    </w:p>
    <w:p w14:paraId="0000001B" w14:textId="77777777" w:rsidR="00132668" w:rsidRPr="00433388" w:rsidRDefault="008563E9">
      <w:pPr>
        <w:spacing w:after="160" w:line="276" w:lineRule="auto"/>
        <w:jc w:val="both"/>
        <w:rPr>
          <w:rFonts w:asciiTheme="majorBidi" w:hAnsiTheme="majorBidi" w:cstheme="majorBidi"/>
          <w:sz w:val="24"/>
          <w:szCs w:val="24"/>
        </w:rPr>
      </w:pPr>
      <w:r w:rsidRPr="00433388">
        <w:rPr>
          <w:rFonts w:asciiTheme="majorBidi" w:hAnsiTheme="majorBidi" w:cstheme="majorBidi"/>
          <w:sz w:val="24"/>
          <w:szCs w:val="24"/>
        </w:rPr>
        <w:t>70. Autistic people are frequently disbelieved or treated as not credible in justice and policing settings because their communication, affect or eye contact is misread. Autistic distress is too often perceived as non-compliance or threat during law-enforcement encounters and in care settings, leading to violence and, oftentimes, death, especially if they have other intersectional identities, such as racialised or migrant autistic people.</w:t>
      </w:r>
    </w:p>
    <w:p w14:paraId="0000001C" w14:textId="61B59048" w:rsidR="00132668" w:rsidRPr="00433388" w:rsidRDefault="008563E9" w:rsidP="00BD3C72">
      <w:pPr>
        <w:spacing w:after="160" w:line="276" w:lineRule="auto"/>
        <w:jc w:val="both"/>
        <w:rPr>
          <w:rFonts w:asciiTheme="majorBidi" w:hAnsiTheme="majorBidi" w:cstheme="majorBidi"/>
          <w:sz w:val="24"/>
          <w:szCs w:val="24"/>
        </w:rPr>
      </w:pPr>
      <w:r w:rsidRPr="00433388">
        <w:rPr>
          <w:rFonts w:asciiTheme="majorBidi" w:hAnsiTheme="majorBidi" w:cstheme="majorBidi"/>
          <w:sz w:val="24"/>
          <w:szCs w:val="24"/>
        </w:rPr>
        <w:t xml:space="preserve">72. We recommend also mentioning that police brutality often happens due to non-compliance or lack of immediate response, which affects particularly deaf and autistic people, and other disabilities that have difficulties communicating or understanding commands. Racialised </w:t>
      </w:r>
      <w:r w:rsidRPr="00433388">
        <w:rPr>
          <w:rFonts w:asciiTheme="majorBidi" w:hAnsiTheme="majorBidi" w:cstheme="majorBidi"/>
          <w:sz w:val="24"/>
          <w:szCs w:val="24"/>
        </w:rPr>
        <w:lastRenderedPageBreak/>
        <w:t xml:space="preserve">autistic people, especially Black autistic boys and men, are a documented case </w:t>
      </w:r>
      <w:r w:rsidR="00345849" w:rsidRPr="00433388">
        <w:rPr>
          <w:rFonts w:asciiTheme="majorBidi" w:hAnsiTheme="majorBidi" w:cstheme="majorBidi"/>
          <w:sz w:val="24"/>
          <w:szCs w:val="24"/>
        </w:rPr>
        <w:t>where</w:t>
      </w:r>
      <w:r w:rsidRPr="00433388">
        <w:rPr>
          <w:rFonts w:asciiTheme="majorBidi" w:hAnsiTheme="majorBidi" w:cstheme="majorBidi"/>
          <w:sz w:val="24"/>
          <w:szCs w:val="24"/>
        </w:rPr>
        <w:t xml:space="preserve"> autistic non-compliance plus racial profiling compounds lethally.</w:t>
      </w:r>
      <w:r w:rsidR="00345849" w:rsidRPr="00433388">
        <w:rPr>
          <w:rStyle w:val="FootnoteReference"/>
          <w:rFonts w:asciiTheme="majorBidi" w:hAnsiTheme="majorBidi" w:cstheme="majorBidi"/>
          <w:sz w:val="24"/>
          <w:szCs w:val="24"/>
        </w:rPr>
        <w:footnoteReference w:id="16"/>
      </w:r>
    </w:p>
    <w:p w14:paraId="0000001D" w14:textId="77777777" w:rsidR="00132668" w:rsidRPr="00433388" w:rsidRDefault="008563E9" w:rsidP="00BD3C72">
      <w:pPr>
        <w:spacing w:after="160" w:line="276" w:lineRule="auto"/>
        <w:jc w:val="both"/>
        <w:rPr>
          <w:rFonts w:asciiTheme="majorBidi" w:hAnsiTheme="majorBidi" w:cstheme="majorBidi"/>
          <w:sz w:val="24"/>
          <w:szCs w:val="24"/>
        </w:rPr>
      </w:pPr>
      <w:r w:rsidRPr="00433388">
        <w:rPr>
          <w:rFonts w:asciiTheme="majorBidi" w:hAnsiTheme="majorBidi" w:cstheme="majorBidi"/>
          <w:sz w:val="24"/>
          <w:szCs w:val="24"/>
        </w:rPr>
        <w:t>78. Other types of violence in medical settings are denial of care, denial of diagnosis of disability because it will cause stigma, overmedication, harmful and unnecessary medical treatments in an attempt to cure disability, forced hospitalisation in psychiatric wards leading to long-term institutionalisation, and others.</w:t>
      </w:r>
    </w:p>
    <w:p w14:paraId="0000001E" w14:textId="77777777" w:rsidR="00132668" w:rsidRPr="00433388" w:rsidRDefault="008563E9" w:rsidP="00BD3C72">
      <w:pPr>
        <w:spacing w:after="160" w:line="276" w:lineRule="auto"/>
        <w:jc w:val="both"/>
        <w:rPr>
          <w:rFonts w:asciiTheme="majorBidi" w:hAnsiTheme="majorBidi" w:cstheme="majorBidi"/>
          <w:sz w:val="24"/>
          <w:szCs w:val="24"/>
        </w:rPr>
      </w:pPr>
      <w:r w:rsidRPr="00433388">
        <w:rPr>
          <w:rFonts w:asciiTheme="majorBidi" w:hAnsiTheme="majorBidi" w:cstheme="majorBidi"/>
          <w:sz w:val="24"/>
          <w:szCs w:val="24"/>
        </w:rPr>
        <w:t>80. Inaccessible services during pregnancy, birth and postpartum can also lead to delayed care due to inaccessible emergency services, maternity wards and postpartum check-ups. Accessibility for autistic women is rarely considered in healthcare, which leads to traumatic births and a higher probability of postpartum depression.</w:t>
      </w:r>
    </w:p>
    <w:p w14:paraId="0000001F" w14:textId="69213C89" w:rsidR="00132668" w:rsidRPr="00433388" w:rsidRDefault="008563E9" w:rsidP="00BD3C72">
      <w:pPr>
        <w:spacing w:after="160" w:line="276" w:lineRule="auto"/>
        <w:jc w:val="both"/>
        <w:rPr>
          <w:rFonts w:asciiTheme="majorBidi" w:hAnsiTheme="majorBidi" w:cstheme="majorBidi"/>
          <w:sz w:val="24"/>
          <w:szCs w:val="24"/>
        </w:rPr>
      </w:pPr>
      <w:r w:rsidRPr="00433388">
        <w:rPr>
          <w:rFonts w:asciiTheme="majorBidi" w:hAnsiTheme="majorBidi" w:cstheme="majorBidi"/>
          <w:sz w:val="24"/>
          <w:szCs w:val="24"/>
        </w:rPr>
        <w:t xml:space="preserve">81. Although health institutions are the focus </w:t>
      </w:r>
      <w:r w:rsidR="00345849" w:rsidRPr="00433388">
        <w:rPr>
          <w:rFonts w:asciiTheme="majorBidi" w:hAnsiTheme="majorBidi" w:cstheme="majorBidi"/>
          <w:sz w:val="24"/>
          <w:szCs w:val="24"/>
        </w:rPr>
        <w:t>o</w:t>
      </w:r>
      <w:r w:rsidR="00E5389C">
        <w:rPr>
          <w:rFonts w:asciiTheme="majorBidi" w:hAnsiTheme="majorBidi" w:cstheme="majorBidi"/>
          <w:sz w:val="24"/>
          <w:szCs w:val="24"/>
        </w:rPr>
        <w:t>f</w:t>
      </w:r>
      <w:r w:rsidR="00345849" w:rsidRPr="00433388">
        <w:rPr>
          <w:rFonts w:asciiTheme="majorBidi" w:hAnsiTheme="majorBidi" w:cstheme="majorBidi"/>
          <w:sz w:val="24"/>
          <w:szCs w:val="24"/>
        </w:rPr>
        <w:t xml:space="preserve"> this paragraph</w:t>
      </w:r>
      <w:r w:rsidRPr="00433388">
        <w:rPr>
          <w:rFonts w:asciiTheme="majorBidi" w:hAnsiTheme="majorBidi" w:cstheme="majorBidi"/>
          <w:sz w:val="24"/>
          <w:szCs w:val="24"/>
        </w:rPr>
        <w:t>, the most common practice comes from residential institutions</w:t>
      </w:r>
      <w:r w:rsidR="00345849" w:rsidRPr="00433388">
        <w:rPr>
          <w:rFonts w:asciiTheme="majorBidi" w:hAnsiTheme="majorBidi" w:cstheme="majorBidi"/>
          <w:sz w:val="24"/>
          <w:szCs w:val="24"/>
        </w:rPr>
        <w:t>, with some becoming prolific in sterilising their residents, especially women.</w:t>
      </w:r>
      <w:r w:rsidRPr="00433388">
        <w:rPr>
          <w:rFonts w:asciiTheme="majorBidi" w:hAnsiTheme="majorBidi" w:cstheme="majorBidi"/>
          <w:sz w:val="24"/>
          <w:szCs w:val="24"/>
        </w:rPr>
        <w:t xml:space="preserve"> </w:t>
      </w:r>
      <w:r w:rsidR="00345849" w:rsidRPr="00433388">
        <w:rPr>
          <w:rStyle w:val="FootnoteReference"/>
          <w:rFonts w:asciiTheme="majorBidi" w:hAnsiTheme="majorBidi" w:cstheme="majorBidi"/>
          <w:sz w:val="24"/>
          <w:szCs w:val="24"/>
        </w:rPr>
        <w:footnoteReference w:id="17"/>
      </w:r>
      <w:r w:rsidRPr="00433388">
        <w:rPr>
          <w:rFonts w:asciiTheme="majorBidi" w:hAnsiTheme="majorBidi" w:cstheme="majorBidi"/>
          <w:sz w:val="24"/>
          <w:szCs w:val="24"/>
        </w:rPr>
        <w:t xml:space="preserve"> It is also important to understand that </w:t>
      </w:r>
      <w:r w:rsidR="00345849" w:rsidRPr="00433388">
        <w:rPr>
          <w:rFonts w:asciiTheme="majorBidi" w:hAnsiTheme="majorBidi" w:cstheme="majorBidi"/>
          <w:sz w:val="24"/>
          <w:szCs w:val="24"/>
        </w:rPr>
        <w:t>it is not just a legal issue, but a societal and cultural normalisation of eugenics that creates curated consent: the social organisation of agreement within networks of care, authority and moral responsibility, such that certain reproductive futures are unthinkable. Those systems should be accounted for when banning forced sterilisation.</w:t>
      </w:r>
      <w:r w:rsidR="00345849" w:rsidRPr="00433388">
        <w:rPr>
          <w:rStyle w:val="FootnoteReference"/>
          <w:rFonts w:asciiTheme="majorBidi" w:hAnsiTheme="majorBidi" w:cstheme="majorBidi"/>
          <w:sz w:val="24"/>
          <w:szCs w:val="24"/>
        </w:rPr>
        <w:footnoteReference w:id="18"/>
      </w:r>
    </w:p>
    <w:p w14:paraId="00000021" w14:textId="6CA2E649" w:rsidR="00132668" w:rsidRPr="00433388" w:rsidRDefault="008563E9" w:rsidP="00BD3C72">
      <w:pPr>
        <w:spacing w:after="160" w:line="276" w:lineRule="auto"/>
        <w:jc w:val="both"/>
        <w:rPr>
          <w:rFonts w:asciiTheme="majorBidi" w:hAnsiTheme="majorBidi" w:cstheme="majorBidi"/>
          <w:sz w:val="24"/>
          <w:szCs w:val="24"/>
        </w:rPr>
      </w:pPr>
      <w:r w:rsidRPr="00433388">
        <w:rPr>
          <w:rFonts w:asciiTheme="majorBidi" w:hAnsiTheme="majorBidi" w:cstheme="majorBidi"/>
          <w:sz w:val="24"/>
          <w:szCs w:val="24"/>
        </w:rPr>
        <w:t>83. We suggest including a point around the use of unproven and harmful “cures” for disabilities. Paragraphs 83–84 of the Draft already address biomedical practices as potential structural disability-based violence. APVA urges the Committee to extend this analysis to the market in unproven and dangerous “treatments” sold to parents as cures for disability, particularly autism. Documented examples include the forced ingestion or administration by enema of chlorine dioxide solution (marketed as “Miracle Miner</w:t>
      </w:r>
      <w:r w:rsidRPr="00433388">
        <w:rPr>
          <w:rFonts w:asciiTheme="majorBidi" w:hAnsiTheme="majorBidi" w:cstheme="majorBidi"/>
          <w:sz w:val="24"/>
          <w:szCs w:val="24"/>
        </w:rPr>
        <w:t xml:space="preserve">al Solution” or “MMS,” effectively industrial bleach), chelation therapy, </w:t>
      </w:r>
      <w:r w:rsidR="00345849" w:rsidRPr="00433388">
        <w:rPr>
          <w:rFonts w:asciiTheme="majorBidi" w:hAnsiTheme="majorBidi" w:cstheme="majorBidi"/>
          <w:sz w:val="24"/>
          <w:szCs w:val="24"/>
        </w:rPr>
        <w:t xml:space="preserve">extreme diets </w:t>
      </w:r>
      <w:r w:rsidRPr="00433388">
        <w:rPr>
          <w:rFonts w:asciiTheme="majorBidi" w:hAnsiTheme="majorBidi" w:cstheme="majorBidi"/>
          <w:sz w:val="24"/>
          <w:szCs w:val="24"/>
        </w:rPr>
        <w:t xml:space="preserve">and other regimens promoted on the false premise that autism </w:t>
      </w:r>
      <w:r w:rsidR="00345849" w:rsidRPr="00433388">
        <w:rPr>
          <w:rFonts w:asciiTheme="majorBidi" w:hAnsiTheme="majorBidi" w:cstheme="majorBidi"/>
          <w:sz w:val="24"/>
          <w:szCs w:val="24"/>
        </w:rPr>
        <w:t>can be cured</w:t>
      </w:r>
      <w:r w:rsidRPr="00433388">
        <w:rPr>
          <w:rFonts w:asciiTheme="majorBidi" w:hAnsiTheme="majorBidi" w:cstheme="majorBidi"/>
          <w:sz w:val="24"/>
          <w:szCs w:val="24"/>
        </w:rPr>
        <w:t>. National medicines and food-safety authorities, including in the European Union, have issued repeated warnings that chlorine dioxide products can cause severe vomiting, life-threatening low blood pressure, acute liver failure and serious harm</w:t>
      </w:r>
      <w:r w:rsidR="00345849" w:rsidRPr="00433388">
        <w:rPr>
          <w:rFonts w:asciiTheme="majorBidi" w:hAnsiTheme="majorBidi" w:cstheme="majorBidi"/>
          <w:sz w:val="24"/>
          <w:szCs w:val="24"/>
        </w:rPr>
        <w:t xml:space="preserve"> and</w:t>
      </w:r>
      <w:r w:rsidRPr="00433388">
        <w:rPr>
          <w:rFonts w:asciiTheme="majorBidi" w:hAnsiTheme="majorBidi" w:cstheme="majorBidi"/>
          <w:sz w:val="24"/>
          <w:szCs w:val="24"/>
        </w:rPr>
        <w:t xml:space="preserve"> chelation carries its own risks including fatal outcomes.</w:t>
      </w:r>
      <w:r w:rsidR="00345849" w:rsidRPr="00433388">
        <w:rPr>
          <w:rFonts w:asciiTheme="majorBidi" w:hAnsiTheme="majorBidi" w:cstheme="majorBidi"/>
          <w:sz w:val="24"/>
          <w:szCs w:val="24"/>
          <w:vertAlign w:val="superscript"/>
        </w:rPr>
        <w:t>3</w:t>
      </w:r>
      <w:r w:rsidR="00345849" w:rsidRPr="00433388">
        <w:rPr>
          <w:rFonts w:asciiTheme="majorBidi" w:hAnsiTheme="majorBidi" w:cstheme="majorBidi"/>
          <w:sz w:val="24"/>
          <w:szCs w:val="24"/>
        </w:rPr>
        <w:t xml:space="preserve"> </w:t>
      </w:r>
      <w:r w:rsidRPr="00433388">
        <w:rPr>
          <w:rFonts w:asciiTheme="majorBidi" w:hAnsiTheme="majorBidi" w:cstheme="majorBidi"/>
          <w:sz w:val="24"/>
          <w:szCs w:val="24"/>
        </w:rPr>
        <w:t xml:space="preserve">These practices are paradigmatic disability-based violence under the Draft’s definition: they are inflicted on autistic people, overwhelmingly autistic children who cannot consent, precisely because they are autistic, and they are driven by ableist and eugenic narratives that portray the autistic life as something to be eliminated. They also engage Article 15’s warning against interventions </w:t>
      </w:r>
      <w:r w:rsidRPr="00433388">
        <w:rPr>
          <w:rFonts w:asciiTheme="majorBidi" w:hAnsiTheme="majorBidi" w:cstheme="majorBidi"/>
          <w:sz w:val="24"/>
          <w:szCs w:val="24"/>
        </w:rPr>
        <w:lastRenderedPageBreak/>
        <w:t>imposed without free and informed consent and the safeguarding gaps the Draft identifies in the home and family (paras. 44–46).</w:t>
      </w:r>
    </w:p>
    <w:p w14:paraId="00000022" w14:textId="77777777" w:rsidR="00132668" w:rsidRPr="00433388" w:rsidRDefault="008563E9" w:rsidP="00BD3C72">
      <w:pPr>
        <w:spacing w:after="160" w:line="276" w:lineRule="auto"/>
        <w:jc w:val="both"/>
        <w:rPr>
          <w:rFonts w:asciiTheme="majorBidi" w:hAnsiTheme="majorBidi" w:cstheme="majorBidi"/>
          <w:i/>
          <w:iCs/>
          <w:sz w:val="24"/>
          <w:szCs w:val="24"/>
        </w:rPr>
      </w:pPr>
      <w:r w:rsidRPr="00433388">
        <w:rPr>
          <w:rFonts w:asciiTheme="majorBidi" w:hAnsiTheme="majorBidi" w:cstheme="majorBidi"/>
          <w:sz w:val="24"/>
          <w:szCs w:val="24"/>
        </w:rPr>
        <w:t>Suggested addition to para. 83 (after the list of biomedical interventions):</w:t>
      </w:r>
      <w:r w:rsidRPr="00433388">
        <w:rPr>
          <w:rFonts w:asciiTheme="majorBidi" w:hAnsiTheme="majorBidi" w:cstheme="majorBidi"/>
          <w:b/>
          <w:bCs/>
          <w:sz w:val="24"/>
          <w:szCs w:val="24"/>
        </w:rPr>
        <w:t xml:space="preserve"> </w:t>
      </w:r>
      <w:r w:rsidRPr="00433388">
        <w:rPr>
          <w:rFonts w:asciiTheme="majorBidi" w:hAnsiTheme="majorBidi" w:cstheme="majorBidi"/>
          <w:i/>
          <w:iCs/>
          <w:sz w:val="24"/>
          <w:szCs w:val="24"/>
        </w:rPr>
        <w:t>“… and the promotion or administration of unproven and harmful interventions purporting to cure or remove disability, such as the ingestion or enema of chlorine dioxide products, extreme diets, chelation and others marketed as treatments, which are frequently imposed on children without their free and informed consent and which can cause severe physical and psychological harm.”</w:t>
      </w:r>
    </w:p>
    <w:p w14:paraId="00000023" w14:textId="28B0827A" w:rsidR="00132668" w:rsidRPr="00433388" w:rsidRDefault="008563E9" w:rsidP="00BD3C72">
      <w:pPr>
        <w:spacing w:after="160" w:line="276" w:lineRule="auto"/>
        <w:jc w:val="both"/>
        <w:rPr>
          <w:rFonts w:asciiTheme="majorBidi" w:hAnsiTheme="majorBidi" w:cstheme="majorBidi"/>
          <w:sz w:val="24"/>
          <w:szCs w:val="24"/>
        </w:rPr>
      </w:pPr>
      <w:r w:rsidRPr="00433388">
        <w:rPr>
          <w:rFonts w:asciiTheme="majorBidi" w:hAnsiTheme="majorBidi" w:cstheme="majorBidi"/>
          <w:sz w:val="24"/>
          <w:szCs w:val="24"/>
        </w:rPr>
        <w:t>97. During the COVID-19 lockdown, there were also institutionalised persons with disabilities being labelled with Do Not Resuscitate orders against their will and knowledge in the United Kingdom.</w:t>
      </w:r>
      <w:r w:rsidR="00345849" w:rsidRPr="00433388">
        <w:rPr>
          <w:rStyle w:val="FootnoteReference"/>
          <w:rFonts w:asciiTheme="majorBidi" w:hAnsiTheme="majorBidi" w:cstheme="majorBidi"/>
          <w:sz w:val="24"/>
          <w:szCs w:val="24"/>
        </w:rPr>
        <w:footnoteReference w:id="19"/>
      </w:r>
      <w:r w:rsidRPr="00433388">
        <w:rPr>
          <w:rFonts w:asciiTheme="majorBidi" w:hAnsiTheme="majorBidi" w:cstheme="majorBidi"/>
          <w:sz w:val="24"/>
          <w:szCs w:val="24"/>
        </w:rPr>
        <w:t xml:space="preserve"> Although institutionalised persons with disabilities were the most affected by COVID-19 deaths in Europe, the vaccination priorities didn’t always reflect persons with disabilities in institutions and in the community, including their carers, which increased the emergency and impact of COVID-19 in the disability community.</w:t>
      </w:r>
      <w:r w:rsidR="00645755" w:rsidRPr="00433388">
        <w:rPr>
          <w:rStyle w:val="FootnoteReference"/>
          <w:rFonts w:asciiTheme="majorBidi" w:hAnsiTheme="majorBidi" w:cstheme="majorBidi"/>
          <w:sz w:val="24"/>
          <w:szCs w:val="24"/>
        </w:rPr>
        <w:footnoteReference w:id="20"/>
      </w:r>
      <w:r w:rsidRPr="00433388">
        <w:rPr>
          <w:rFonts w:asciiTheme="majorBidi" w:hAnsiTheme="majorBidi" w:cstheme="majorBidi"/>
          <w:sz w:val="24"/>
          <w:szCs w:val="24"/>
        </w:rPr>
        <w:t xml:space="preserve"> Portugal and other countries never published the number of deaths by COVID-19 in institutions even after requests from disability organisations. Finally, even though persons with disabilities in institutions were one of the most impacted groups by COVID, </w:t>
      </w:r>
      <w:r w:rsidR="00645755" w:rsidRPr="00433388">
        <w:rPr>
          <w:rFonts w:asciiTheme="majorBidi" w:hAnsiTheme="majorBidi" w:cstheme="majorBidi"/>
          <w:sz w:val="24"/>
          <w:szCs w:val="24"/>
        </w:rPr>
        <w:t>the post-COVID European Recovery and Resilience Facility (RRF)</w:t>
      </w:r>
      <w:r w:rsidRPr="00433388">
        <w:rPr>
          <w:rFonts w:asciiTheme="majorBidi" w:hAnsiTheme="majorBidi" w:cstheme="majorBidi"/>
          <w:sz w:val="24"/>
          <w:szCs w:val="24"/>
        </w:rPr>
        <w:t xml:space="preserve"> was not used to support </w:t>
      </w:r>
      <w:r w:rsidR="00645755" w:rsidRPr="00433388">
        <w:rPr>
          <w:rFonts w:asciiTheme="majorBidi" w:hAnsiTheme="majorBidi" w:cstheme="majorBidi"/>
          <w:sz w:val="24"/>
          <w:szCs w:val="24"/>
        </w:rPr>
        <w:t>deinstitutionalisation</w:t>
      </w:r>
      <w:r w:rsidRPr="00433388">
        <w:rPr>
          <w:rFonts w:asciiTheme="majorBidi" w:hAnsiTheme="majorBidi" w:cstheme="majorBidi"/>
          <w:sz w:val="24"/>
          <w:szCs w:val="24"/>
        </w:rPr>
        <w:t xml:space="preserve"> or persons with long-COVID. In fact, most post-recovery funding didn’t contemplate persons with disabilities in any significant way.</w:t>
      </w:r>
      <w:r w:rsidR="00645755" w:rsidRPr="00433388">
        <w:rPr>
          <w:rStyle w:val="FootnoteReference"/>
          <w:rFonts w:asciiTheme="majorBidi" w:hAnsiTheme="majorBidi" w:cstheme="majorBidi"/>
          <w:sz w:val="24"/>
          <w:szCs w:val="24"/>
        </w:rPr>
        <w:footnoteReference w:id="21"/>
      </w:r>
    </w:p>
    <w:p w14:paraId="00000024" w14:textId="77777777" w:rsidR="00132668" w:rsidRPr="00433388" w:rsidRDefault="008563E9" w:rsidP="00BD3C72">
      <w:pPr>
        <w:spacing w:after="160" w:line="276" w:lineRule="auto"/>
        <w:jc w:val="both"/>
        <w:rPr>
          <w:rFonts w:asciiTheme="majorBidi" w:hAnsiTheme="majorBidi" w:cstheme="majorBidi"/>
          <w:sz w:val="24"/>
          <w:szCs w:val="24"/>
        </w:rPr>
      </w:pPr>
      <w:r w:rsidRPr="00433388">
        <w:rPr>
          <w:rFonts w:asciiTheme="majorBidi" w:hAnsiTheme="majorBidi" w:cstheme="majorBidi"/>
          <w:sz w:val="24"/>
          <w:szCs w:val="24"/>
        </w:rPr>
        <w:t>98. This definition of intersectionality is more complete than the one at the beginning. We suggest adding this definition to the first paragraph, with each subsequent point applying to every intersectional identity.</w:t>
      </w:r>
    </w:p>
    <w:p w14:paraId="00000025" w14:textId="024407FB" w:rsidR="00132668" w:rsidRPr="00433388" w:rsidRDefault="008563E9" w:rsidP="00BD3C72">
      <w:pPr>
        <w:spacing w:after="160" w:line="276" w:lineRule="auto"/>
        <w:jc w:val="both"/>
        <w:rPr>
          <w:rFonts w:asciiTheme="majorBidi" w:hAnsiTheme="majorBidi" w:cstheme="majorBidi"/>
          <w:sz w:val="24"/>
          <w:szCs w:val="24"/>
        </w:rPr>
      </w:pPr>
      <w:r w:rsidRPr="00433388">
        <w:rPr>
          <w:rFonts w:asciiTheme="majorBidi" w:hAnsiTheme="majorBidi" w:cstheme="majorBidi"/>
          <w:sz w:val="24"/>
          <w:szCs w:val="24"/>
        </w:rPr>
        <w:t xml:space="preserve">99. </w:t>
      </w:r>
      <w:r w:rsidR="00D25C1B" w:rsidRPr="00433388">
        <w:rPr>
          <w:rFonts w:asciiTheme="majorBidi" w:hAnsiTheme="majorBidi" w:cstheme="majorBidi"/>
          <w:sz w:val="24"/>
          <w:szCs w:val="24"/>
        </w:rPr>
        <w:t>a) Paragraph</w:t>
      </w:r>
      <w:r w:rsidRPr="00433388">
        <w:rPr>
          <w:rFonts w:asciiTheme="majorBidi" w:hAnsiTheme="majorBidi" w:cstheme="majorBidi"/>
          <w:sz w:val="24"/>
          <w:szCs w:val="24"/>
        </w:rPr>
        <w:t xml:space="preserve"> 99a specifically highlights intellectual and/or psychosocial disabilities, but in this point and throughout the document it fails to highlight autistic people. Autistic children are particularly at risk for the types of violence </w:t>
      </w:r>
      <w:r w:rsidR="00D87DF3">
        <w:rPr>
          <w:rFonts w:asciiTheme="majorBidi" w:hAnsiTheme="majorBidi" w:cstheme="majorBidi"/>
          <w:sz w:val="24"/>
          <w:szCs w:val="24"/>
        </w:rPr>
        <w:t>mentioned</w:t>
      </w:r>
      <w:r w:rsidRPr="00433388">
        <w:rPr>
          <w:rFonts w:asciiTheme="majorBidi" w:hAnsiTheme="majorBidi" w:cstheme="majorBidi"/>
          <w:sz w:val="24"/>
          <w:szCs w:val="24"/>
        </w:rPr>
        <w:t>, but also to seclusion and restraint in schools, exposure to false cures and treatments such as extreme diets, chelation or bleach, coercive behavioural treatments to “normalise” their behaviour, neglect, filicide and many other types of violence.</w:t>
      </w:r>
      <w:r w:rsidR="00D25C1B" w:rsidRPr="00433388">
        <w:rPr>
          <w:rStyle w:val="FootnoteReference"/>
          <w:rFonts w:asciiTheme="majorBidi" w:hAnsiTheme="majorBidi" w:cstheme="majorBidi"/>
          <w:sz w:val="24"/>
          <w:szCs w:val="24"/>
        </w:rPr>
        <w:footnoteReference w:id="22"/>
      </w:r>
    </w:p>
    <w:p w14:paraId="00000026" w14:textId="4FD7A88F" w:rsidR="00132668" w:rsidRPr="00433388" w:rsidRDefault="008563E9" w:rsidP="00BD3C72">
      <w:pPr>
        <w:spacing w:after="160" w:line="276" w:lineRule="auto"/>
        <w:jc w:val="both"/>
        <w:rPr>
          <w:rFonts w:asciiTheme="majorBidi" w:hAnsiTheme="majorBidi" w:cstheme="majorBidi"/>
          <w:sz w:val="24"/>
          <w:szCs w:val="24"/>
        </w:rPr>
      </w:pPr>
      <w:r w:rsidRPr="00433388">
        <w:rPr>
          <w:rFonts w:asciiTheme="majorBidi" w:hAnsiTheme="majorBidi" w:cstheme="majorBidi"/>
          <w:sz w:val="24"/>
          <w:szCs w:val="24"/>
        </w:rPr>
        <w:t>b) Older autistic people have no access to diagnosis and receive no support</w:t>
      </w:r>
      <w:r w:rsidR="00D25C1B" w:rsidRPr="00433388">
        <w:rPr>
          <w:rFonts w:asciiTheme="majorBidi" w:hAnsiTheme="majorBidi" w:cstheme="majorBidi"/>
          <w:sz w:val="24"/>
          <w:szCs w:val="24"/>
        </w:rPr>
        <w:t xml:space="preserve">, with 89 to 97% of autistic adults aged 40+ years being undiagnosed in the UK and only about 0.4% of all autism </w:t>
      </w:r>
      <w:r w:rsidR="00D25C1B" w:rsidRPr="00433388">
        <w:rPr>
          <w:rFonts w:asciiTheme="majorBidi" w:hAnsiTheme="majorBidi" w:cstheme="majorBidi"/>
          <w:sz w:val="24"/>
          <w:szCs w:val="24"/>
        </w:rPr>
        <w:lastRenderedPageBreak/>
        <w:t>research focuses on adults aged 50 and older</w:t>
      </w:r>
      <w:r w:rsidRPr="00433388">
        <w:rPr>
          <w:rFonts w:asciiTheme="majorBidi" w:hAnsiTheme="majorBidi" w:cstheme="majorBidi"/>
          <w:sz w:val="24"/>
          <w:szCs w:val="24"/>
        </w:rPr>
        <w:t>.</w:t>
      </w:r>
      <w:r w:rsidR="00D25C1B" w:rsidRPr="00433388">
        <w:rPr>
          <w:rStyle w:val="FootnoteReference"/>
          <w:rFonts w:asciiTheme="majorBidi" w:hAnsiTheme="majorBidi" w:cstheme="majorBidi"/>
          <w:sz w:val="24"/>
          <w:szCs w:val="24"/>
        </w:rPr>
        <w:footnoteReference w:id="23"/>
      </w:r>
      <w:r w:rsidRPr="00433388">
        <w:rPr>
          <w:rFonts w:asciiTheme="majorBidi" w:hAnsiTheme="majorBidi" w:cstheme="majorBidi"/>
          <w:sz w:val="24"/>
          <w:szCs w:val="24"/>
        </w:rPr>
        <w:t xml:space="preserve"> The lack of diagnosis and the lack of information on the needs of elderly autistic people increases their vulnerability to violence and institutionalisation.</w:t>
      </w:r>
    </w:p>
    <w:p w14:paraId="00000027" w14:textId="4FF97AF4" w:rsidR="00132668" w:rsidRPr="00433388" w:rsidRDefault="008563E9" w:rsidP="00BD3C72">
      <w:pPr>
        <w:spacing w:after="160" w:line="276" w:lineRule="auto"/>
        <w:jc w:val="both"/>
        <w:rPr>
          <w:rFonts w:asciiTheme="majorBidi" w:hAnsiTheme="majorBidi" w:cstheme="majorBidi"/>
          <w:sz w:val="24"/>
          <w:szCs w:val="24"/>
        </w:rPr>
      </w:pPr>
      <w:r w:rsidRPr="00433388">
        <w:rPr>
          <w:rFonts w:asciiTheme="majorBidi" w:hAnsiTheme="majorBidi" w:cstheme="majorBidi"/>
          <w:sz w:val="24"/>
          <w:szCs w:val="24"/>
        </w:rPr>
        <w:t>c) Autistic women and girls are also more likely to be undiagnosed until later in life than men</w:t>
      </w:r>
      <w:r w:rsidR="00D25C1B" w:rsidRPr="00433388">
        <w:rPr>
          <w:rFonts w:asciiTheme="majorBidi" w:hAnsiTheme="majorBidi" w:cstheme="majorBidi"/>
          <w:sz w:val="24"/>
          <w:szCs w:val="24"/>
        </w:rPr>
        <w:t>, with a study indicating an estimate of 80% of autistic women have not been diagnosed by the age of 18</w:t>
      </w:r>
      <w:r w:rsidRPr="00433388">
        <w:rPr>
          <w:rFonts w:asciiTheme="majorBidi" w:hAnsiTheme="majorBidi" w:cstheme="majorBidi"/>
          <w:sz w:val="24"/>
          <w:szCs w:val="24"/>
        </w:rPr>
        <w:t>, depriving them of support and services needed to gain autonomy, and making them more likely to become more disabled through mental health issues due to that lack of support.</w:t>
      </w:r>
      <w:r w:rsidR="00D25C1B" w:rsidRPr="00433388">
        <w:rPr>
          <w:rStyle w:val="FootnoteReference"/>
          <w:rFonts w:asciiTheme="majorBidi" w:hAnsiTheme="majorBidi" w:cstheme="majorBidi"/>
          <w:sz w:val="24"/>
          <w:szCs w:val="24"/>
        </w:rPr>
        <w:footnoteReference w:id="24"/>
      </w:r>
    </w:p>
    <w:p w14:paraId="00000028" w14:textId="6B40D0EA" w:rsidR="00132668" w:rsidRPr="00433388" w:rsidRDefault="008563E9" w:rsidP="00BD3C72">
      <w:pPr>
        <w:spacing w:after="160" w:line="276" w:lineRule="auto"/>
        <w:jc w:val="both"/>
        <w:rPr>
          <w:rFonts w:asciiTheme="majorBidi" w:hAnsiTheme="majorBidi" w:cstheme="majorBidi"/>
          <w:sz w:val="24"/>
          <w:szCs w:val="24"/>
        </w:rPr>
      </w:pPr>
      <w:r w:rsidRPr="00433388">
        <w:rPr>
          <w:rFonts w:asciiTheme="majorBidi" w:hAnsiTheme="majorBidi" w:cstheme="majorBidi"/>
          <w:sz w:val="24"/>
          <w:szCs w:val="24"/>
        </w:rPr>
        <w:t xml:space="preserve">d) APVA proposes it be broadened beyond gender presentation to capture the fuller pattern of violence autistic people face regarding gender identity, particularly trans autistic people. Restrictions in access to gender-affirming care are being </w:t>
      </w:r>
      <w:r w:rsidR="00433388" w:rsidRPr="00433388">
        <w:rPr>
          <w:rFonts w:asciiTheme="majorBidi" w:hAnsiTheme="majorBidi" w:cstheme="majorBidi"/>
          <w:sz w:val="24"/>
          <w:szCs w:val="24"/>
        </w:rPr>
        <w:t xml:space="preserve">called for and </w:t>
      </w:r>
      <w:r w:rsidRPr="00433388">
        <w:rPr>
          <w:rFonts w:asciiTheme="majorBidi" w:hAnsiTheme="majorBidi" w:cstheme="majorBidi"/>
          <w:sz w:val="24"/>
          <w:szCs w:val="24"/>
        </w:rPr>
        <w:t>introduced in several countries for autistic people on the basis of their disability</w:t>
      </w:r>
      <w:r w:rsidR="00433388" w:rsidRPr="00433388">
        <w:rPr>
          <w:rFonts w:asciiTheme="majorBidi" w:hAnsiTheme="majorBidi" w:cstheme="majorBidi"/>
          <w:sz w:val="24"/>
          <w:szCs w:val="24"/>
        </w:rPr>
        <w:t>, including recent calls from UN reports</w:t>
      </w:r>
      <w:r w:rsidRPr="00433388">
        <w:rPr>
          <w:rFonts w:asciiTheme="majorBidi" w:hAnsiTheme="majorBidi" w:cstheme="majorBidi"/>
          <w:sz w:val="24"/>
          <w:szCs w:val="24"/>
        </w:rPr>
        <w:t>.</w:t>
      </w:r>
      <w:r w:rsidR="00D25C1B" w:rsidRPr="00433388">
        <w:rPr>
          <w:rStyle w:val="FootnoteReference"/>
          <w:rFonts w:asciiTheme="majorBidi" w:hAnsiTheme="majorBidi" w:cstheme="majorBidi"/>
          <w:sz w:val="24"/>
          <w:szCs w:val="24"/>
        </w:rPr>
        <w:footnoteReference w:id="25"/>
      </w:r>
      <w:r w:rsidRPr="00433388">
        <w:rPr>
          <w:rFonts w:asciiTheme="majorBidi" w:hAnsiTheme="majorBidi" w:cstheme="majorBidi"/>
          <w:sz w:val="24"/>
          <w:szCs w:val="24"/>
        </w:rPr>
        <w:t xml:space="preserve"> This is particularly problematic considering autistic people are more likely to identify as a marginalised gender identity, particularly as trans. They can also have their gender identity dismissed as a part of autism, instead of their identity, increasing obstacles to needed support.</w:t>
      </w:r>
    </w:p>
    <w:p w14:paraId="00000029" w14:textId="1E733826" w:rsidR="00132668" w:rsidRPr="00433388" w:rsidRDefault="008563E9" w:rsidP="00BD3C72">
      <w:pPr>
        <w:spacing w:after="160" w:line="276" w:lineRule="auto"/>
        <w:jc w:val="both"/>
        <w:rPr>
          <w:rFonts w:asciiTheme="majorBidi" w:hAnsiTheme="majorBidi" w:cstheme="majorBidi"/>
          <w:sz w:val="24"/>
          <w:szCs w:val="24"/>
        </w:rPr>
      </w:pPr>
      <w:r w:rsidRPr="00433388">
        <w:rPr>
          <w:rFonts w:asciiTheme="majorBidi" w:hAnsiTheme="majorBidi" w:cstheme="majorBidi"/>
          <w:sz w:val="24"/>
          <w:szCs w:val="24"/>
        </w:rPr>
        <w:t>110.</w:t>
      </w:r>
      <w:r w:rsidR="004B288F">
        <w:rPr>
          <w:rFonts w:asciiTheme="majorBidi" w:hAnsiTheme="majorBidi" w:cstheme="majorBidi"/>
          <w:sz w:val="24"/>
          <w:szCs w:val="24"/>
        </w:rPr>
        <w:t xml:space="preserve"> W</w:t>
      </w:r>
      <w:r w:rsidRPr="00433388">
        <w:rPr>
          <w:rFonts w:asciiTheme="majorBidi" w:hAnsiTheme="majorBidi" w:cstheme="majorBidi"/>
          <w:sz w:val="24"/>
          <w:szCs w:val="24"/>
        </w:rPr>
        <w:t xml:space="preserve">hen specific types of violence </w:t>
      </w:r>
      <w:r w:rsidR="00D87DF3" w:rsidRPr="00D87DF3">
        <w:rPr>
          <w:rFonts w:asciiTheme="majorBidi" w:hAnsiTheme="majorBidi" w:cstheme="majorBidi"/>
          <w:sz w:val="24"/>
          <w:szCs w:val="24"/>
        </w:rPr>
        <w:t>such as forced sterilisation is lawful, it creates an absence of accountability: if the act is not a crime, the law recognises no victim</w:t>
      </w:r>
      <w:r w:rsidRPr="00433388">
        <w:rPr>
          <w:rFonts w:asciiTheme="majorBidi" w:hAnsiTheme="majorBidi" w:cstheme="majorBidi"/>
          <w:sz w:val="24"/>
          <w:szCs w:val="24"/>
        </w:rPr>
        <w:t xml:space="preserve">. This means women with disabilities who were sterilised against their will become stuck under the institution or legal guardians who authorised and perpetrated that violence with no services to flee to. Even if specific types of violence are legal in a country, a State should still have legal obligations under the CRPD to address and support victims as such. </w:t>
      </w:r>
      <w:r w:rsidR="00D87DF3">
        <w:rPr>
          <w:rFonts w:asciiTheme="majorBidi" w:hAnsiTheme="majorBidi" w:cstheme="majorBidi"/>
          <w:sz w:val="24"/>
          <w:szCs w:val="24"/>
        </w:rPr>
        <w:t xml:space="preserve">The 2024 EU </w:t>
      </w:r>
      <w:r w:rsidR="00D87DF3" w:rsidRPr="00D87DF3">
        <w:rPr>
          <w:rFonts w:asciiTheme="majorBidi" w:hAnsiTheme="majorBidi" w:cstheme="majorBidi"/>
          <w:sz w:val="24"/>
          <w:szCs w:val="24"/>
        </w:rPr>
        <w:t>Directive on combating violence against women and domestic violence</w:t>
      </w:r>
      <w:r w:rsidR="00D87DF3">
        <w:rPr>
          <w:rFonts w:asciiTheme="majorBidi" w:hAnsiTheme="majorBidi" w:cstheme="majorBidi"/>
          <w:sz w:val="24"/>
          <w:szCs w:val="24"/>
        </w:rPr>
        <w:t xml:space="preserve"> requires support for victims of forced sterilisation. However, in the </w:t>
      </w:r>
      <w:r w:rsidR="00D87DF3" w:rsidRPr="00D87DF3">
        <w:rPr>
          <w:rFonts w:asciiTheme="majorBidi" w:hAnsiTheme="majorBidi" w:cstheme="majorBidi"/>
          <w:sz w:val="24"/>
          <w:szCs w:val="24"/>
        </w:rPr>
        <w:t>12 EU Member States that still allow forced sterilisation</w:t>
      </w:r>
      <w:r w:rsidR="00D87DF3">
        <w:rPr>
          <w:rFonts w:asciiTheme="majorBidi" w:hAnsiTheme="majorBidi" w:cstheme="majorBidi"/>
          <w:sz w:val="24"/>
          <w:szCs w:val="24"/>
        </w:rPr>
        <w:t xml:space="preserve"> of persons with disabilities, none of the provisions to support victims apply and the States are not required to implement them.</w:t>
      </w:r>
      <w:r w:rsidR="00D87DF3">
        <w:rPr>
          <w:rStyle w:val="FootnoteReference"/>
          <w:rFonts w:asciiTheme="majorBidi" w:hAnsiTheme="majorBidi" w:cstheme="majorBidi"/>
          <w:sz w:val="24"/>
          <w:szCs w:val="24"/>
        </w:rPr>
        <w:footnoteReference w:id="26"/>
      </w:r>
    </w:p>
    <w:p w14:paraId="0000002A" w14:textId="6F461376" w:rsidR="00132668" w:rsidRPr="00433388" w:rsidRDefault="008563E9" w:rsidP="00BD3C72">
      <w:pPr>
        <w:pStyle w:val="Heading1"/>
        <w:spacing w:line="276" w:lineRule="auto"/>
        <w:jc w:val="both"/>
        <w:rPr>
          <w:rFonts w:asciiTheme="majorBidi" w:hAnsiTheme="majorBidi" w:cstheme="majorBidi"/>
          <w:b w:val="0"/>
          <w:bCs w:val="0"/>
          <w:color w:val="000000"/>
          <w:sz w:val="24"/>
          <w:szCs w:val="24"/>
        </w:rPr>
      </w:pPr>
      <w:r w:rsidRPr="00433388">
        <w:rPr>
          <w:rFonts w:asciiTheme="majorBidi" w:hAnsiTheme="majorBidi" w:cstheme="majorBidi"/>
          <w:b w:val="0"/>
          <w:bCs w:val="0"/>
          <w:color w:val="000000"/>
          <w:sz w:val="24"/>
          <w:szCs w:val="24"/>
        </w:rPr>
        <w:t xml:space="preserve">111. With the deinstitutionalisation efforts, State Members should be obliged to guarantee the appropriate monitoring of all institutions and disability services for disability-based violence and ensure appropriate </w:t>
      </w:r>
      <w:r w:rsidR="009454BA">
        <w:rPr>
          <w:rFonts w:asciiTheme="majorBidi" w:hAnsiTheme="majorBidi" w:cstheme="majorBidi"/>
          <w:b w:val="0"/>
          <w:bCs w:val="0"/>
          <w:color w:val="000000"/>
          <w:sz w:val="24"/>
          <w:szCs w:val="24"/>
        </w:rPr>
        <w:t xml:space="preserve">accountability through </w:t>
      </w:r>
      <w:r w:rsidRPr="00433388">
        <w:rPr>
          <w:rFonts w:asciiTheme="majorBidi" w:hAnsiTheme="majorBidi" w:cstheme="majorBidi"/>
          <w:b w:val="0"/>
          <w:bCs w:val="0"/>
          <w:color w:val="000000"/>
          <w:sz w:val="24"/>
          <w:szCs w:val="24"/>
        </w:rPr>
        <w:t xml:space="preserve">criminal proceedings, cuts in funding, or any other measures when appropriate, while supporting the victims through deinstitutionalisation, access to justice and redress. There is also no mention of the obligation to gather intersectional data on disability-based violence by the State. An obligation to collect data on disability-based </w:t>
      </w:r>
      <w:r w:rsidRPr="00433388">
        <w:rPr>
          <w:rFonts w:asciiTheme="majorBidi" w:hAnsiTheme="majorBidi" w:cstheme="majorBidi"/>
          <w:b w:val="0"/>
          <w:bCs w:val="0"/>
          <w:color w:val="000000"/>
          <w:sz w:val="24"/>
          <w:szCs w:val="24"/>
        </w:rPr>
        <w:lastRenderedPageBreak/>
        <w:t xml:space="preserve">violence should be mandated, as well as to ensure all data on violence </w:t>
      </w:r>
      <w:r w:rsidR="009454BA">
        <w:rPr>
          <w:rFonts w:asciiTheme="majorBidi" w:hAnsiTheme="majorBidi" w:cstheme="majorBidi"/>
          <w:b w:val="0"/>
          <w:bCs w:val="0"/>
          <w:color w:val="000000"/>
          <w:sz w:val="24"/>
          <w:szCs w:val="24"/>
        </w:rPr>
        <w:t>is also disaggregated to include</w:t>
      </w:r>
      <w:r w:rsidRPr="00433388">
        <w:rPr>
          <w:rFonts w:asciiTheme="majorBidi" w:hAnsiTheme="majorBidi" w:cstheme="majorBidi"/>
          <w:b w:val="0"/>
          <w:bCs w:val="0"/>
          <w:color w:val="000000"/>
          <w:sz w:val="24"/>
          <w:szCs w:val="24"/>
        </w:rPr>
        <w:t xml:space="preserve"> disability, including </w:t>
      </w:r>
      <w:r w:rsidR="009454BA">
        <w:rPr>
          <w:rFonts w:asciiTheme="majorBidi" w:hAnsiTheme="majorBidi" w:cstheme="majorBidi"/>
          <w:b w:val="0"/>
          <w:bCs w:val="0"/>
          <w:color w:val="000000"/>
          <w:sz w:val="24"/>
          <w:szCs w:val="24"/>
        </w:rPr>
        <w:t xml:space="preserve">data on </w:t>
      </w:r>
      <w:r w:rsidRPr="00433388">
        <w:rPr>
          <w:rFonts w:asciiTheme="majorBidi" w:hAnsiTheme="majorBidi" w:cstheme="majorBidi"/>
          <w:b w:val="0"/>
          <w:bCs w:val="0"/>
          <w:color w:val="000000"/>
          <w:sz w:val="24"/>
          <w:szCs w:val="24"/>
        </w:rPr>
        <w:t xml:space="preserve">gender-based </w:t>
      </w:r>
      <w:r w:rsidR="009454BA">
        <w:rPr>
          <w:rFonts w:asciiTheme="majorBidi" w:hAnsiTheme="majorBidi" w:cstheme="majorBidi"/>
          <w:b w:val="0"/>
          <w:bCs w:val="0"/>
          <w:color w:val="000000"/>
          <w:sz w:val="24"/>
          <w:szCs w:val="24"/>
        </w:rPr>
        <w:t xml:space="preserve">and domestic </w:t>
      </w:r>
      <w:r w:rsidRPr="00433388">
        <w:rPr>
          <w:rFonts w:asciiTheme="majorBidi" w:hAnsiTheme="majorBidi" w:cstheme="majorBidi"/>
          <w:b w:val="0"/>
          <w:bCs w:val="0"/>
          <w:color w:val="000000"/>
          <w:sz w:val="24"/>
          <w:szCs w:val="24"/>
        </w:rPr>
        <w:t>violence.</w:t>
      </w:r>
    </w:p>
    <w:p w14:paraId="0000002B" w14:textId="77777777" w:rsidR="00132668" w:rsidRPr="00433388" w:rsidRDefault="008563E9" w:rsidP="00BD3C72">
      <w:pPr>
        <w:jc w:val="both"/>
        <w:rPr>
          <w:rFonts w:asciiTheme="majorBidi" w:hAnsiTheme="majorBidi" w:cstheme="majorBidi"/>
          <w:sz w:val="24"/>
          <w:szCs w:val="24"/>
        </w:rPr>
      </w:pPr>
      <w:r w:rsidRPr="00433388">
        <w:rPr>
          <w:rFonts w:asciiTheme="majorBidi" w:hAnsiTheme="majorBidi" w:cstheme="majorBidi"/>
          <w:sz w:val="24"/>
          <w:szCs w:val="24"/>
        </w:rPr>
        <w:t>114. Reparation should also be ensured through deinstitutionalisation, provision of trauma-informed community services, personal assistance and any other relevant support to ensure they are not retraumatised through another institution.</w:t>
      </w:r>
    </w:p>
    <w:p w14:paraId="5F1B4041" w14:textId="77777777" w:rsidR="00E5389C" w:rsidRDefault="008563E9" w:rsidP="00BD3C72">
      <w:pPr>
        <w:pStyle w:val="Heading1"/>
        <w:spacing w:line="276" w:lineRule="auto"/>
        <w:jc w:val="both"/>
        <w:rPr>
          <w:rFonts w:asciiTheme="majorBidi" w:hAnsiTheme="majorBidi" w:cstheme="majorBidi"/>
          <w:b w:val="0"/>
          <w:bCs w:val="0"/>
          <w:color w:val="000000"/>
          <w:sz w:val="24"/>
          <w:szCs w:val="24"/>
        </w:rPr>
      </w:pPr>
      <w:r w:rsidRPr="00433388">
        <w:rPr>
          <w:rFonts w:asciiTheme="majorBidi" w:hAnsiTheme="majorBidi" w:cstheme="majorBidi"/>
          <w:b w:val="0"/>
          <w:bCs w:val="0"/>
          <w:color w:val="000000"/>
          <w:sz w:val="24"/>
          <w:szCs w:val="24"/>
        </w:rPr>
        <w:t>121.</w:t>
      </w:r>
      <w:r w:rsidR="00E5389C">
        <w:rPr>
          <w:rFonts w:asciiTheme="majorBidi" w:hAnsiTheme="majorBidi" w:cstheme="majorBidi"/>
          <w:b w:val="0"/>
          <w:bCs w:val="0"/>
          <w:color w:val="000000"/>
          <w:sz w:val="24"/>
          <w:szCs w:val="24"/>
        </w:rPr>
        <w:t xml:space="preserve"> </w:t>
      </w:r>
      <w:r w:rsidR="00E5389C" w:rsidRPr="00E5389C">
        <w:rPr>
          <w:rFonts w:asciiTheme="majorBidi" w:hAnsiTheme="majorBidi" w:cstheme="majorBidi"/>
          <w:b w:val="0"/>
          <w:bCs w:val="0"/>
          <w:color w:val="000000"/>
          <w:sz w:val="24"/>
          <w:szCs w:val="24"/>
        </w:rPr>
        <w:t>Ensure the close consultation and active involvement of disabled and autistic-led organisations of persons with disabilities, including organisations of persons with high support needs and non-speaking people, in the design of prevention, protection, monitoring, and redress. All systems related to disability-based violence and its prevention, identification, response services, access to justice and redress need to be led by persons with disabilities.</w:t>
      </w:r>
      <w:r w:rsidRPr="00433388">
        <w:rPr>
          <w:rFonts w:asciiTheme="majorBidi" w:hAnsiTheme="majorBidi" w:cstheme="majorBidi"/>
          <w:b w:val="0"/>
          <w:bCs w:val="0"/>
          <w:color w:val="000000"/>
          <w:sz w:val="24"/>
          <w:szCs w:val="24"/>
        </w:rPr>
        <w:t xml:space="preserve"> </w:t>
      </w:r>
    </w:p>
    <w:p w14:paraId="0000002C" w14:textId="02EC37E2" w:rsidR="00132668" w:rsidRPr="00433388" w:rsidRDefault="008563E9" w:rsidP="00BD3C72">
      <w:pPr>
        <w:pStyle w:val="Heading1"/>
        <w:spacing w:line="276" w:lineRule="auto"/>
        <w:jc w:val="both"/>
        <w:rPr>
          <w:rFonts w:asciiTheme="majorBidi" w:hAnsiTheme="majorBidi" w:cstheme="majorBidi"/>
          <w:b w:val="0"/>
          <w:bCs w:val="0"/>
          <w:color w:val="000000"/>
          <w:sz w:val="24"/>
          <w:szCs w:val="24"/>
        </w:rPr>
      </w:pPr>
      <w:r w:rsidRPr="00433388">
        <w:rPr>
          <w:rFonts w:asciiTheme="majorBidi" w:hAnsiTheme="majorBidi" w:cstheme="majorBidi"/>
          <w:b w:val="0"/>
          <w:bCs w:val="0"/>
          <w:color w:val="000000"/>
          <w:sz w:val="24"/>
          <w:szCs w:val="24"/>
        </w:rPr>
        <w:t xml:space="preserve">i) </w:t>
      </w:r>
      <w:r w:rsidR="00E5389C" w:rsidRPr="00433388">
        <w:rPr>
          <w:rFonts w:asciiTheme="majorBidi" w:hAnsiTheme="majorBidi" w:cstheme="majorBidi"/>
          <w:b w:val="0"/>
          <w:bCs w:val="0"/>
          <w:color w:val="000000"/>
          <w:sz w:val="24"/>
          <w:szCs w:val="24"/>
        </w:rPr>
        <w:t>independent</w:t>
      </w:r>
      <w:r w:rsidRPr="00433388">
        <w:rPr>
          <w:rFonts w:asciiTheme="majorBidi" w:hAnsiTheme="majorBidi" w:cstheme="majorBidi"/>
          <w:b w:val="0"/>
          <w:bCs w:val="0"/>
          <w:color w:val="000000"/>
          <w:sz w:val="24"/>
          <w:szCs w:val="24"/>
        </w:rPr>
        <w:t xml:space="preserve"> monitoring bodies should be allowed to visit all premises where persons with disabilities</w:t>
      </w:r>
      <w:r w:rsidR="00E5389C">
        <w:rPr>
          <w:rFonts w:asciiTheme="majorBidi" w:hAnsiTheme="majorBidi" w:cstheme="majorBidi"/>
          <w:b w:val="0"/>
          <w:bCs w:val="0"/>
          <w:color w:val="000000"/>
          <w:sz w:val="24"/>
          <w:szCs w:val="24"/>
        </w:rPr>
        <w:t xml:space="preserve"> </w:t>
      </w:r>
      <w:r w:rsidR="00E5389C" w:rsidRPr="00E5389C">
        <w:rPr>
          <w:rFonts w:asciiTheme="majorBidi" w:hAnsiTheme="majorBidi" w:cstheme="majorBidi"/>
          <w:b w:val="0"/>
          <w:bCs w:val="0"/>
          <w:color w:val="000000"/>
          <w:sz w:val="24"/>
          <w:szCs w:val="24"/>
        </w:rPr>
        <w:t>are present, live or receive services</w:t>
      </w:r>
      <w:r w:rsidRPr="00433388">
        <w:rPr>
          <w:rFonts w:asciiTheme="majorBidi" w:hAnsiTheme="majorBidi" w:cstheme="majorBidi"/>
          <w:b w:val="0"/>
          <w:bCs w:val="0"/>
          <w:color w:val="000000"/>
          <w:sz w:val="24"/>
          <w:szCs w:val="24"/>
        </w:rPr>
        <w:t>, without warning, and be allowed to investigate for any type of disability-based violence, including through interviews with persons with disabilities who are institutionalised or who access those services and programmes.</w:t>
      </w:r>
    </w:p>
    <w:p w14:paraId="0000002E" w14:textId="77777777" w:rsidR="00132668" w:rsidRPr="00433388" w:rsidRDefault="00132668" w:rsidP="00BD3C72">
      <w:pPr>
        <w:pBdr>
          <w:top w:val="nil"/>
          <w:left w:val="nil"/>
          <w:bottom w:val="nil"/>
          <w:right w:val="nil"/>
          <w:between w:val="nil"/>
        </w:pBdr>
        <w:spacing w:after="120" w:line="276" w:lineRule="auto"/>
        <w:jc w:val="both"/>
        <w:rPr>
          <w:rFonts w:asciiTheme="majorBidi" w:hAnsiTheme="majorBidi" w:cstheme="majorBidi"/>
          <w:sz w:val="24"/>
          <w:szCs w:val="24"/>
        </w:rPr>
      </w:pPr>
    </w:p>
    <w:p w14:paraId="0000002F" w14:textId="77777777" w:rsidR="00132668" w:rsidRPr="00433388" w:rsidRDefault="008563E9" w:rsidP="00BD3C72">
      <w:pPr>
        <w:pStyle w:val="Heading2"/>
        <w:spacing w:line="276" w:lineRule="auto"/>
        <w:jc w:val="both"/>
        <w:rPr>
          <w:rFonts w:asciiTheme="majorBidi" w:hAnsiTheme="majorBidi" w:cstheme="majorBidi"/>
          <w:sz w:val="24"/>
          <w:szCs w:val="24"/>
        </w:rPr>
      </w:pPr>
      <w:r w:rsidRPr="00433388">
        <w:rPr>
          <w:rFonts w:asciiTheme="majorBidi" w:hAnsiTheme="majorBidi" w:cstheme="majorBidi"/>
          <w:sz w:val="24"/>
          <w:szCs w:val="24"/>
        </w:rPr>
        <w:t>Conclusion</w:t>
      </w:r>
    </w:p>
    <w:p w14:paraId="00000030" w14:textId="7D529BBF" w:rsidR="00132668" w:rsidRPr="00433388" w:rsidRDefault="008563E9" w:rsidP="00BD3C72">
      <w:pPr>
        <w:spacing w:after="160" w:line="276" w:lineRule="auto"/>
        <w:jc w:val="both"/>
        <w:rPr>
          <w:rFonts w:asciiTheme="majorBidi" w:hAnsiTheme="majorBidi" w:cstheme="majorBidi"/>
          <w:sz w:val="24"/>
          <w:szCs w:val="24"/>
        </w:rPr>
      </w:pPr>
      <w:r w:rsidRPr="00433388">
        <w:rPr>
          <w:rFonts w:asciiTheme="majorBidi" w:hAnsiTheme="majorBidi" w:cstheme="majorBidi"/>
          <w:sz w:val="24"/>
          <w:szCs w:val="24"/>
        </w:rPr>
        <w:t xml:space="preserve">APVA thanks the Committee for the opportunity to contribute and for a Draft that already grasps the structural nature of disability-based violence. </w:t>
      </w:r>
      <w:r w:rsidR="009454BA">
        <w:rPr>
          <w:rFonts w:asciiTheme="majorBidi" w:hAnsiTheme="majorBidi" w:cstheme="majorBidi"/>
          <w:sz w:val="24"/>
          <w:szCs w:val="24"/>
        </w:rPr>
        <w:t>However, t</w:t>
      </w:r>
      <w:r w:rsidRPr="00433388">
        <w:rPr>
          <w:rFonts w:asciiTheme="majorBidi" w:hAnsiTheme="majorBidi" w:cstheme="majorBidi"/>
          <w:sz w:val="24"/>
          <w:szCs w:val="24"/>
        </w:rPr>
        <w:t xml:space="preserve">he draft treats violence </w:t>
      </w:r>
      <w:r w:rsidR="009454BA">
        <w:rPr>
          <w:rFonts w:asciiTheme="majorBidi" w:hAnsiTheme="majorBidi" w:cstheme="majorBidi"/>
          <w:sz w:val="24"/>
          <w:szCs w:val="24"/>
        </w:rPr>
        <w:t>mainly</w:t>
      </w:r>
      <w:r w:rsidRPr="00433388">
        <w:rPr>
          <w:rFonts w:asciiTheme="majorBidi" w:hAnsiTheme="majorBidi" w:cstheme="majorBidi"/>
          <w:sz w:val="24"/>
          <w:szCs w:val="24"/>
        </w:rPr>
        <w:t xml:space="preserve"> as acts by perpetrators. The cumulative effect of </w:t>
      </w:r>
      <w:r w:rsidR="009454BA">
        <w:rPr>
          <w:rFonts w:asciiTheme="majorBidi" w:hAnsiTheme="majorBidi" w:cstheme="majorBidi"/>
          <w:sz w:val="24"/>
          <w:szCs w:val="24"/>
        </w:rPr>
        <w:t xml:space="preserve">structural and </w:t>
      </w:r>
      <w:r w:rsidRPr="00433388">
        <w:rPr>
          <w:rFonts w:asciiTheme="majorBidi" w:hAnsiTheme="majorBidi" w:cstheme="majorBidi"/>
          <w:sz w:val="24"/>
          <w:szCs w:val="24"/>
        </w:rPr>
        <w:t xml:space="preserve">systemic discrimination and coercive normalisation for autistic people is a form of </w:t>
      </w:r>
      <w:r w:rsidR="009454BA">
        <w:rPr>
          <w:rFonts w:asciiTheme="majorBidi" w:hAnsiTheme="majorBidi" w:cstheme="majorBidi"/>
          <w:sz w:val="24"/>
          <w:szCs w:val="24"/>
        </w:rPr>
        <w:t xml:space="preserve">institutional </w:t>
      </w:r>
      <w:r w:rsidRPr="00433388">
        <w:rPr>
          <w:rFonts w:asciiTheme="majorBidi" w:hAnsiTheme="majorBidi" w:cstheme="majorBidi"/>
          <w:sz w:val="24"/>
          <w:szCs w:val="24"/>
        </w:rPr>
        <w:t>harm in itself</w:t>
      </w:r>
      <w:r w:rsidR="00BD5C90">
        <w:rPr>
          <w:rFonts w:asciiTheme="majorBidi" w:hAnsiTheme="majorBidi" w:cstheme="majorBidi"/>
          <w:sz w:val="24"/>
          <w:szCs w:val="24"/>
        </w:rPr>
        <w:t xml:space="preserve"> and that should be reflected more clearly in the draft</w:t>
      </w:r>
      <w:r w:rsidRPr="00433388">
        <w:rPr>
          <w:rFonts w:asciiTheme="majorBidi" w:hAnsiTheme="majorBidi" w:cstheme="majorBidi"/>
          <w:sz w:val="24"/>
          <w:szCs w:val="24"/>
        </w:rPr>
        <w:t xml:space="preserve">. </w:t>
      </w:r>
    </w:p>
    <w:p w14:paraId="00000031" w14:textId="08F7B67B" w:rsidR="00132668" w:rsidRPr="00433388" w:rsidRDefault="008563E9" w:rsidP="00BD3C72">
      <w:pPr>
        <w:spacing w:after="160" w:line="276" w:lineRule="auto"/>
        <w:jc w:val="both"/>
        <w:rPr>
          <w:rFonts w:asciiTheme="majorBidi" w:hAnsiTheme="majorBidi" w:cstheme="majorBidi"/>
          <w:sz w:val="24"/>
          <w:szCs w:val="24"/>
        </w:rPr>
      </w:pPr>
      <w:r w:rsidRPr="00433388">
        <w:rPr>
          <w:rFonts w:asciiTheme="majorBidi" w:hAnsiTheme="majorBidi" w:cstheme="majorBidi"/>
          <w:sz w:val="24"/>
          <w:szCs w:val="24"/>
        </w:rPr>
        <w:t xml:space="preserve">We ask that the Committee ensure that this guide doesn’t make autistic struggles invisible by hiding them under intellectual and psychosocial disability, since it is a disability facing increased levels of disability-based violence mentioned throughout the report, especially institutionalisation, forced sterilisation, segregation, restraint and seclusion in schools, etc. We believe that even if it is intended that autistic people be included in these groups, it makes us invisible. </w:t>
      </w:r>
    </w:p>
    <w:p w14:paraId="69A03CED" w14:textId="77777777" w:rsidR="009454BA" w:rsidRDefault="008563E9" w:rsidP="00BD3C72">
      <w:pPr>
        <w:spacing w:after="160" w:line="276" w:lineRule="auto"/>
        <w:jc w:val="both"/>
        <w:rPr>
          <w:rFonts w:asciiTheme="majorBidi" w:hAnsiTheme="majorBidi" w:cstheme="majorBidi"/>
          <w:sz w:val="24"/>
          <w:szCs w:val="24"/>
        </w:rPr>
      </w:pPr>
      <w:r w:rsidRPr="00433388">
        <w:rPr>
          <w:rFonts w:asciiTheme="majorBidi" w:hAnsiTheme="majorBidi" w:cstheme="majorBidi"/>
          <w:sz w:val="24"/>
          <w:szCs w:val="24"/>
        </w:rPr>
        <w:t xml:space="preserve">In all accessibility requirements, we request the accessibility needs of autistic people to be considered, such as Easy-Read Guides, Augmentative and Alternative Communication (AAC), quiet rooms, additional time for processing information, </w:t>
      </w:r>
      <w:r w:rsidR="00E5389C">
        <w:rPr>
          <w:rFonts w:asciiTheme="majorBidi" w:hAnsiTheme="majorBidi" w:cstheme="majorBidi"/>
          <w:sz w:val="24"/>
          <w:szCs w:val="24"/>
        </w:rPr>
        <w:t>among</w:t>
      </w:r>
      <w:r w:rsidRPr="00433388">
        <w:rPr>
          <w:rFonts w:asciiTheme="majorBidi" w:hAnsiTheme="majorBidi" w:cstheme="majorBidi"/>
          <w:sz w:val="24"/>
          <w:szCs w:val="24"/>
        </w:rPr>
        <w:t xml:space="preserve"> others, since our accessibility needs are often not mentioned in documents that </w:t>
      </w:r>
      <w:r w:rsidR="009454BA">
        <w:rPr>
          <w:rFonts w:asciiTheme="majorBidi" w:hAnsiTheme="majorBidi" w:cstheme="majorBidi"/>
          <w:sz w:val="24"/>
          <w:szCs w:val="24"/>
        </w:rPr>
        <w:t>define</w:t>
      </w:r>
      <w:r w:rsidRPr="00433388">
        <w:rPr>
          <w:rFonts w:asciiTheme="majorBidi" w:hAnsiTheme="majorBidi" w:cstheme="majorBidi"/>
          <w:sz w:val="24"/>
          <w:szCs w:val="24"/>
        </w:rPr>
        <w:t xml:space="preserve"> accessibility</w:t>
      </w:r>
      <w:r w:rsidR="009454BA">
        <w:rPr>
          <w:rFonts w:asciiTheme="majorBidi" w:hAnsiTheme="majorBidi" w:cstheme="majorBidi"/>
          <w:sz w:val="24"/>
          <w:szCs w:val="24"/>
        </w:rPr>
        <w:t xml:space="preserve"> requirements</w:t>
      </w:r>
      <w:r w:rsidRPr="00433388">
        <w:rPr>
          <w:rFonts w:asciiTheme="majorBidi" w:hAnsiTheme="majorBidi" w:cstheme="majorBidi"/>
          <w:sz w:val="24"/>
          <w:szCs w:val="24"/>
        </w:rPr>
        <w:t xml:space="preserve"> from State Members. </w:t>
      </w:r>
    </w:p>
    <w:p w14:paraId="00000032" w14:textId="434E3DB8" w:rsidR="00132668" w:rsidRPr="00433388" w:rsidRDefault="008563E9" w:rsidP="00BD3C72">
      <w:pPr>
        <w:spacing w:after="160" w:line="276" w:lineRule="auto"/>
        <w:jc w:val="both"/>
        <w:rPr>
          <w:rFonts w:asciiTheme="majorBidi" w:hAnsiTheme="majorBidi" w:cstheme="majorBidi"/>
          <w:sz w:val="24"/>
          <w:szCs w:val="24"/>
        </w:rPr>
      </w:pPr>
      <w:r w:rsidRPr="00433388">
        <w:rPr>
          <w:rFonts w:asciiTheme="majorBidi" w:hAnsiTheme="majorBidi" w:cstheme="majorBidi"/>
          <w:sz w:val="24"/>
          <w:szCs w:val="24"/>
        </w:rPr>
        <w:t>We ask that the final guide reflects that autistic people, including non-speaking</w:t>
      </w:r>
      <w:r w:rsidR="004B288F">
        <w:rPr>
          <w:rFonts w:asciiTheme="majorBidi" w:hAnsiTheme="majorBidi" w:cstheme="majorBidi"/>
          <w:sz w:val="24"/>
          <w:szCs w:val="24"/>
        </w:rPr>
        <w:t xml:space="preserve">, </w:t>
      </w:r>
      <w:r w:rsidRPr="00433388">
        <w:rPr>
          <w:rFonts w:asciiTheme="majorBidi" w:hAnsiTheme="majorBidi" w:cstheme="majorBidi"/>
          <w:sz w:val="24"/>
          <w:szCs w:val="24"/>
        </w:rPr>
        <w:t xml:space="preserve">with higher support needs or who are institutionalised, are disproportionately subjected to restraint, seclusion and coercive behavioural and biomedical interventions and false cures and treatments. Naming the practices set out above, such as </w:t>
      </w:r>
      <w:r w:rsidR="004B288F" w:rsidRPr="00433388">
        <w:rPr>
          <w:rFonts w:asciiTheme="majorBidi" w:hAnsiTheme="majorBidi" w:cstheme="majorBidi"/>
          <w:sz w:val="24"/>
          <w:szCs w:val="24"/>
        </w:rPr>
        <w:t>aversive</w:t>
      </w:r>
      <w:r w:rsidRPr="00433388">
        <w:rPr>
          <w:rFonts w:asciiTheme="majorBidi" w:hAnsiTheme="majorBidi" w:cstheme="majorBidi"/>
          <w:sz w:val="24"/>
          <w:szCs w:val="24"/>
        </w:rPr>
        <w:t xml:space="preserve"> </w:t>
      </w:r>
      <w:r w:rsidR="00D87DF3">
        <w:rPr>
          <w:rFonts w:asciiTheme="majorBidi" w:hAnsiTheme="majorBidi" w:cstheme="majorBidi"/>
          <w:sz w:val="24"/>
          <w:szCs w:val="24"/>
        </w:rPr>
        <w:t xml:space="preserve">interventions </w:t>
      </w:r>
      <w:r w:rsidRPr="00433388">
        <w:rPr>
          <w:rFonts w:asciiTheme="majorBidi" w:hAnsiTheme="majorBidi" w:cstheme="majorBidi"/>
          <w:sz w:val="24"/>
          <w:szCs w:val="24"/>
        </w:rPr>
        <w:t xml:space="preserve">and electric shock, coercive normalisation, use of unproven “cures,” and restraint and seclusion, would close a real gap and make the Guidelines speak directly to lived autistic experience. </w:t>
      </w:r>
    </w:p>
    <w:p w14:paraId="00000033" w14:textId="77777777" w:rsidR="00132668" w:rsidRPr="00433388" w:rsidRDefault="008563E9" w:rsidP="00BD3C72">
      <w:pPr>
        <w:spacing w:after="160" w:line="276" w:lineRule="auto"/>
        <w:jc w:val="both"/>
        <w:rPr>
          <w:rFonts w:asciiTheme="majorBidi" w:hAnsiTheme="majorBidi" w:cstheme="majorBidi"/>
          <w:sz w:val="24"/>
          <w:szCs w:val="24"/>
        </w:rPr>
      </w:pPr>
      <w:r w:rsidRPr="00433388">
        <w:rPr>
          <w:rFonts w:asciiTheme="majorBidi" w:hAnsiTheme="majorBidi" w:cstheme="majorBidi"/>
          <w:sz w:val="24"/>
          <w:szCs w:val="24"/>
        </w:rPr>
        <w:lastRenderedPageBreak/>
        <w:t>We also request the obligation of State Members to collect intersectional data on disability-based violence, which is essential to assess needs and priorities, understand how to prevent different types of violence, and evaluate if programs and procedures implemented to combat violence are fit for purpose.</w:t>
      </w:r>
    </w:p>
    <w:p w14:paraId="00000034" w14:textId="0FE72078" w:rsidR="00132668" w:rsidRPr="00433388" w:rsidRDefault="008563E9" w:rsidP="00BD3C72">
      <w:pPr>
        <w:spacing w:after="160" w:line="276" w:lineRule="auto"/>
        <w:jc w:val="both"/>
        <w:rPr>
          <w:rFonts w:asciiTheme="majorBidi" w:hAnsiTheme="majorBidi" w:cstheme="majorBidi"/>
          <w:sz w:val="24"/>
          <w:szCs w:val="24"/>
        </w:rPr>
      </w:pPr>
      <w:r w:rsidRPr="00433388">
        <w:rPr>
          <w:rFonts w:asciiTheme="majorBidi" w:hAnsiTheme="majorBidi" w:cstheme="majorBidi"/>
          <w:sz w:val="24"/>
          <w:szCs w:val="24"/>
        </w:rPr>
        <w:t>APVA remain available to assist the Committee, including by providing first-person testimony from autistic survivors of these practices.</w:t>
      </w:r>
      <w:r w:rsidR="009454BA">
        <w:rPr>
          <w:rFonts w:asciiTheme="majorBidi" w:hAnsiTheme="majorBidi" w:cstheme="majorBidi"/>
          <w:sz w:val="24"/>
          <w:szCs w:val="24"/>
        </w:rPr>
        <w:t xml:space="preserve"> T</w:t>
      </w:r>
      <w:r w:rsidRPr="00433388">
        <w:rPr>
          <w:rFonts w:asciiTheme="majorBidi" w:hAnsiTheme="majorBidi" w:cstheme="majorBidi"/>
          <w:sz w:val="24"/>
          <w:szCs w:val="24"/>
        </w:rPr>
        <w:t>he close consultation and active involvement of autistic-led organisations, including organisations of persons with high support needs and with intersectional identities,</w:t>
      </w:r>
      <w:r w:rsidR="009454BA">
        <w:rPr>
          <w:rFonts w:asciiTheme="majorBidi" w:hAnsiTheme="majorBidi" w:cstheme="majorBidi"/>
          <w:sz w:val="24"/>
          <w:szCs w:val="24"/>
        </w:rPr>
        <w:t xml:space="preserve"> are essential</w:t>
      </w:r>
      <w:r w:rsidRPr="00433388">
        <w:rPr>
          <w:rFonts w:asciiTheme="majorBidi" w:hAnsiTheme="majorBidi" w:cstheme="majorBidi"/>
          <w:sz w:val="24"/>
          <w:szCs w:val="24"/>
        </w:rPr>
        <w:t xml:space="preserve"> in designing </w:t>
      </w:r>
      <w:r w:rsidR="009454BA">
        <w:rPr>
          <w:rFonts w:asciiTheme="majorBidi" w:hAnsiTheme="majorBidi" w:cstheme="majorBidi"/>
          <w:sz w:val="24"/>
          <w:szCs w:val="24"/>
        </w:rPr>
        <w:t>guidelines and subsequent outcomes</w:t>
      </w:r>
      <w:r w:rsidRPr="00433388">
        <w:rPr>
          <w:rFonts w:asciiTheme="majorBidi" w:hAnsiTheme="majorBidi" w:cstheme="majorBidi"/>
          <w:sz w:val="24"/>
          <w:szCs w:val="24"/>
        </w:rPr>
        <w:t xml:space="preserve"> related to disability-based violence.</w:t>
      </w:r>
    </w:p>
    <w:p w14:paraId="00000048" w14:textId="0F1CA232" w:rsidR="00132668" w:rsidRPr="00BD5C90" w:rsidRDefault="008563E9" w:rsidP="00BD3C72">
      <w:pPr>
        <w:spacing w:before="160" w:after="60" w:line="276" w:lineRule="auto"/>
        <w:jc w:val="both"/>
        <w:rPr>
          <w:rFonts w:asciiTheme="majorBidi" w:hAnsiTheme="majorBidi" w:cstheme="majorBidi"/>
          <w:sz w:val="24"/>
          <w:szCs w:val="24"/>
        </w:rPr>
      </w:pPr>
      <w:r w:rsidRPr="00433388">
        <w:rPr>
          <w:rFonts w:asciiTheme="majorBidi" w:hAnsiTheme="majorBidi" w:cstheme="majorBidi"/>
          <w:b/>
          <w:bCs/>
          <w:sz w:val="24"/>
          <w:szCs w:val="24"/>
          <w:lang w:val="pt-PT"/>
        </w:rPr>
        <w:t xml:space="preserve">Contact: </w:t>
      </w:r>
      <w:r w:rsidRPr="00433388">
        <w:rPr>
          <w:rFonts w:asciiTheme="majorBidi" w:hAnsiTheme="majorBidi" w:cstheme="majorBidi"/>
          <w:sz w:val="24"/>
          <w:szCs w:val="24"/>
          <w:lang w:val="pt-PT"/>
        </w:rPr>
        <w:t xml:space="preserve">Sara Rocha </w:t>
      </w:r>
      <w:hyperlink r:id="rId9" w:history="1">
        <w:r w:rsidR="00BD5C90" w:rsidRPr="00D35F07">
          <w:rPr>
            <w:rStyle w:val="Hyperlink"/>
            <w:rFonts w:asciiTheme="majorBidi" w:hAnsiTheme="majorBidi" w:cstheme="majorBidi"/>
            <w:sz w:val="24"/>
            <w:szCs w:val="24"/>
            <w:lang w:val="pt-PT"/>
          </w:rPr>
          <w:t>direcao@vozdoautista.pt</w:t>
        </w:r>
      </w:hyperlink>
      <w:r w:rsidRPr="00433388">
        <w:rPr>
          <w:rFonts w:asciiTheme="majorBidi" w:hAnsiTheme="majorBidi" w:cstheme="majorBidi"/>
          <w:sz w:val="24"/>
          <w:szCs w:val="24"/>
          <w:lang w:val="pt-PT"/>
        </w:rPr>
        <w:t>.</w:t>
      </w:r>
      <w:r w:rsidR="00BD5C90">
        <w:rPr>
          <w:rFonts w:asciiTheme="majorBidi" w:hAnsiTheme="majorBidi" w:cstheme="majorBidi"/>
          <w:sz w:val="24"/>
          <w:szCs w:val="24"/>
          <w:lang w:val="pt-PT"/>
        </w:rPr>
        <w:t xml:space="preserve"> </w:t>
      </w:r>
      <w:r w:rsidR="00BD5C90" w:rsidRPr="00BD5C90">
        <w:rPr>
          <w:rFonts w:asciiTheme="majorBidi" w:hAnsiTheme="majorBidi" w:cstheme="majorBidi"/>
          <w:sz w:val="24"/>
          <w:szCs w:val="24"/>
        </w:rPr>
        <w:t xml:space="preserve">You can find more information about APVA in </w:t>
      </w:r>
      <w:hyperlink r:id="rId10" w:history="1">
        <w:r w:rsidR="00BD5C90" w:rsidRPr="00D35F07">
          <w:rPr>
            <w:rStyle w:val="Hyperlink"/>
            <w:rFonts w:asciiTheme="majorBidi" w:hAnsiTheme="majorBidi" w:cstheme="majorBidi"/>
            <w:sz w:val="24"/>
            <w:szCs w:val="24"/>
          </w:rPr>
          <w:t>www.vozdoautista.pt</w:t>
        </w:r>
      </w:hyperlink>
      <w:r w:rsidR="00BD5C90">
        <w:rPr>
          <w:rFonts w:asciiTheme="majorBidi" w:hAnsiTheme="majorBidi" w:cstheme="majorBidi"/>
          <w:sz w:val="24"/>
          <w:szCs w:val="24"/>
        </w:rPr>
        <w:t xml:space="preserve">. </w:t>
      </w:r>
    </w:p>
    <w:sectPr w:rsidR="00132668" w:rsidRPr="00BD5C90">
      <w:headerReference w:type="default" r:id="rId11"/>
      <w:footerReference w:type="default" r:id="rId12"/>
      <w:pgSz w:w="11906" w:h="16838"/>
      <w:pgMar w:top="1418" w:right="1418" w:bottom="1418" w:left="1418" w:header="708" w:footer="708" w:gutter="0"/>
      <w:pgNumType w:start="1"/>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0FFD551" w14:textId="77777777" w:rsidR="008563E9" w:rsidRDefault="008563E9">
      <w:r>
        <w:separator/>
      </w:r>
    </w:p>
  </w:endnote>
  <w:endnote w:type="continuationSeparator" w:id="0">
    <w:p w14:paraId="36E78CCA" w14:textId="77777777" w:rsidR="008563E9" w:rsidRDefault="008563E9">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Georgia">
    <w:panose1 w:val="02040502050405020303"/>
    <w:charset w:val="00"/>
    <w:family w:val="roman"/>
    <w:pitch w:val="variable"/>
    <w:sig w:usb0="00000287" w:usb1="00000000" w:usb2="00000000" w:usb3="00000000" w:csb0="0000009F" w:csb1="00000000"/>
    <w:embedItalic r:id="rId1" w:fontKey="{597CFEAF-D577-422C-8AEA-203F45986012}"/>
  </w:font>
  <w:font w:name="SimSun">
    <w:altName w:val="宋体"/>
    <w:panose1 w:val="02010600030101010101"/>
    <w:charset w:val="86"/>
    <w:family w:val="auto"/>
    <w:pitch w:val="variable"/>
    <w:sig w:usb0="00000203" w:usb1="288F0000" w:usb2="00000016" w:usb3="00000000" w:csb0="00040001" w:csb1="00000000"/>
  </w:font>
  <w:font w:name="Calibri">
    <w:panose1 w:val="020F0502020204030204"/>
    <w:charset w:val="00"/>
    <w:family w:val="swiss"/>
    <w:pitch w:val="variable"/>
    <w:sig w:usb0="E4002EFF" w:usb1="C200247B" w:usb2="00000009" w:usb3="00000000" w:csb0="000001FF" w:csb1="00000000"/>
    <w:embedRegular r:id="rId2" w:fontKey="{5CFE0519-236F-4B38-820D-B0C29D67BA05}"/>
  </w:font>
  <w:font w:name="Cambria">
    <w:panose1 w:val="02040503050406030204"/>
    <w:charset w:val="00"/>
    <w:family w:val="roman"/>
    <w:pitch w:val="variable"/>
    <w:sig w:usb0="E00006FF" w:usb1="420024FF" w:usb2="02000000" w:usb3="00000000" w:csb0="0000019F" w:csb1="00000000"/>
    <w:embedRegular r:id="rId3" w:fontKey="{F171F7E3-39FA-4A44-BB27-2F253B79209B}"/>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00049" w14:textId="6C53C758" w:rsidR="00132668" w:rsidRPr="008F1A39" w:rsidRDefault="00433388">
    <w:pPr>
      <w:jc w:val="center"/>
      <w:rPr>
        <w:lang w:val="pt-PT"/>
      </w:rPr>
    </w:pPr>
    <w:r w:rsidRPr="008F1A39">
      <w:rPr>
        <w:color w:val="808080"/>
        <w:sz w:val="16"/>
        <w:szCs w:val="16"/>
        <w:lang w:val="pt-PT"/>
      </w:rPr>
      <w:t xml:space="preserve">Associação Portuguesa Voz do Autista (APVA)   |    Page </w:t>
    </w:r>
    <w:r>
      <w:rPr>
        <w:color w:val="808080"/>
        <w:sz w:val="16"/>
        <w:szCs w:val="16"/>
      </w:rPr>
      <w:fldChar w:fldCharType="begin"/>
    </w:r>
    <w:r w:rsidRPr="008F1A39">
      <w:rPr>
        <w:color w:val="808080"/>
        <w:sz w:val="16"/>
        <w:szCs w:val="16"/>
        <w:lang w:val="pt-PT"/>
      </w:rPr>
      <w:instrText>PAGE</w:instrText>
    </w:r>
    <w:r>
      <w:rPr>
        <w:color w:val="808080"/>
        <w:sz w:val="16"/>
        <w:szCs w:val="16"/>
      </w:rPr>
      <w:fldChar w:fldCharType="separate"/>
    </w:r>
    <w:r w:rsidR="008F1A39" w:rsidRPr="008F1A39">
      <w:rPr>
        <w:noProof/>
        <w:color w:val="808080"/>
        <w:sz w:val="16"/>
        <w:szCs w:val="16"/>
        <w:lang w:val="pt-PT"/>
      </w:rPr>
      <w:t>1</w:t>
    </w:r>
    <w:r>
      <w:rPr>
        <w:color w:val="808080"/>
        <w:sz w:val="16"/>
        <w:szCs w:val="16"/>
      </w:rPr>
      <w:fldChar w:fldCharType="end"/>
    </w:r>
    <w:r w:rsidRPr="008F1A39">
      <w:rPr>
        <w:color w:val="808080"/>
        <w:sz w:val="16"/>
        <w:szCs w:val="16"/>
        <w:lang w:val="pt-PT"/>
      </w:rPr>
      <w:t xml:space="preserve"> of </w:t>
    </w:r>
    <w:r>
      <w:rPr>
        <w:color w:val="808080"/>
        <w:sz w:val="16"/>
        <w:szCs w:val="16"/>
      </w:rPr>
      <w:fldChar w:fldCharType="begin"/>
    </w:r>
    <w:r w:rsidRPr="008F1A39">
      <w:rPr>
        <w:color w:val="808080"/>
        <w:sz w:val="16"/>
        <w:szCs w:val="16"/>
        <w:lang w:val="pt-PT"/>
      </w:rPr>
      <w:instrText>NUMPAGES</w:instrText>
    </w:r>
    <w:r>
      <w:rPr>
        <w:color w:val="808080"/>
        <w:sz w:val="16"/>
        <w:szCs w:val="16"/>
      </w:rPr>
      <w:fldChar w:fldCharType="separate"/>
    </w:r>
    <w:r w:rsidR="008F1A39" w:rsidRPr="008F1A39">
      <w:rPr>
        <w:noProof/>
        <w:color w:val="808080"/>
        <w:sz w:val="16"/>
        <w:szCs w:val="16"/>
        <w:lang w:val="pt-PT"/>
      </w:rPr>
      <w:t>2</w:t>
    </w:r>
    <w:r>
      <w:rPr>
        <w:color w:val="808080"/>
        <w:sz w:val="16"/>
        <w:szCs w:val="16"/>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B9887B1" w14:textId="77777777" w:rsidR="008563E9" w:rsidRDefault="008563E9">
      <w:r>
        <w:separator/>
      </w:r>
    </w:p>
  </w:footnote>
  <w:footnote w:type="continuationSeparator" w:id="0">
    <w:p w14:paraId="5F46BEAC" w14:textId="77777777" w:rsidR="008563E9" w:rsidRDefault="008563E9">
      <w:r>
        <w:continuationSeparator/>
      </w:r>
    </w:p>
  </w:footnote>
  <w:footnote w:id="1">
    <w:p w14:paraId="60C76D8B" w14:textId="5CB95E63" w:rsidR="008F1A39" w:rsidRPr="00433388" w:rsidRDefault="008F1A39" w:rsidP="008F1A39">
      <w:pPr>
        <w:pStyle w:val="FootnoteText"/>
        <w:rPr>
          <w:rFonts w:asciiTheme="majorBidi" w:hAnsiTheme="majorBidi" w:cstheme="majorBidi"/>
        </w:rPr>
      </w:pPr>
      <w:r w:rsidRPr="00433388">
        <w:rPr>
          <w:rStyle w:val="FootnoteReference"/>
          <w:rFonts w:asciiTheme="majorBidi" w:hAnsiTheme="majorBidi" w:cstheme="majorBidi"/>
        </w:rPr>
        <w:footnoteRef/>
      </w:r>
      <w:r w:rsidRPr="00433388">
        <w:rPr>
          <w:rFonts w:asciiTheme="majorBidi" w:hAnsiTheme="majorBidi" w:cstheme="majorBidi"/>
        </w:rPr>
        <w:t xml:space="preserve"> Anderson L. K. (2023). Autistic experiences of applied behavior analysis. Autism : the international journal of research and practice, 27(3), 737–750. https://doi.org/10.1177/13623613221118216</w:t>
      </w:r>
    </w:p>
  </w:footnote>
  <w:footnote w:id="2">
    <w:p w14:paraId="222E36D3" w14:textId="0D19A826" w:rsidR="008F1A39" w:rsidRDefault="008F1A39">
      <w:pPr>
        <w:pStyle w:val="FootnoteText"/>
      </w:pPr>
      <w:r w:rsidRPr="00433388">
        <w:rPr>
          <w:rStyle w:val="FootnoteReference"/>
          <w:rFonts w:asciiTheme="majorBidi" w:hAnsiTheme="majorBidi" w:cstheme="majorBidi"/>
        </w:rPr>
        <w:footnoteRef/>
      </w:r>
      <w:r w:rsidRPr="00433388">
        <w:rPr>
          <w:rFonts w:asciiTheme="majorBidi" w:hAnsiTheme="majorBidi" w:cstheme="majorBidi"/>
        </w:rPr>
        <w:t xml:space="preserve"> European Council of Autistic People (2022). Survey on Applied Behavioral Analysis experiences and perceptions by autistic people. https://eucap.eu/projects/aba/</w:t>
      </w:r>
    </w:p>
  </w:footnote>
  <w:footnote w:id="3">
    <w:p w14:paraId="48C827EC" w14:textId="747560B7" w:rsidR="008F1A39" w:rsidRPr="00433388" w:rsidRDefault="008F1A39">
      <w:pPr>
        <w:pStyle w:val="FootnoteText"/>
        <w:rPr>
          <w:rFonts w:asciiTheme="majorBidi" w:hAnsiTheme="majorBidi" w:cstheme="majorBidi"/>
        </w:rPr>
      </w:pPr>
      <w:r w:rsidRPr="00433388">
        <w:rPr>
          <w:rStyle w:val="FootnoteReference"/>
          <w:rFonts w:asciiTheme="majorBidi" w:hAnsiTheme="majorBidi" w:cstheme="majorBidi"/>
        </w:rPr>
        <w:footnoteRef/>
      </w:r>
      <w:r w:rsidRPr="00433388">
        <w:rPr>
          <w:rFonts w:asciiTheme="majorBidi" w:hAnsiTheme="majorBidi" w:cstheme="majorBidi"/>
        </w:rPr>
        <w:t xml:space="preserve"> Westminster Commission on Autism. (2018). A spectrum of harmful interventions for autism. https://westminsterautismcommission.files.wordpress.com/2018/03/a-spectrum-of-harmful-interventions-web-version.pdf</w:t>
      </w:r>
    </w:p>
  </w:footnote>
  <w:footnote w:id="4">
    <w:p w14:paraId="147A02C4" w14:textId="4389FC44" w:rsidR="008F1A39" w:rsidRPr="00433388" w:rsidRDefault="008F1A39">
      <w:pPr>
        <w:pStyle w:val="FootnoteText"/>
        <w:rPr>
          <w:rFonts w:asciiTheme="majorBidi" w:hAnsiTheme="majorBidi" w:cstheme="majorBidi"/>
        </w:rPr>
      </w:pPr>
      <w:r w:rsidRPr="00433388">
        <w:rPr>
          <w:rStyle w:val="FootnoteReference"/>
          <w:rFonts w:asciiTheme="majorBidi" w:hAnsiTheme="majorBidi" w:cstheme="majorBidi"/>
        </w:rPr>
        <w:footnoteRef/>
      </w:r>
      <w:r w:rsidRPr="00433388">
        <w:rPr>
          <w:rFonts w:asciiTheme="majorBidi" w:hAnsiTheme="majorBidi" w:cstheme="majorBidi"/>
        </w:rPr>
        <w:t xml:space="preserve"> Disability Rights International. (2022, May 5). Left behind in the war: Dangers facing children with disabilities in Ukraine’s orphanages. https://www.driadvocacy.org/reports/left-behind-war-dangers-facing-children-disabilities-ukraines-orphanages</w:t>
      </w:r>
    </w:p>
  </w:footnote>
  <w:footnote w:id="5">
    <w:p w14:paraId="3FA32D02" w14:textId="2F6AC0E6" w:rsidR="008F1A39" w:rsidRPr="00433388" w:rsidRDefault="008F1A39">
      <w:pPr>
        <w:pStyle w:val="FootnoteText"/>
        <w:rPr>
          <w:rFonts w:asciiTheme="majorBidi" w:hAnsiTheme="majorBidi" w:cstheme="majorBidi"/>
        </w:rPr>
      </w:pPr>
      <w:r w:rsidRPr="00433388">
        <w:rPr>
          <w:rStyle w:val="FootnoteReference"/>
          <w:rFonts w:asciiTheme="majorBidi" w:hAnsiTheme="majorBidi" w:cstheme="majorBidi"/>
        </w:rPr>
        <w:footnoteRef/>
      </w:r>
      <w:r w:rsidRPr="00433388">
        <w:rPr>
          <w:rFonts w:asciiTheme="majorBidi" w:hAnsiTheme="majorBidi" w:cstheme="majorBidi"/>
        </w:rPr>
        <w:t xml:space="preserve"> Neumeier, S.M., Brown, L.X.Z. (2020). Torture in the Name of Treatment: The Mission to Stop the Shocks in the Age of Deinstitutionalization. In: Kapp, S. (eds) Autistic Community and the Neurodiversity Movement. Palgrave Macmillan, Singapore. https://doi.org/10.1007/978-981-13-8437-0_14</w:t>
      </w:r>
    </w:p>
  </w:footnote>
  <w:footnote w:id="6">
    <w:p w14:paraId="26998144" w14:textId="19735301" w:rsidR="008F1A39" w:rsidRDefault="008F1A39">
      <w:pPr>
        <w:pStyle w:val="FootnoteText"/>
      </w:pPr>
      <w:r w:rsidRPr="00433388">
        <w:rPr>
          <w:rStyle w:val="FootnoteReference"/>
          <w:rFonts w:asciiTheme="majorBidi" w:hAnsiTheme="majorBidi" w:cstheme="majorBidi"/>
        </w:rPr>
        <w:footnoteRef/>
      </w:r>
      <w:r w:rsidRPr="00433388">
        <w:rPr>
          <w:rFonts w:asciiTheme="majorBidi" w:hAnsiTheme="majorBidi" w:cstheme="majorBidi"/>
        </w:rPr>
        <w:t xml:space="preserve"> European Disability Forum (2025). Portugal must ban forced sterilisation. https://www.edf-feph.org/portugal-must-ban-forced-sterilisation/</w:t>
      </w:r>
    </w:p>
  </w:footnote>
  <w:footnote w:id="7">
    <w:p w14:paraId="3DBC447B" w14:textId="04F3CB5A" w:rsidR="008F1A39" w:rsidRPr="00BD3C72" w:rsidRDefault="008F1A39">
      <w:pPr>
        <w:pStyle w:val="FootnoteText"/>
        <w:rPr>
          <w:rFonts w:asciiTheme="majorBidi" w:hAnsiTheme="majorBidi" w:cstheme="majorBidi"/>
        </w:rPr>
      </w:pPr>
      <w:r w:rsidRPr="00BD3C72">
        <w:rPr>
          <w:rStyle w:val="FootnoteReference"/>
          <w:rFonts w:asciiTheme="majorBidi" w:hAnsiTheme="majorBidi" w:cstheme="majorBidi"/>
        </w:rPr>
        <w:footnoteRef/>
      </w:r>
      <w:r w:rsidRPr="00BD3C72">
        <w:rPr>
          <w:rFonts w:asciiTheme="majorBidi" w:hAnsiTheme="majorBidi" w:cstheme="majorBidi"/>
        </w:rPr>
        <w:t xml:space="preserve"> Camanni G, Ciccone O, Lepri A, Tinarelli C, Bedetti C, Cicuttin S, et al. ‘Being disabled’ as an exclusion criterion for clinical trials: a scoping review. BMJ Global Health. 2023;8:e013473. https://doi.org/10.1136/bmjgh-2023-013473</w:t>
      </w:r>
    </w:p>
  </w:footnote>
  <w:footnote w:id="8">
    <w:p w14:paraId="34CE3C40" w14:textId="66438484" w:rsidR="008F1A39" w:rsidRPr="00BD3C72" w:rsidRDefault="008F1A39">
      <w:pPr>
        <w:pStyle w:val="FootnoteText"/>
        <w:rPr>
          <w:rFonts w:asciiTheme="majorBidi" w:hAnsiTheme="majorBidi" w:cstheme="majorBidi"/>
        </w:rPr>
      </w:pPr>
      <w:r w:rsidRPr="00BD3C72">
        <w:rPr>
          <w:rStyle w:val="FootnoteReference"/>
          <w:rFonts w:asciiTheme="majorBidi" w:hAnsiTheme="majorBidi" w:cstheme="majorBidi"/>
        </w:rPr>
        <w:footnoteRef/>
      </w:r>
      <w:r w:rsidRPr="00BD3C72">
        <w:rPr>
          <w:rFonts w:asciiTheme="majorBidi" w:hAnsiTheme="majorBidi" w:cstheme="majorBidi"/>
        </w:rPr>
        <w:t xml:space="preserve"> Goggin, G., &amp; Ellis, K. (2020). Privacy and Digital Data of Children with Disabilities: Scenes from Social Media Sharenting. Media and Communication, 8(4), 218-228.</w:t>
      </w:r>
      <w:r w:rsidR="00BD3C72" w:rsidRPr="00BD3C72">
        <w:rPr>
          <w:rFonts w:asciiTheme="majorBidi" w:hAnsiTheme="majorBidi" w:cstheme="majorBidi"/>
        </w:rPr>
        <w:t xml:space="preserve"> </w:t>
      </w:r>
      <w:r w:rsidRPr="00BD3C72">
        <w:rPr>
          <w:rFonts w:asciiTheme="majorBidi" w:hAnsiTheme="majorBidi" w:cstheme="majorBidi"/>
        </w:rPr>
        <w:t>https://doi.org/10.17645/mac.v8i4.3350</w:t>
      </w:r>
    </w:p>
  </w:footnote>
  <w:footnote w:id="9">
    <w:p w14:paraId="088F1EE8" w14:textId="6CA6615F" w:rsidR="008F1A39" w:rsidRPr="00BD3C72" w:rsidRDefault="008F1A39">
      <w:pPr>
        <w:pStyle w:val="FootnoteText"/>
        <w:rPr>
          <w:rFonts w:asciiTheme="majorBidi" w:hAnsiTheme="majorBidi" w:cstheme="majorBidi"/>
        </w:rPr>
      </w:pPr>
      <w:r w:rsidRPr="00BD3C72">
        <w:rPr>
          <w:rStyle w:val="FootnoteReference"/>
          <w:rFonts w:asciiTheme="majorBidi" w:hAnsiTheme="majorBidi" w:cstheme="majorBidi"/>
        </w:rPr>
        <w:footnoteRef/>
      </w:r>
      <w:r w:rsidRPr="00BD3C72">
        <w:rPr>
          <w:rFonts w:asciiTheme="majorBidi" w:hAnsiTheme="majorBidi" w:cstheme="majorBidi"/>
        </w:rPr>
        <w:t xml:space="preserve"> Rocha, S. (2025). Validity Foundation International Synthesis Report: Ending Violence, Ensuring Inclusion: Strengthening Protections against Gender- and Disability- based violence. https://validity.ngo/projects/dis-connected/</w:t>
      </w:r>
    </w:p>
  </w:footnote>
  <w:footnote w:id="10">
    <w:p w14:paraId="17AFBA07" w14:textId="2FAEF9B6" w:rsidR="008F1A39" w:rsidRDefault="008F1A39" w:rsidP="008F1A39">
      <w:pPr>
        <w:pStyle w:val="FootnoteText"/>
      </w:pPr>
      <w:r w:rsidRPr="00BD3C72">
        <w:rPr>
          <w:rStyle w:val="FootnoteReference"/>
          <w:rFonts w:asciiTheme="majorBidi" w:hAnsiTheme="majorBidi" w:cstheme="majorBidi"/>
        </w:rPr>
        <w:footnoteRef/>
      </w:r>
      <w:r w:rsidRPr="00BD3C72">
        <w:rPr>
          <w:rFonts w:asciiTheme="majorBidi" w:hAnsiTheme="majorBidi" w:cstheme="majorBidi"/>
        </w:rPr>
        <w:t xml:space="preserve"> Schildbach, S., &amp; Schildbach, C. (2018). Criminalization Through Transinstitutionalization: A Critical Review of the Penrose Hypothesis in the Context of Compensation Imprisonment. Frontiers in psychiatry, 9, 534. https://doi.org/10.3389/fpsyt.2018.00534</w:t>
      </w:r>
    </w:p>
  </w:footnote>
  <w:footnote w:id="11">
    <w:p w14:paraId="761D3D3E" w14:textId="328DFB3F" w:rsidR="008F1A39" w:rsidRPr="00BD3C72" w:rsidRDefault="008F1A39">
      <w:pPr>
        <w:pStyle w:val="FootnoteText"/>
        <w:rPr>
          <w:rFonts w:asciiTheme="majorBidi" w:hAnsiTheme="majorBidi" w:cstheme="majorBidi"/>
        </w:rPr>
      </w:pPr>
      <w:r w:rsidRPr="00BD3C72">
        <w:rPr>
          <w:rStyle w:val="FootnoteReference"/>
          <w:rFonts w:asciiTheme="majorBidi" w:hAnsiTheme="majorBidi" w:cstheme="majorBidi"/>
        </w:rPr>
        <w:footnoteRef/>
      </w:r>
      <w:r w:rsidRPr="00BD3C72">
        <w:rPr>
          <w:rFonts w:asciiTheme="majorBidi" w:hAnsiTheme="majorBidi" w:cstheme="majorBidi"/>
        </w:rPr>
        <w:t xml:space="preserve"> Stasio, B. J. (2010). People with disabilities and the federal marriage penalties. Impact, 23(2). https://publications.ici.umn.edu/impact/23-2/people-with-disabilities-and-the-federal-marriage-penalties</w:t>
      </w:r>
    </w:p>
  </w:footnote>
  <w:footnote w:id="12">
    <w:p w14:paraId="108E09C5" w14:textId="235A06B6" w:rsidR="008F1A39" w:rsidRPr="00BD3C72" w:rsidRDefault="008F1A39">
      <w:pPr>
        <w:pStyle w:val="FootnoteText"/>
        <w:rPr>
          <w:rFonts w:asciiTheme="majorBidi" w:hAnsiTheme="majorBidi" w:cstheme="majorBidi"/>
        </w:rPr>
      </w:pPr>
      <w:r w:rsidRPr="00BD3C72">
        <w:rPr>
          <w:rStyle w:val="FootnoteReference"/>
          <w:rFonts w:asciiTheme="majorBidi" w:hAnsiTheme="majorBidi" w:cstheme="majorBidi"/>
        </w:rPr>
        <w:footnoteRef/>
      </w:r>
      <w:r w:rsidRPr="00BD3C72">
        <w:rPr>
          <w:rFonts w:asciiTheme="majorBidi" w:hAnsiTheme="majorBidi" w:cstheme="majorBidi"/>
        </w:rPr>
        <w:t xml:space="preserve"> Humphrey, N., &amp; Hebron, J. (2015). Bullying of children and adolescents with autism spectrum conditions: a state of the field review. International Journal of Inclusive Education, 19(8), 845-862. https://doi.org/10.1080/13603116.2014.981602</w:t>
      </w:r>
    </w:p>
  </w:footnote>
  <w:footnote w:id="13">
    <w:p w14:paraId="74DBC4D3" w14:textId="05D1CFD1" w:rsidR="008F1A39" w:rsidRPr="00BD3C72" w:rsidRDefault="008F1A39" w:rsidP="008F1A39">
      <w:pPr>
        <w:pStyle w:val="FootnoteText"/>
        <w:rPr>
          <w:rFonts w:asciiTheme="majorBidi" w:hAnsiTheme="majorBidi" w:cstheme="majorBidi"/>
        </w:rPr>
      </w:pPr>
      <w:r w:rsidRPr="00BD3C72">
        <w:rPr>
          <w:rStyle w:val="FootnoteReference"/>
          <w:rFonts w:asciiTheme="majorBidi" w:hAnsiTheme="majorBidi" w:cstheme="majorBidi"/>
        </w:rPr>
        <w:footnoteRef/>
      </w:r>
      <w:r w:rsidRPr="00BD3C72">
        <w:rPr>
          <w:rFonts w:asciiTheme="majorBidi" w:hAnsiTheme="majorBidi" w:cstheme="majorBidi"/>
        </w:rPr>
        <w:t xml:space="preserve"> Care Quality Commission. (2020). Out of sight – who cares?: Restraint, segregation and seclusion review. CQC Publications.</w:t>
      </w:r>
    </w:p>
  </w:footnote>
  <w:footnote w:id="14">
    <w:p w14:paraId="1B7BC735" w14:textId="5690455D" w:rsidR="008F1A39" w:rsidRPr="00BD3C72" w:rsidRDefault="008F1A39" w:rsidP="008F1A39">
      <w:pPr>
        <w:pStyle w:val="FootnoteText"/>
        <w:rPr>
          <w:rFonts w:asciiTheme="majorBidi" w:hAnsiTheme="majorBidi" w:cstheme="majorBidi"/>
        </w:rPr>
      </w:pPr>
      <w:r w:rsidRPr="00BD3C72">
        <w:rPr>
          <w:rStyle w:val="FootnoteReference"/>
          <w:rFonts w:asciiTheme="majorBidi" w:hAnsiTheme="majorBidi" w:cstheme="majorBidi"/>
        </w:rPr>
        <w:footnoteRef/>
      </w:r>
      <w:r w:rsidRPr="00BD3C72">
        <w:rPr>
          <w:rFonts w:asciiTheme="majorBidi" w:hAnsiTheme="majorBidi" w:cstheme="majorBidi"/>
        </w:rPr>
        <w:t xml:space="preserve"> International Coalition Against Restraint and Seclusion. (2023). The iCARS report England: Restraint and seclusion in England's schools. https://againstrestraint.com/wp-content/uploads/2023/04/icars_report_23.pdf</w:t>
      </w:r>
    </w:p>
  </w:footnote>
  <w:footnote w:id="15">
    <w:p w14:paraId="007D54B4" w14:textId="441730E4" w:rsidR="008F1A39" w:rsidRDefault="008F1A39">
      <w:pPr>
        <w:pStyle w:val="FootnoteText"/>
      </w:pPr>
      <w:r w:rsidRPr="00BD3C72">
        <w:rPr>
          <w:rStyle w:val="FootnoteReference"/>
          <w:rFonts w:asciiTheme="majorBidi" w:hAnsiTheme="majorBidi" w:cstheme="majorBidi"/>
        </w:rPr>
        <w:footnoteRef/>
      </w:r>
      <w:r w:rsidRPr="00BD3C72">
        <w:rPr>
          <w:rFonts w:asciiTheme="majorBidi" w:hAnsiTheme="majorBidi" w:cstheme="majorBidi"/>
        </w:rPr>
        <w:t xml:space="preserve"> Nunno, M. A., McCabe, L. A., Izzo, C. V., Smith, E. G., Sellers, D. E., &amp; Holden, M. J. (2021). A 26-year study of restraint fatalities among children and adolescents in the United States: A failure of organizational structures and processes. Child &amp; Youth Care Forum, 51, 1075–1097</w:t>
      </w:r>
    </w:p>
  </w:footnote>
  <w:footnote w:id="16">
    <w:p w14:paraId="76269C57" w14:textId="5C845C12" w:rsidR="00345849" w:rsidRPr="00BD3C72" w:rsidRDefault="00345849">
      <w:pPr>
        <w:pStyle w:val="FootnoteText"/>
        <w:rPr>
          <w:rFonts w:asciiTheme="majorBidi" w:hAnsiTheme="majorBidi" w:cstheme="majorBidi"/>
        </w:rPr>
      </w:pPr>
      <w:r w:rsidRPr="00BD3C72">
        <w:rPr>
          <w:rStyle w:val="FootnoteReference"/>
          <w:rFonts w:asciiTheme="majorBidi" w:hAnsiTheme="majorBidi" w:cstheme="majorBidi"/>
        </w:rPr>
        <w:footnoteRef/>
      </w:r>
      <w:r w:rsidRPr="00BD3C72">
        <w:rPr>
          <w:rFonts w:asciiTheme="majorBidi" w:hAnsiTheme="majorBidi" w:cstheme="majorBidi"/>
        </w:rPr>
        <w:t xml:space="preserve"> Yates Flanagan, A., Cola, M., Yu, N., Peele, H., Dicette, K., Hicks, G., Pelella, M. R., King-Pointer, A., Owens, J., Truong, D. M., Hauptmann, A., Pacheco, J., Russell, A., Lee, A., Schillinger, S., Covello, M., Lyons, M., Solórzano, R., Turnacioglu, S., Ravindran, V., … Parish-Morris, J. (2025). Policing Black autistic children: A qualitative approach to understanding Black caregivers' concerns. Autism : the international journal of research and practice, 29(5), 1303–1317. https://doi.org/10.1177/13623613241303549</w:t>
      </w:r>
    </w:p>
  </w:footnote>
  <w:footnote w:id="17">
    <w:p w14:paraId="749225F5" w14:textId="6AE6F2E1" w:rsidR="00345849" w:rsidRPr="00BD3C72" w:rsidRDefault="00345849">
      <w:pPr>
        <w:pStyle w:val="FootnoteText"/>
        <w:rPr>
          <w:rFonts w:asciiTheme="majorBidi" w:hAnsiTheme="majorBidi" w:cstheme="majorBidi"/>
        </w:rPr>
      </w:pPr>
      <w:r w:rsidRPr="00BD3C72">
        <w:rPr>
          <w:rStyle w:val="FootnoteReference"/>
          <w:rFonts w:asciiTheme="majorBidi" w:hAnsiTheme="majorBidi" w:cstheme="majorBidi"/>
        </w:rPr>
        <w:footnoteRef/>
      </w:r>
      <w:r w:rsidRPr="00BD3C72">
        <w:rPr>
          <w:rFonts w:asciiTheme="majorBidi" w:hAnsiTheme="majorBidi" w:cstheme="majorBidi"/>
        </w:rPr>
        <w:t xml:space="preserve"> European Disability Forum. (2022). Forced sterilisation of persons with disabilities in the European Union. https://www.edf-feph.org/publications/forced-sterilisation-eu/</w:t>
      </w:r>
    </w:p>
  </w:footnote>
  <w:footnote w:id="18">
    <w:p w14:paraId="18B654CE" w14:textId="4B7E5C3C" w:rsidR="00345849" w:rsidRDefault="00345849">
      <w:pPr>
        <w:pStyle w:val="FootnoteText"/>
      </w:pPr>
      <w:r w:rsidRPr="00BD3C72">
        <w:rPr>
          <w:rStyle w:val="FootnoteReference"/>
          <w:rFonts w:asciiTheme="majorBidi" w:hAnsiTheme="majorBidi" w:cstheme="majorBidi"/>
        </w:rPr>
        <w:footnoteRef/>
      </w:r>
      <w:r w:rsidRPr="00BD3C72">
        <w:rPr>
          <w:rFonts w:asciiTheme="majorBidi" w:hAnsiTheme="majorBidi" w:cstheme="majorBidi"/>
        </w:rPr>
        <w:t xml:space="preserve"> Gibson, H. (2026). “Forced Is When They Tie You Down”: Curated Consent and Reproductive Decision-Making among Women with Intellectual Disabilities in Spain. Scandinavian Journal of Disability Research, 28(1), 338–351.</w:t>
      </w:r>
    </w:p>
  </w:footnote>
  <w:footnote w:id="19">
    <w:p w14:paraId="29747970" w14:textId="307B3607" w:rsidR="00345849" w:rsidRPr="00BD3C72" w:rsidRDefault="00345849">
      <w:pPr>
        <w:pStyle w:val="FootnoteText"/>
        <w:rPr>
          <w:rFonts w:asciiTheme="majorBidi" w:hAnsiTheme="majorBidi" w:cstheme="majorBidi"/>
        </w:rPr>
      </w:pPr>
      <w:r w:rsidRPr="00BD3C72">
        <w:rPr>
          <w:rStyle w:val="FootnoteReference"/>
          <w:rFonts w:asciiTheme="majorBidi" w:hAnsiTheme="majorBidi" w:cstheme="majorBidi"/>
        </w:rPr>
        <w:footnoteRef/>
      </w:r>
      <w:r w:rsidRPr="00BD3C72">
        <w:rPr>
          <w:rFonts w:asciiTheme="majorBidi" w:hAnsiTheme="majorBidi" w:cstheme="majorBidi"/>
        </w:rPr>
        <w:t xml:space="preserve"> Disability Rights UK. (2024). Covid-19 Inquiry Told of Do-Not-Resuscitate Communication To People With Learning Disabilities. </w:t>
      </w:r>
      <w:r w:rsidR="00645755" w:rsidRPr="00BD3C72">
        <w:rPr>
          <w:rFonts w:asciiTheme="majorBidi" w:hAnsiTheme="majorBidi" w:cstheme="majorBidi"/>
        </w:rPr>
        <w:t>https://www.disabilityrightsuk.org/news/covid-19-inquiry-told-do-not-resuscitate-communication-people-learning-disabilities</w:t>
      </w:r>
    </w:p>
  </w:footnote>
  <w:footnote w:id="20">
    <w:p w14:paraId="168A41CA" w14:textId="20A3A954" w:rsidR="00645755" w:rsidRPr="00BD3C72" w:rsidRDefault="00645755" w:rsidP="00645755">
      <w:pPr>
        <w:pStyle w:val="FootnoteText"/>
        <w:rPr>
          <w:rFonts w:asciiTheme="majorBidi" w:hAnsiTheme="majorBidi" w:cstheme="majorBidi"/>
        </w:rPr>
      </w:pPr>
      <w:r w:rsidRPr="00BD3C72">
        <w:rPr>
          <w:rStyle w:val="FootnoteReference"/>
          <w:rFonts w:asciiTheme="majorBidi" w:hAnsiTheme="majorBidi" w:cstheme="majorBidi"/>
        </w:rPr>
        <w:footnoteRef/>
      </w:r>
      <w:r w:rsidRPr="00BD3C72">
        <w:rPr>
          <w:rFonts w:asciiTheme="majorBidi" w:hAnsiTheme="majorBidi" w:cstheme="majorBidi"/>
        </w:rPr>
        <w:t xml:space="preserve"> European Disability Forum. (2020). Open letter: EU COVID-19 vaccination and testing strategies. Why are persons with disabilities again excluded? https://www.edf-feph.org/newsroom-news-why-has-european-union-not-included-people-disabilities-priority-vaccination-covid19/</w:t>
      </w:r>
    </w:p>
  </w:footnote>
  <w:footnote w:id="21">
    <w:p w14:paraId="10D650B0" w14:textId="05A86828" w:rsidR="00645755" w:rsidRPr="00BD3C72" w:rsidRDefault="00645755" w:rsidP="00645755">
      <w:pPr>
        <w:pStyle w:val="FootnoteText"/>
        <w:rPr>
          <w:rFonts w:asciiTheme="majorBidi" w:hAnsiTheme="majorBidi" w:cstheme="majorBidi"/>
        </w:rPr>
      </w:pPr>
      <w:r w:rsidRPr="00BD3C72">
        <w:rPr>
          <w:rStyle w:val="FootnoteReference"/>
          <w:rFonts w:asciiTheme="majorBidi" w:hAnsiTheme="majorBidi" w:cstheme="majorBidi"/>
        </w:rPr>
        <w:footnoteRef/>
      </w:r>
      <w:r w:rsidRPr="00BD3C72">
        <w:rPr>
          <w:rFonts w:asciiTheme="majorBidi" w:hAnsiTheme="majorBidi" w:cstheme="majorBidi"/>
        </w:rPr>
        <w:t xml:space="preserve"> European Expert Group on the Transition from Institutional to Community-based Care. (2021) The EU must prioritise social inclusion in its COVID-19 Recovery. Urgent call for targets and safeguards for investments in social inclusion and the shift from institutional to community-based support.</w:t>
      </w:r>
    </w:p>
  </w:footnote>
  <w:footnote w:id="22">
    <w:p w14:paraId="752F2D5B" w14:textId="18459B32" w:rsidR="00D25C1B" w:rsidRDefault="00D25C1B">
      <w:pPr>
        <w:pStyle w:val="FootnoteText"/>
      </w:pPr>
      <w:r w:rsidRPr="00BD3C72">
        <w:rPr>
          <w:rStyle w:val="FootnoteReference"/>
          <w:rFonts w:asciiTheme="majorBidi" w:hAnsiTheme="majorBidi" w:cstheme="majorBidi"/>
        </w:rPr>
        <w:footnoteRef/>
      </w:r>
      <w:r w:rsidRPr="00BD3C72">
        <w:rPr>
          <w:rFonts w:asciiTheme="majorBidi" w:hAnsiTheme="majorBidi" w:cstheme="majorBidi"/>
        </w:rPr>
        <w:t xml:space="preserve"> European Council of Autistic People. (2023). Project on violence against autistic people. https://eucap.eu/project-on-violence/</w:t>
      </w:r>
    </w:p>
  </w:footnote>
  <w:footnote w:id="23">
    <w:p w14:paraId="1F6A66CB" w14:textId="11A4494D" w:rsidR="00D25C1B" w:rsidRPr="00BD3C72" w:rsidRDefault="00D25C1B" w:rsidP="00D25C1B">
      <w:pPr>
        <w:pStyle w:val="FootnoteText"/>
        <w:rPr>
          <w:rFonts w:asciiTheme="majorBidi" w:hAnsiTheme="majorBidi" w:cstheme="majorBidi"/>
        </w:rPr>
      </w:pPr>
      <w:r w:rsidRPr="00BD3C72">
        <w:rPr>
          <w:rStyle w:val="FootnoteReference"/>
          <w:rFonts w:asciiTheme="majorBidi" w:hAnsiTheme="majorBidi" w:cstheme="majorBidi"/>
        </w:rPr>
        <w:footnoteRef/>
      </w:r>
      <w:r w:rsidRPr="00BD3C72">
        <w:rPr>
          <w:rFonts w:asciiTheme="majorBidi" w:hAnsiTheme="majorBidi" w:cstheme="majorBidi"/>
        </w:rPr>
        <w:t xml:space="preserve"> Kings College London. (2025). Around 90% of middle-aged and older autistic adults are undiagnosed in the UK, new review finds. https://www.kcl.ac.uk/news/up-to-90-of-middle-aged-and-older-autistic-adults-are-undiagnosed-in-the-uk-new-review-finds</w:t>
      </w:r>
    </w:p>
  </w:footnote>
  <w:footnote w:id="24">
    <w:p w14:paraId="30EEB48A" w14:textId="09FDE8B3" w:rsidR="00D25C1B" w:rsidRPr="00BD3C72" w:rsidRDefault="00D25C1B">
      <w:pPr>
        <w:pStyle w:val="FootnoteText"/>
        <w:rPr>
          <w:rFonts w:asciiTheme="majorBidi" w:hAnsiTheme="majorBidi" w:cstheme="majorBidi"/>
        </w:rPr>
      </w:pPr>
      <w:r w:rsidRPr="00BD3C72">
        <w:rPr>
          <w:rStyle w:val="FootnoteReference"/>
          <w:rFonts w:asciiTheme="majorBidi" w:hAnsiTheme="majorBidi" w:cstheme="majorBidi"/>
        </w:rPr>
        <w:footnoteRef/>
      </w:r>
      <w:r w:rsidRPr="00BD3C72">
        <w:rPr>
          <w:rFonts w:asciiTheme="majorBidi" w:hAnsiTheme="majorBidi" w:cstheme="majorBidi"/>
        </w:rPr>
        <w:t xml:space="preserve"> McCrossin R. (2023). Finding the Proportion of Females with Autistic Spectrum Disorder Who Develop Anorexia Nervosa, the True Prevalence of Female ASD and Its Clinical Significance. Children (Basel, Switzerland), 10(2), 272. https://doi.org/10.3390/children10020272</w:t>
      </w:r>
    </w:p>
  </w:footnote>
  <w:footnote w:id="25">
    <w:p w14:paraId="3D02A584" w14:textId="510713BE" w:rsidR="00D25C1B" w:rsidRDefault="00D25C1B">
      <w:pPr>
        <w:pStyle w:val="FootnoteText"/>
      </w:pPr>
      <w:r w:rsidRPr="00BD3C72">
        <w:rPr>
          <w:rStyle w:val="FootnoteReference"/>
          <w:rFonts w:asciiTheme="majorBidi" w:hAnsiTheme="majorBidi" w:cstheme="majorBidi"/>
        </w:rPr>
        <w:footnoteRef/>
      </w:r>
      <w:r w:rsidRPr="00BD3C72">
        <w:rPr>
          <w:rFonts w:asciiTheme="majorBidi" w:hAnsiTheme="majorBidi" w:cstheme="majorBidi"/>
        </w:rPr>
        <w:t xml:space="preserve"> </w:t>
      </w:r>
      <w:r w:rsidR="00433388" w:rsidRPr="00BD3C72">
        <w:rPr>
          <w:rFonts w:asciiTheme="majorBidi" w:hAnsiTheme="majorBidi" w:cstheme="majorBidi"/>
        </w:rPr>
        <w:t>Alsalem, R. (2025). Sex-based violence against women and girls: New frontiers and emerging issues: Report of the Special Rapporteur on Violence against Women and Girls, Its Causes and Consequences (Document No. A/HRC/59/47). C.22. United Nations Human Rights Council. https://www.ohchr.org/en/documents/thematic-reports/ahrc5947-sex-based-violence-against-women-and-girls-new-frontiers-and</w:t>
      </w:r>
    </w:p>
  </w:footnote>
  <w:footnote w:id="26">
    <w:p w14:paraId="453DCDFD" w14:textId="6BD0DFA1" w:rsidR="00D87DF3" w:rsidRDefault="00D87DF3">
      <w:pPr>
        <w:pStyle w:val="FootnoteText"/>
      </w:pPr>
      <w:r>
        <w:rPr>
          <w:rStyle w:val="FootnoteReference"/>
        </w:rPr>
        <w:footnoteRef/>
      </w:r>
      <w:r>
        <w:t xml:space="preserve"> </w:t>
      </w:r>
      <w:r w:rsidRPr="00D87DF3">
        <w:rPr>
          <w:rFonts w:asciiTheme="majorBidi" w:hAnsiTheme="majorBidi" w:cstheme="majorBidi"/>
        </w:rPr>
        <w:t>Directive (EU) 2024/1385 of the European Parliament and of the Council of 14 May 2024 on combating violence against women and domestic violence. https://eur-lex.europa.eu/eli/dir/2024/1385/oj/eng</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58268A" w14:textId="03F11722" w:rsidR="000D7017" w:rsidRDefault="000D7017">
    <w:pPr>
      <w:pStyle w:val="Header"/>
    </w:pPr>
    <w:r w:rsidRPr="00A503CA">
      <w:rPr>
        <w:noProof/>
        <w:sz w:val="16"/>
        <w:szCs w:val="16"/>
      </w:rPr>
      <w:drawing>
        <wp:anchor distT="0" distB="0" distL="114300" distR="114300" simplePos="0" relativeHeight="251659264" behindDoc="1" locked="0" layoutInCell="1" allowOverlap="1" wp14:anchorId="531134EA" wp14:editId="3E7F6DE5">
          <wp:simplePos x="0" y="0"/>
          <wp:positionH relativeFrom="margin">
            <wp:posOffset>5019675</wp:posOffset>
          </wp:positionH>
          <wp:positionV relativeFrom="paragraph">
            <wp:posOffset>-248285</wp:posOffset>
          </wp:positionV>
          <wp:extent cx="685800" cy="591185"/>
          <wp:effectExtent l="0" t="0" r="0" b="0"/>
          <wp:wrapTight wrapText="bothSides">
            <wp:wrapPolygon edited="0">
              <wp:start x="3600" y="0"/>
              <wp:lineTo x="0" y="0"/>
              <wp:lineTo x="0" y="16705"/>
              <wp:lineTo x="1800" y="20881"/>
              <wp:lineTo x="4800" y="20881"/>
              <wp:lineTo x="21000" y="17401"/>
              <wp:lineTo x="21000" y="0"/>
              <wp:lineTo x="17400" y="0"/>
              <wp:lineTo x="3600" y="0"/>
            </wp:wrapPolygon>
          </wp:wrapTight>
          <wp:docPr id="1" name="Imagem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Imagem 1"/>
                  <pic:cNvPicPr/>
                </pic:nvPicPr>
                <pic:blipFill>
                  <a:blip r:embed="rId1">
                    <a:extLst>
                      <a:ext uri="{28A0092B-C50C-407E-A947-70E740481C1C}">
                        <a14:useLocalDpi xmlns:a14="http://schemas.microsoft.com/office/drawing/2010/main" val="0"/>
                      </a:ext>
                    </a:extLst>
                  </a:blip>
                  <a:stretch>
                    <a:fillRect/>
                  </a:stretch>
                </pic:blipFill>
                <pic:spPr>
                  <a:xfrm>
                    <a:off x="0" y="0"/>
                    <a:ext cx="685800" cy="591185"/>
                  </a:xfrm>
                  <a:prstGeom prst="rect">
                    <a:avLst/>
                  </a:prstGeom>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69994E6D"/>
    <w:multiLevelType w:val="multilevel"/>
    <w:tmpl w:val="658648C4"/>
    <w:lvl w:ilvl="0">
      <w:start w:val="1"/>
      <w:numFmt w:val="decimal"/>
      <w:lvlText w:val="%1."/>
      <w:lvlJc w:val="left"/>
      <w:pPr>
        <w:ind w:left="720" w:hanging="360"/>
      </w:pPr>
      <w:rPr>
        <w:u w:val="none"/>
      </w:rPr>
    </w:lvl>
    <w:lvl w:ilvl="1">
      <w:start w:val="1"/>
      <w:numFmt w:val="lowerLetter"/>
      <w:lvlText w:val="%2."/>
      <w:lvlJc w:val="left"/>
      <w:pPr>
        <w:ind w:left="1440" w:hanging="360"/>
      </w:pPr>
      <w:rPr>
        <w:u w:val="none"/>
      </w:rPr>
    </w:lvl>
    <w:lvl w:ilvl="2">
      <w:start w:val="1"/>
      <w:numFmt w:val="lowerRoman"/>
      <w:lvlText w:val="%3."/>
      <w:lvlJc w:val="right"/>
      <w:pPr>
        <w:ind w:left="2160" w:hanging="360"/>
      </w:pPr>
      <w:rPr>
        <w:u w:val="none"/>
      </w:rPr>
    </w:lvl>
    <w:lvl w:ilvl="3">
      <w:start w:val="1"/>
      <w:numFmt w:val="decimal"/>
      <w:lvlText w:val="%4."/>
      <w:lvlJc w:val="left"/>
      <w:pPr>
        <w:ind w:left="2880" w:hanging="360"/>
      </w:pPr>
      <w:rPr>
        <w:u w:val="none"/>
      </w:rPr>
    </w:lvl>
    <w:lvl w:ilvl="4">
      <w:start w:val="1"/>
      <w:numFmt w:val="lowerLetter"/>
      <w:lvlText w:val="%5."/>
      <w:lvlJc w:val="left"/>
      <w:pPr>
        <w:ind w:left="3600" w:hanging="360"/>
      </w:pPr>
      <w:rPr>
        <w:u w:val="none"/>
      </w:rPr>
    </w:lvl>
    <w:lvl w:ilvl="5">
      <w:start w:val="1"/>
      <w:numFmt w:val="lowerRoman"/>
      <w:lvlText w:val="%6."/>
      <w:lvlJc w:val="right"/>
      <w:pPr>
        <w:ind w:left="4320" w:hanging="360"/>
      </w:pPr>
      <w:rPr>
        <w:u w:val="none"/>
      </w:rPr>
    </w:lvl>
    <w:lvl w:ilvl="6">
      <w:start w:val="1"/>
      <w:numFmt w:val="decimal"/>
      <w:lvlText w:val="%7."/>
      <w:lvlJc w:val="left"/>
      <w:pPr>
        <w:ind w:left="5040" w:hanging="360"/>
      </w:pPr>
      <w:rPr>
        <w:u w:val="none"/>
      </w:rPr>
    </w:lvl>
    <w:lvl w:ilvl="7">
      <w:start w:val="1"/>
      <w:numFmt w:val="lowerLetter"/>
      <w:lvlText w:val="%8."/>
      <w:lvlJc w:val="left"/>
      <w:pPr>
        <w:ind w:left="5760" w:hanging="360"/>
      </w:pPr>
      <w:rPr>
        <w:u w:val="none"/>
      </w:rPr>
    </w:lvl>
    <w:lvl w:ilvl="8">
      <w:start w:val="1"/>
      <w:numFmt w:val="lowerRoman"/>
      <w:lvlText w:val="%9."/>
      <w:lvlJc w:val="right"/>
      <w:pPr>
        <w:ind w:left="6480" w:hanging="360"/>
      </w:pPr>
      <w:rPr>
        <w:u w:val="none"/>
      </w:rPr>
    </w:lvl>
  </w:abstractNum>
  <w:num w:numId="1" w16cid:durableId="1279337191">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TrueTypeFonts/>
  <w:proofState w:spelling="clean" w:grammar="clean"/>
  <w:defaultTabStop w:val="720"/>
  <w:hyphenationZone w:val="425"/>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132668"/>
    <w:rsid w:val="00010E93"/>
    <w:rsid w:val="000D7017"/>
    <w:rsid w:val="00132668"/>
    <w:rsid w:val="00144A79"/>
    <w:rsid w:val="002F23B1"/>
    <w:rsid w:val="00345849"/>
    <w:rsid w:val="00433388"/>
    <w:rsid w:val="004B288F"/>
    <w:rsid w:val="005019B7"/>
    <w:rsid w:val="00560E00"/>
    <w:rsid w:val="00645755"/>
    <w:rsid w:val="008563E9"/>
    <w:rsid w:val="008F1A39"/>
    <w:rsid w:val="0090589D"/>
    <w:rsid w:val="00936F4D"/>
    <w:rsid w:val="009454BA"/>
    <w:rsid w:val="009A0E84"/>
    <w:rsid w:val="00A9394E"/>
    <w:rsid w:val="00B437C8"/>
    <w:rsid w:val="00BD3C72"/>
    <w:rsid w:val="00BD5C90"/>
    <w:rsid w:val="00C426BA"/>
    <w:rsid w:val="00C55015"/>
    <w:rsid w:val="00D25C1B"/>
    <w:rsid w:val="00D553D4"/>
    <w:rsid w:val="00D87DF3"/>
    <w:rsid w:val="00E5389C"/>
    <w:rsid w:val="00EE042E"/>
    <w:rsid w:val="00FE24EF"/>
  </w:rsids>
  <m:mathPr>
    <m:mathFont m:val="Cambria Math"/>
    <m:brkBin m:val="before"/>
    <m:brkBinSub m:val="--"/>
    <m:smallFrac m:val="0"/>
    <m:dispDef/>
    <m:lMargin m:val="0"/>
    <m:rMargin m:val="0"/>
    <m:defJc m:val="centerGroup"/>
    <m:wrapIndent m:val="1440"/>
    <m:intLim m:val="subSup"/>
    <m:naryLim m:val="undOvr"/>
  </m:mathPr>
  <w:themeFontLang w:val="pt-PT"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65F34B74"/>
  <w15:docId w15:val="{1CF7ACEC-41FD-4A5D-8F96-0CF397046C8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Arial" w:hAnsi="Arial" w:cs="Arial"/>
        <w:sz w:val="22"/>
        <w:szCs w:val="22"/>
        <w:lang w:val="en-GB" w:eastAsia="pt-PT"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uiPriority w:val="9"/>
    <w:qFormat/>
    <w:pPr>
      <w:pBdr>
        <w:top w:val="nil"/>
        <w:left w:val="nil"/>
        <w:bottom w:val="nil"/>
        <w:right w:val="nil"/>
        <w:between w:val="nil"/>
      </w:pBdr>
      <w:spacing w:before="280" w:after="160"/>
      <w:outlineLvl w:val="0"/>
    </w:pPr>
    <w:rPr>
      <w:b/>
      <w:bCs/>
      <w:color w:val="1F3864"/>
      <w:sz w:val="26"/>
      <w:szCs w:val="26"/>
    </w:rPr>
  </w:style>
  <w:style w:type="paragraph" w:styleId="Heading2">
    <w:name w:val="heading 2"/>
    <w:basedOn w:val="Normal"/>
    <w:next w:val="Normal"/>
    <w:uiPriority w:val="9"/>
    <w:unhideWhenUsed/>
    <w:qFormat/>
    <w:pPr>
      <w:pBdr>
        <w:top w:val="nil"/>
        <w:left w:val="nil"/>
        <w:bottom w:val="nil"/>
        <w:right w:val="nil"/>
        <w:between w:val="nil"/>
      </w:pBdr>
      <w:spacing w:before="200" w:after="120"/>
      <w:outlineLvl w:val="1"/>
    </w:pPr>
    <w:rPr>
      <w:b/>
      <w:bCs/>
      <w:color w:val="2E5496"/>
      <w:sz w:val="23"/>
      <w:szCs w:val="23"/>
    </w:rPr>
  </w:style>
  <w:style w:type="paragraph" w:styleId="Heading3">
    <w:name w:val="heading 3"/>
    <w:basedOn w:val="Normal"/>
    <w:next w:val="Normal"/>
    <w:uiPriority w:val="9"/>
    <w:semiHidden/>
    <w:unhideWhenUsed/>
    <w:qFormat/>
    <w:pPr>
      <w:pBdr>
        <w:top w:val="nil"/>
        <w:left w:val="nil"/>
        <w:bottom w:val="nil"/>
        <w:right w:val="nil"/>
        <w:between w:val="nil"/>
      </w:pBdr>
      <w:outlineLvl w:val="2"/>
    </w:pPr>
    <w:rPr>
      <w:color w:val="1F4D78"/>
      <w:sz w:val="24"/>
      <w:szCs w:val="24"/>
    </w:rPr>
  </w:style>
  <w:style w:type="paragraph" w:styleId="Heading4">
    <w:name w:val="heading 4"/>
    <w:basedOn w:val="Normal"/>
    <w:next w:val="Normal"/>
    <w:uiPriority w:val="9"/>
    <w:semiHidden/>
    <w:unhideWhenUsed/>
    <w:qFormat/>
    <w:pPr>
      <w:pBdr>
        <w:top w:val="nil"/>
        <w:left w:val="nil"/>
        <w:bottom w:val="nil"/>
        <w:right w:val="nil"/>
        <w:between w:val="nil"/>
      </w:pBdr>
      <w:outlineLvl w:val="3"/>
    </w:pPr>
    <w:rPr>
      <w:i/>
      <w:iCs/>
      <w:color w:val="2E74B5"/>
    </w:rPr>
  </w:style>
  <w:style w:type="paragraph" w:styleId="Heading5">
    <w:name w:val="heading 5"/>
    <w:basedOn w:val="Normal"/>
    <w:next w:val="Normal"/>
    <w:uiPriority w:val="9"/>
    <w:semiHidden/>
    <w:unhideWhenUsed/>
    <w:qFormat/>
    <w:pPr>
      <w:pBdr>
        <w:top w:val="nil"/>
        <w:left w:val="nil"/>
        <w:bottom w:val="nil"/>
        <w:right w:val="nil"/>
        <w:between w:val="nil"/>
      </w:pBdr>
      <w:outlineLvl w:val="4"/>
    </w:pPr>
    <w:rPr>
      <w:color w:val="2E74B5"/>
    </w:rPr>
  </w:style>
  <w:style w:type="paragraph" w:styleId="Heading6">
    <w:name w:val="heading 6"/>
    <w:basedOn w:val="Normal"/>
    <w:next w:val="Normal"/>
    <w:uiPriority w:val="9"/>
    <w:semiHidden/>
    <w:unhideWhenUsed/>
    <w:qFormat/>
    <w:pPr>
      <w:pBdr>
        <w:top w:val="nil"/>
        <w:left w:val="nil"/>
        <w:bottom w:val="nil"/>
        <w:right w:val="nil"/>
        <w:between w:val="nil"/>
      </w:pBdr>
      <w:outlineLvl w:val="5"/>
    </w:pPr>
    <w:rPr>
      <w:color w:val="1F4D7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customStyle="1" w:styleId="TableNormal0">
    <w:name w:val="TableNormal"/>
    <w:tblPr>
      <w:tblCellMar>
        <w:top w:w="100" w:type="dxa"/>
        <w:left w:w="100" w:type="dxa"/>
        <w:bottom w:w="100" w:type="dxa"/>
        <w:right w:w="100" w:type="dxa"/>
      </w:tblCellMar>
    </w:tblPr>
  </w:style>
  <w:style w:type="paragraph" w:styleId="Title">
    <w:name w:val="Title"/>
    <w:basedOn w:val="Normal"/>
    <w:next w:val="Normal"/>
    <w:uiPriority w:val="10"/>
    <w:qFormat/>
    <w:pPr>
      <w:pBdr>
        <w:top w:val="nil"/>
        <w:left w:val="nil"/>
        <w:bottom w:val="nil"/>
        <w:right w:val="nil"/>
        <w:between w:val="nil"/>
      </w:pBdr>
    </w:pPr>
    <w:rPr>
      <w:color w:val="000000"/>
      <w:sz w:val="56"/>
      <w:szCs w:val="56"/>
    </w:rPr>
  </w:style>
  <w:style w:type="paragraph" w:styleId="Subtitle">
    <w:name w:val="Subtitle"/>
    <w:basedOn w:val="Normal"/>
    <w:next w:val="Normal"/>
    <w:uiPriority w:val="11"/>
    <w:qFormat/>
    <w:pPr>
      <w:keepNext/>
      <w:keepLines/>
      <w:spacing w:before="360" w:after="80"/>
    </w:pPr>
    <w:rPr>
      <w:rFonts w:ascii="Georgia" w:eastAsia="Georgia" w:hAnsi="Georgia" w:cs="Georgia"/>
      <w:i/>
      <w:iCs/>
      <w:color w:val="666666"/>
      <w:sz w:val="48"/>
      <w:szCs w:val="48"/>
    </w:rPr>
  </w:style>
  <w:style w:type="paragraph" w:styleId="FootnoteText">
    <w:name w:val="footnote text"/>
    <w:basedOn w:val="Normal"/>
    <w:link w:val="FootnoteTextChar"/>
    <w:uiPriority w:val="99"/>
    <w:semiHidden/>
    <w:unhideWhenUsed/>
    <w:rsid w:val="008F1A39"/>
    <w:rPr>
      <w:sz w:val="20"/>
      <w:szCs w:val="20"/>
    </w:rPr>
  </w:style>
  <w:style w:type="character" w:customStyle="1" w:styleId="FootnoteTextChar">
    <w:name w:val="Footnote Text Char"/>
    <w:basedOn w:val="DefaultParagraphFont"/>
    <w:link w:val="FootnoteText"/>
    <w:uiPriority w:val="99"/>
    <w:semiHidden/>
    <w:rsid w:val="008F1A39"/>
    <w:rPr>
      <w:sz w:val="20"/>
      <w:szCs w:val="20"/>
    </w:rPr>
  </w:style>
  <w:style w:type="character" w:styleId="FootnoteReference">
    <w:name w:val="footnote reference"/>
    <w:basedOn w:val="DefaultParagraphFont"/>
    <w:uiPriority w:val="99"/>
    <w:semiHidden/>
    <w:unhideWhenUsed/>
    <w:rsid w:val="008F1A39"/>
    <w:rPr>
      <w:vertAlign w:val="superscript"/>
    </w:rPr>
  </w:style>
  <w:style w:type="paragraph" w:styleId="Header">
    <w:name w:val="header"/>
    <w:basedOn w:val="Normal"/>
    <w:link w:val="HeaderChar"/>
    <w:uiPriority w:val="99"/>
    <w:unhideWhenUsed/>
    <w:rsid w:val="00433388"/>
    <w:pPr>
      <w:tabs>
        <w:tab w:val="center" w:pos="4513"/>
        <w:tab w:val="right" w:pos="9026"/>
      </w:tabs>
    </w:pPr>
  </w:style>
  <w:style w:type="character" w:customStyle="1" w:styleId="HeaderChar">
    <w:name w:val="Header Char"/>
    <w:basedOn w:val="DefaultParagraphFont"/>
    <w:link w:val="Header"/>
    <w:uiPriority w:val="99"/>
    <w:rsid w:val="00433388"/>
  </w:style>
  <w:style w:type="paragraph" w:styleId="Footer">
    <w:name w:val="footer"/>
    <w:basedOn w:val="Normal"/>
    <w:link w:val="FooterChar"/>
    <w:uiPriority w:val="99"/>
    <w:unhideWhenUsed/>
    <w:rsid w:val="00433388"/>
    <w:pPr>
      <w:tabs>
        <w:tab w:val="center" w:pos="4513"/>
        <w:tab w:val="right" w:pos="9026"/>
      </w:tabs>
    </w:pPr>
  </w:style>
  <w:style w:type="character" w:customStyle="1" w:styleId="FooterChar">
    <w:name w:val="Footer Char"/>
    <w:basedOn w:val="DefaultParagraphFont"/>
    <w:link w:val="Footer"/>
    <w:uiPriority w:val="99"/>
    <w:rsid w:val="00433388"/>
  </w:style>
  <w:style w:type="character" w:styleId="Hyperlink">
    <w:name w:val="Hyperlink"/>
    <w:basedOn w:val="DefaultParagraphFont"/>
    <w:uiPriority w:val="99"/>
    <w:unhideWhenUsed/>
    <w:rsid w:val="00BD5C90"/>
    <w:rPr>
      <w:color w:val="0000FF" w:themeColor="hyperlink"/>
      <w:u w:val="single"/>
    </w:rPr>
  </w:style>
  <w:style w:type="character" w:styleId="UnresolvedMention">
    <w:name w:val="Unresolved Mention"/>
    <w:basedOn w:val="DefaultParagraphFont"/>
    <w:uiPriority w:val="99"/>
    <w:semiHidden/>
    <w:unhideWhenUsed/>
    <w:rsid w:val="00BD5C90"/>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file>

<file path=word/_rels/document.xml.rels><?xml version="1.0" encoding="UTF-8" standalone="yes"?>
<Relationships xmlns="http://schemas.openxmlformats.org/package/2006/relationships"><Relationship Id="rId8" Type="http://schemas.openxmlformats.org/officeDocument/2006/relationships/endnotes" Target="endnotes.xml"/><Relationship Id="rId13" Type="http://schemas.openxmlformats.org/officeDocument/2006/relationships/fontTable" Target="fontTable.xml"/><Relationship Id="rId3" Type="http://schemas.openxmlformats.org/officeDocument/2006/relationships/numbering" Target="numbering.xml"/><Relationship Id="rId7" Type="http://schemas.openxmlformats.org/officeDocument/2006/relationships/footnotes" Target="footnotes.xml"/><Relationship Id="rId12" Type="http://schemas.openxmlformats.org/officeDocument/2006/relationships/footer" Target="footer1.xml"/><Relationship Id="rId17" Type="http://schemas.openxmlformats.org/officeDocument/2006/relationships/customXml" Target="../customXml/item5.xml"/><Relationship Id="rId2" Type="http://schemas.openxmlformats.org/officeDocument/2006/relationships/customXml" Target="../customXml/item2.xml"/><Relationship Id="rId16" Type="http://schemas.openxmlformats.org/officeDocument/2006/relationships/customXml" Target="../customXml/item4.xml"/><Relationship Id="rId1" Type="http://schemas.openxmlformats.org/officeDocument/2006/relationships/customXml" Target="../customXml/item1.xml"/><Relationship Id="rId6" Type="http://schemas.openxmlformats.org/officeDocument/2006/relationships/webSettings" Target="webSettings.xml"/><Relationship Id="rId11" Type="http://schemas.openxmlformats.org/officeDocument/2006/relationships/header" Target="header1.xml"/><Relationship Id="rId5" Type="http://schemas.openxmlformats.org/officeDocument/2006/relationships/settings" Target="settings.xml"/><Relationship Id="rId15" Type="http://schemas.openxmlformats.org/officeDocument/2006/relationships/customXml" Target="../customXml/item3.xml"/><Relationship Id="rId10" Type="http://schemas.openxmlformats.org/officeDocument/2006/relationships/hyperlink" Target="http://www.vozdoautista.pt" TargetMode="External"/><Relationship Id="rId4" Type="http://schemas.openxmlformats.org/officeDocument/2006/relationships/styles" Target="styles.xml"/><Relationship Id="rId9" Type="http://schemas.openxmlformats.org/officeDocument/2006/relationships/hyperlink" Target="mailto:direcao@vozdoautista.pt" TargetMode="External"/><Relationship Id="rId14" Type="http://schemas.openxmlformats.org/officeDocument/2006/relationships/theme" Target="theme/theme1.xml"/></Relationships>
</file>

<file path=word/_rels/fontTable.xml.rels><?xml version="1.0" encoding="UTF-8" standalone="yes"?>
<Relationships xmlns="http://schemas.openxmlformats.org/package/2006/relationships"><Relationship Id="rId3" Type="http://schemas.openxmlformats.org/officeDocument/2006/relationships/font" Target="fonts/font3.odttf"/><Relationship Id="rId2" Type="http://schemas.openxmlformats.org/officeDocument/2006/relationships/font" Target="fonts/font2.odttf"/><Relationship Id="rId1" Type="http://schemas.openxmlformats.org/officeDocument/2006/relationships/font" Target="fonts/font1.odttf"/></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go:gDocsCustomXmlDataStorage xmlns:go="http://customooxmlschemas.google.com/" xmlns:r="http://schemas.openxmlformats.org/officeDocument/2006/relationships" uri="GoogleDocsCustomDataVersion2">
  <go:docsCustomData xmlns:go="http://customooxmlschemas.google.com/" roundtripDataSignature="AMtx7mjY/cSdT7nATYp93s//8PBnvfYZnQ==">CgMxLjA4AGomChRzdWdnZXN0LmtqZWJocDJuMnBkZxIORGlyZcOnw6NvIEFQVkFqJgoUc3VnZ2VzdC5mY2E4M3JsNWt2NW8SDkRpcmXDp8OjbyBBUFZBaiYKFHN1Z2dlc3QuZXhwMjFyZ3BpNzUyEg5EaXJlw6fDo28gQVBWQWomChRzdWdnZXN0LnhsbmJzcjFscDA1NxIORGlyZcOnw6NvIEFQVkFqJgoUc3VnZ2VzdC5mY2JvbWV0aTFuZ3QSDkRpcmXDp8OjbyBBUFZBaiYKFHN1Z2dlc3QucWcxejZ4cHQydGlnEg5EaXJlw6fDo28gQVBWQWomChRzdWdnZXN0LjlxcmV6dXdhNnk2bhIORGlyZcOnw6NvIEFQVkFyITFuNmFwQ0E4ZFJnTXZ6VDlIYXRnTmZ3bzBjUWF6TnVSeA==</go:docsCustomData>
</go:gDocsCustomXmlDataStorage>
</file>

<file path=customXml/item3.xml><?xml version="1.0" encoding="utf-8"?>
<ct:contentTypeSchema xmlns:ct="http://schemas.microsoft.com/office/2006/metadata/contentType" xmlns:ma="http://schemas.microsoft.com/office/2006/metadata/properties/metaAttributes" ct:_="" ma:_="" ma:contentTypeName="Document" ma:contentTypeID="0x0101009D953D6983EF5F4EB0B6A5354F975E96" ma:contentTypeVersion="35" ma:contentTypeDescription="Create a new document." ma:contentTypeScope="" ma:versionID="f2bbb2cd1956c89e8a32d07424e1771e">
  <xsd:schema xmlns:xsd="http://www.w3.org/2001/XMLSchema" xmlns:xs="http://www.w3.org/2001/XMLSchema" xmlns:p="http://schemas.microsoft.com/office/2006/metadata/properties" xmlns:ns2="d42e65b2-cf21-49c1-b27d-d23f90380c0e" xmlns:ns3="9c2e4527-2efa-4ade-b3d6-b2418af14986" xmlns:ns4="985ec44e-1bab-4c0b-9df0-6ba128686fc9" targetNamespace="http://schemas.microsoft.com/office/2006/metadata/properties" ma:root="true" ma:fieldsID="2ca1e3ffcc76ead7c5f865d9ff82804c" ns2:_="" ns3:_="" ns4:_="">
    <xsd:import namespace="d42e65b2-cf21-49c1-b27d-d23f90380c0e"/>
    <xsd:import namespace="9c2e4527-2efa-4ade-b3d6-b2418af14986"/>
    <xsd:import namespace="985ec44e-1bab-4c0b-9df0-6ba128686fc9"/>
    <xsd:element name="properties">
      <xsd:complexType>
        <xsd:sequence>
          <xsd:element name="documentManagement">
            <xsd:complexType>
              <xsd:all>
                <xsd:element ref="ns2:Contributor" minOccurs="0"/>
                <xsd:element ref="ns2:Doctype" minOccurs="0"/>
                <xsd:element ref="ns2:Category" minOccurs="0"/>
                <xsd:element ref="ns2:Filename" minOccurs="0"/>
                <xsd:element ref="ns2:MediaServiceMetadata" minOccurs="0"/>
                <xsd:element ref="ns2:MediaServiceFastMetadata" minOccurs="0"/>
                <xsd:element ref="ns2:MediaServiceObjectDetectorVersions" minOccurs="0"/>
                <xsd:element ref="ns3:SharedWithUsers" minOccurs="0"/>
                <xsd:element ref="ns3:SharedWithDetails" minOccurs="0"/>
                <xsd:element ref="ns2:MediaServiceSearchProperties" minOccurs="0"/>
                <xsd:element ref="ns2:lcf76f155ced4ddcb4097134ff3c332f" minOccurs="0"/>
                <xsd:element ref="ns4: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2:Status" minOccurs="0"/>
                <xsd:element ref="ns2:AItagger" minOccurs="0"/>
                <xsd:element ref="ns2:AIcounter" minOccurs="0"/>
                <xsd:element ref="ns2:MediaServiceBillingMetadata"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42e65b2-cf21-49c1-b27d-d23f90380c0e" elementFormDefault="qualified">
    <xsd:import namespace="http://schemas.microsoft.com/office/2006/documentManagement/types"/>
    <xsd:import namespace="http://schemas.microsoft.com/office/infopath/2007/PartnerControls"/>
    <xsd:element name="Contributor" ma:index="1" nillable="true" ma:displayName="Contributor" ma:description="Who submitted this document?&#10;Click and enter the contributor's name" ma:internalName="Contributor">
      <xsd:simpleType>
        <xsd:restriction base="dms:Text">
          <xsd:maxLength value="255"/>
        </xsd:restriction>
      </xsd:simpleType>
    </xsd:element>
    <xsd:element name="Doctype" ma:index="2" nillable="true" ma:displayName="Doc type" ma:default="input" ma:format="Dropdown" ma:internalName="Doctype" ma:readOnly="false">
      <xsd:simpleType>
        <xsd:union memberTypes="dms:Text">
          <xsd:simpleType>
            <xsd:restriction base="dms:Choice">
              <xsd:enumeration value="note verbale"/>
              <xsd:enumeration value="cover letter"/>
              <xsd:enumeration value="input"/>
              <xsd:enumeration value="annex"/>
              <xsd:enumeration value="English version"/>
              <xsd:enumeration value="French version"/>
              <xsd:enumeration value="Spanish version"/>
              <xsd:enumeration value="Arabic version"/>
              <xsd:enumeration value="Chinese version"/>
              <xsd:enumeration value="Russian version"/>
              <xsd:enumeration value="English translation"/>
              <xsd:enumeration value="French translation"/>
              <xsd:enumeration value="Spanish translation"/>
              <xsd:enumeration value="Arabic translation"/>
              <xsd:enumeration value="Russian translation"/>
              <xsd:enumeration value="Chinese translation"/>
            </xsd:restriction>
          </xsd:simpleType>
        </xsd:union>
      </xsd:simpleType>
    </xsd:element>
    <xsd:element name="Category" ma:index="3" nillable="true" ma:displayName="Category" ma:format="Dropdown" ma:internalName="Category" ma:readOnly="false">
      <xsd:simpleType>
        <xsd:union memberTypes="dms:Text">
          <xsd:simpleType>
            <xsd:restriction base="dms:Choice">
              <xsd:enumeration value="States"/>
              <xsd:enumeration value="NHRIs"/>
              <xsd:enumeration value="UN entities"/>
              <xsd:enumeration value="IGOs"/>
              <xsd:enumeration value="Regional mechanism"/>
              <xsd:enumeration value="National mechanism"/>
              <xsd:enumeration value="CSOs"/>
              <xsd:enumeration value="Private sector"/>
              <xsd:enumeration value="Academia"/>
              <xsd:enumeration value="Indigenous Peoples"/>
              <xsd:enumeration value="Individuals"/>
            </xsd:restriction>
          </xsd:simpleType>
        </xsd:union>
      </xsd:simpleType>
    </xsd:element>
    <xsd:element name="Filename" ma:index="4" nillable="true" ma:displayName="File name" ma:format="Dropdown" ma:hidden="true" ma:internalName="Filename" ma:readOnly="false">
      <xsd:simpleType>
        <xsd:restriction base="dms:Text">
          <xsd:maxLength value="255"/>
        </xsd:restriction>
      </xsd:simple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DateTaken" ma:index="21" nillable="true" ma:displayName="MediaServiceDateTaken" ma:hidden="true" ma:indexed="true" ma:internalName="MediaServiceDateTaken" ma:readOnly="true">
      <xsd:simpleType>
        <xsd:restriction base="dms:Text"/>
      </xsd:simpleType>
    </xsd:element>
    <xsd:element name="MediaServiceOCR" ma:index="22" nillable="true" ma:displayName="Extracted Text" ma:hidden="true" ma:internalName="MediaServiceOCR" ma:readOnly="true">
      <xsd:simpleType>
        <xsd:restriction base="dms:Note"/>
      </xsd:simpleType>
    </xsd:element>
    <xsd:element name="MediaServiceGenerationTime" ma:index="23" nillable="true" ma:displayName="MediaServiceGenerationTime" ma:hidden="true" ma:internalName="MediaServiceGenerationTime" ma:readOnly="true">
      <xsd:simpleType>
        <xsd:restriction base="dms:Text"/>
      </xsd:simpleType>
    </xsd:element>
    <xsd:element name="MediaServiceEventHashCode" ma:index="24" nillable="true" ma:displayName="MediaServiceEventHashCode" ma:hidden="true" ma:internalName="MediaServiceEventHashCode" ma:readOnly="true">
      <xsd:simpleType>
        <xsd:restriction base="dms:Text"/>
      </xsd:simpleType>
    </xsd:element>
    <xsd:element name="MediaLengthInSeconds" ma:index="25" nillable="true" ma:displayName="MediaLengthInSeconds" ma:hidden="true" ma:internalName="MediaLengthInSeconds" ma:readOnly="true">
      <xsd:simpleType>
        <xsd:restriction base="dms:Unknown"/>
      </xsd:simpleType>
    </xsd:element>
    <xsd:element name="Status" ma:index="26" nillable="true" ma:displayName="Status" ma:default="New" ma:format="Dropdown" ma:hidden="true" ma:internalName="Status">
      <xsd:simpleType>
        <xsd:restriction base="dms:Choice">
          <xsd:enumeration value="New"/>
          <xsd:enumeration value="AI tagging..."/>
          <xsd:enumeration value="AI tagged"/>
          <xsd:enumeration value="AI tagging failed"/>
          <xsd:enumeration value="Human tagged"/>
          <xsd:enumeration value="Already tagged"/>
          <xsd:enumeration value="Preparing for publishing..."/>
          <xsd:enumeration value="Error"/>
          <xsd:enumeration value="Ready to publish"/>
          <xsd:enumeration value="Web published"/>
        </xsd:restriction>
      </xsd:simpleType>
    </xsd:element>
    <xsd:element name="AItagger" ma:index="27" nillable="true" ma:displayName="AI tagger" ma:default="0" ma:format="Dropdown" ma:internalName="AItagger">
      <xsd:simpleType>
        <xsd:restriction base="dms:Boolean"/>
      </xsd:simpleType>
    </xsd:element>
    <xsd:element name="AIcounter" ma:index="28" nillable="true" ma:displayName="AI counter" ma:decimals="0" ma:default="0" ma:description="How many times AI tagger has been triggered" ma:format="Dropdown" ma:internalName="AIcounter" ma:percentage="FALSE">
      <xsd:simpleType>
        <xsd:restriction base="dms:Number"/>
      </xsd:simpleType>
    </xsd:element>
    <xsd:element name="MediaServiceBillingMetadata" ma:index="29" nillable="true" ma:displayName="MediaServiceBillingMetadata" ma:hidden="true" ma:internalName="MediaServiceBillingMetadata" ma:readOnly="true">
      <xsd:simpleType>
        <xsd:restriction base="dms:Note"/>
      </xsd:simpleType>
    </xsd:element>
    <xsd:element name="MediaServiceLocation" ma:index="3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c2e4527-2efa-4ade-b3d6-b2418af14986"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0" nillable="true" ma:displayName="Taxonomy Catch All Column" ma:hidden="true" ma:list="{74afd02e-5a56-4f93-83f9-320cd14d78c4}" ma:internalName="TaxCatchAll" ma:readOnly="false" ma:showField="CatchAllData" ma:web="9c2e4527-2efa-4ade-b3d6-b2418af1498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d42e65b2-cf21-49c1-b27d-d23f90380c0e">
      <Terms xmlns="http://schemas.microsoft.com/office/infopath/2007/PartnerControls"/>
    </lcf76f155ced4ddcb4097134ff3c332f>
    <AIcounter xmlns="d42e65b2-cf21-49c1-b27d-d23f90380c0e">0</AIcounter>
    <Category xmlns="d42e65b2-cf21-49c1-b27d-d23f90380c0e">CSOs</Category>
    <Filename xmlns="d42e65b2-cf21-49c1-b27d-d23f90380c0e" xsi:nil="true"/>
    <Doctype xmlns="d42e65b2-cf21-49c1-b27d-d23f90380c0e">input</Doctype>
    <Contributor xmlns="d42e65b2-cf21-49c1-b27d-d23f90380c0e">Associação Portuguesa Voz do Autista (APVA)</Contributor>
    <Status xmlns="d42e65b2-cf21-49c1-b27d-d23f90380c0e">Ready to publish</Status>
    <AItagger xmlns="d42e65b2-cf21-49c1-b27d-d23f90380c0e">false</AItagger>
  </documentManagement>
</p:properties>
</file>

<file path=customXml/itemProps1.xml><?xml version="1.0" encoding="utf-8"?>
<ds:datastoreItem xmlns:ds="http://schemas.openxmlformats.org/officeDocument/2006/customXml" ds:itemID="{006D79B1-9C65-493C-9FEF-365C2215BBAA}">
  <ds:schemaRefs>
    <ds:schemaRef ds:uri="http://schemas.openxmlformats.org/officeDocument/2006/bibliography"/>
  </ds:schemaRefs>
</ds:datastoreItem>
</file>

<file path=customXml/itemProps2.xml><?xml version="1.0" encoding="utf-8"?>
<ds:datastoreItem xmlns:ds="http://schemas.openxmlformats.org/officeDocument/2006/customXml" ds:itemID="{11111111-1234-1234-1234-123412341234}">
  <ds:schemaRefs>
    <ds:schemaRef ds:uri="http://customooxmlschemas.google.com/"/>
    <ds:schemaRef ds:uri="http://schemas.openxmlformats.org/officeDocument/2006/relationships"/>
  </ds:schemaRefs>
</ds:datastoreItem>
</file>

<file path=customXml/itemProps3.xml><?xml version="1.0" encoding="utf-8"?>
<ds:datastoreItem xmlns:ds="http://schemas.openxmlformats.org/officeDocument/2006/customXml" ds:itemID="{CE87C47F-92C6-4A32-92B2-40F8418C109E}"/>
</file>

<file path=customXml/itemProps4.xml><?xml version="1.0" encoding="utf-8"?>
<ds:datastoreItem xmlns:ds="http://schemas.openxmlformats.org/officeDocument/2006/customXml" ds:itemID="{74084750-0C00-497E-B59D-252AB3AFAE92}"/>
</file>

<file path=customXml/itemProps5.xml><?xml version="1.0" encoding="utf-8"?>
<ds:datastoreItem xmlns:ds="http://schemas.openxmlformats.org/officeDocument/2006/customXml" ds:itemID="{AE30A5F4-DC9C-47C0-A577-4EAC60D9FC4A}"/>
</file>

<file path=docMetadata/LabelInfo.xml><?xml version="1.0" encoding="utf-8"?>
<clbl:labelList xmlns:clbl="http://schemas.microsoft.com/office/2020/mipLabelMetadata">
  <clbl:label id="{8b77875e-5908-45a0-9cb4-dec9ae074618}" enabled="1" method="Privileged" siteId="{0f9e35db-544f-4f60-bdcc-5ea416e6dc70}" contentBits="0" removed="0"/>
</clbl:labelList>
</file>

<file path=docProps/app.xml><?xml version="1.0" encoding="utf-8"?>
<Properties xmlns="http://schemas.openxmlformats.org/officeDocument/2006/extended-properties" xmlns:vt="http://schemas.openxmlformats.org/officeDocument/2006/docPropsVTypes">
  <Template>Normal.dotm</Template>
  <TotalTime>1</TotalTime>
  <Pages>9</Pages>
  <Words>3405</Words>
  <Characters>19411</Characters>
  <Application>Microsoft Office Word</Application>
  <DocSecurity>0</DocSecurity>
  <Lines>161</Lines>
  <Paragraphs>45</Paragraphs>
  <ScaleCrop>false</ScaleCrop>
  <HeadingPairs>
    <vt:vector size="2" baseType="variant">
      <vt:variant>
        <vt:lpstr>Título</vt:lpstr>
      </vt:variant>
      <vt:variant>
        <vt:i4>1</vt:i4>
      </vt:variant>
    </vt:vector>
  </HeadingPairs>
  <TitlesOfParts>
    <vt:vector size="1" baseType="lpstr">
      <vt:lpstr/>
    </vt:vector>
  </TitlesOfParts>
  <Company/>
  <LinksUpToDate>false</LinksUpToDate>
  <CharactersWithSpaces>22771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Sara Rocha</dc:creator>
  <cp:lastModifiedBy>Robert OUKO</cp:lastModifiedBy>
  <cp:revision>2</cp:revision>
  <cp:lastPrinted>2026-08-01T13:56:00Z</cp:lastPrinted>
  <dcterms:created xsi:type="dcterms:W3CDTF">2026-08-07T13:57:00Z</dcterms:created>
  <dcterms:modified xsi:type="dcterms:W3CDTF">2026-08-07T13:57:00Z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0x0101009D953D6983EF5F4EB0B6A5354F975E96</vt:lpwstr>
  </property>
  <property fmtid="{D5CDD505-2E9C-101B-9397-08002B2CF9AE}" pid="3" name="MediaServiceImageTags">
    <vt:lpwstr/>
  </property>
</Properties>
</file>