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A05A5B" w14:textId="0ED813F7" w:rsidR="00116095" w:rsidRPr="00F0476E" w:rsidRDefault="00F0476E" w:rsidP="00F0476E">
      <w:pPr>
        <w:jc w:val="center"/>
        <w:rPr>
          <w:rFonts w:ascii="Times New Roman" w:hAnsi="Times New Roman" w:cs="Times New Roman"/>
          <w:b/>
          <w:bCs/>
          <w:color w:val="4472C4" w:themeColor="accent1"/>
          <w:sz w:val="32"/>
          <w:szCs w:val="32"/>
          <w:lang w:val="es-CR"/>
        </w:rPr>
      </w:pPr>
      <w:r w:rsidRPr="00F0476E">
        <w:rPr>
          <w:rFonts w:ascii="Times New Roman" w:hAnsi="Times New Roman" w:cs="Times New Roman"/>
          <w:b/>
          <w:bCs/>
          <w:color w:val="4472C4" w:themeColor="accent1"/>
          <w:sz w:val="32"/>
          <w:szCs w:val="32"/>
          <w:lang w:val="es-CR"/>
        </w:rPr>
        <w:t>Participación de la Defensoría de los Habitantes de Costa Rica en el Examen Periódico Universal (EPU)</w:t>
      </w:r>
    </w:p>
    <w:p w14:paraId="59FFB4FE" w14:textId="77777777" w:rsidR="00F0476E" w:rsidRPr="00F0476E" w:rsidRDefault="00F0476E" w:rsidP="00F0476E">
      <w:pPr>
        <w:jc w:val="both"/>
        <w:rPr>
          <w:rFonts w:ascii="Times New Roman" w:hAnsi="Times New Roman" w:cs="Times New Roman"/>
          <w:lang w:val="es-CR"/>
        </w:rPr>
      </w:pPr>
    </w:p>
    <w:p w14:paraId="48B5430D" w14:textId="77777777" w:rsidR="00F0476E" w:rsidRPr="00F0476E" w:rsidRDefault="00F0476E" w:rsidP="00F0476E">
      <w:pPr>
        <w:jc w:val="both"/>
        <w:rPr>
          <w:rFonts w:ascii="Times New Roman" w:hAnsi="Times New Roman" w:cs="Times New Roman"/>
          <w:lang w:val="es-CR"/>
        </w:rPr>
      </w:pPr>
    </w:p>
    <w:p w14:paraId="10BF3AE7" w14:textId="7489E9CD" w:rsidR="00116095" w:rsidRPr="00F0476E" w:rsidRDefault="00116095" w:rsidP="00F0476E">
      <w:pPr>
        <w:pStyle w:val="ListParagraph"/>
        <w:numPr>
          <w:ilvl w:val="0"/>
          <w:numId w:val="7"/>
        </w:numPr>
        <w:jc w:val="both"/>
        <w:rPr>
          <w:rFonts w:ascii="Times New Roman" w:hAnsi="Times New Roman" w:cs="Times New Roman"/>
          <w:b/>
          <w:bCs/>
          <w:lang w:val="es-CR"/>
        </w:rPr>
      </w:pPr>
      <w:r w:rsidRPr="00F0476E">
        <w:rPr>
          <w:rFonts w:ascii="Times New Roman" w:hAnsi="Times New Roman" w:cs="Times New Roman"/>
          <w:b/>
          <w:bCs/>
          <w:lang w:val="es-CR"/>
        </w:rPr>
        <w:t xml:space="preserve">Sírvanse proporcionar ejemplos concretos de prácticas buenas, prometedoras e innovadoras 1de su INDH durante los ciclos tercero y cuarto del EPU (y su impacto, si es posible). Estas podrían incluir prácticas relacionadas, entre otras, con2: la aplicación de las recomendaciones del EPU (seguimiento, cooperación con los poderes ejecutivo y legislativo, cooperación con la sociedad civil) la promoción y la sensibilización en todas las </w:t>
      </w:r>
      <w:r w:rsidR="00F0476E" w:rsidRPr="00F0476E">
        <w:rPr>
          <w:rFonts w:ascii="Times New Roman" w:hAnsi="Times New Roman" w:cs="Times New Roman"/>
          <w:b/>
          <w:bCs/>
          <w:lang w:val="es-CR"/>
        </w:rPr>
        <w:t>etapas su</w:t>
      </w:r>
      <w:r w:rsidRPr="00F0476E">
        <w:rPr>
          <w:rFonts w:ascii="Times New Roman" w:hAnsi="Times New Roman" w:cs="Times New Roman"/>
          <w:b/>
          <w:bCs/>
          <w:lang w:val="es-CR"/>
        </w:rPr>
        <w:t xml:space="preserve"> papel en las consultas celebradas por el Gobierno antes del examen sus aportaciones escritas para el resumen de la información de las partes interesadas (proceso de redacción, estructura, contenido) </w:t>
      </w:r>
      <w:r w:rsidR="00F0476E" w:rsidRPr="00F0476E">
        <w:rPr>
          <w:rFonts w:ascii="Times New Roman" w:hAnsi="Times New Roman" w:cs="Times New Roman"/>
          <w:b/>
          <w:bCs/>
          <w:lang w:val="es-CR"/>
        </w:rPr>
        <w:t xml:space="preserve"> </w:t>
      </w:r>
      <w:r w:rsidRPr="00F0476E">
        <w:rPr>
          <w:rFonts w:ascii="Times New Roman" w:hAnsi="Times New Roman" w:cs="Times New Roman"/>
          <w:b/>
          <w:bCs/>
          <w:lang w:val="es-CR"/>
        </w:rPr>
        <w:t xml:space="preserve">la participación en las adopciones. </w:t>
      </w:r>
    </w:p>
    <w:p w14:paraId="1A86B6A3" w14:textId="77777777" w:rsidR="00116095" w:rsidRPr="00F0476E" w:rsidRDefault="00116095" w:rsidP="00F0476E">
      <w:pPr>
        <w:jc w:val="both"/>
        <w:rPr>
          <w:rFonts w:ascii="Times New Roman" w:hAnsi="Times New Roman" w:cs="Times New Roman"/>
          <w:lang w:val="es-CR"/>
        </w:rPr>
      </w:pPr>
    </w:p>
    <w:p w14:paraId="7B8AB6ED" w14:textId="0E6B9208" w:rsidR="00636808" w:rsidRPr="001249AA" w:rsidRDefault="00636808" w:rsidP="001249AA">
      <w:pPr>
        <w:jc w:val="both"/>
        <w:rPr>
          <w:rFonts w:ascii="Times New Roman" w:hAnsi="Times New Roman" w:cs="Times New Roman"/>
          <w:b/>
          <w:bCs/>
          <w:lang w:val="es-CR"/>
        </w:rPr>
      </w:pPr>
      <w:r w:rsidRPr="001249AA">
        <w:rPr>
          <w:rFonts w:ascii="Times New Roman" w:hAnsi="Times New Roman" w:cs="Times New Roman"/>
          <w:b/>
          <w:bCs/>
          <w:lang w:val="es-CR"/>
        </w:rPr>
        <w:t>Buenas prácticas de la INDH durante los ciclos tercero y cuarto del EPU</w:t>
      </w:r>
    </w:p>
    <w:p w14:paraId="0F92D113" w14:textId="77777777" w:rsidR="00F0476E" w:rsidRPr="00F0476E" w:rsidRDefault="00F0476E" w:rsidP="00F0476E">
      <w:pPr>
        <w:pStyle w:val="ListParagraph"/>
        <w:ind w:left="720"/>
        <w:jc w:val="both"/>
        <w:rPr>
          <w:rFonts w:ascii="Times New Roman" w:hAnsi="Times New Roman" w:cs="Times New Roman"/>
          <w:lang w:val="es-CR"/>
        </w:rPr>
      </w:pPr>
    </w:p>
    <w:p w14:paraId="7FAB397A" w14:textId="77777777" w:rsidR="00763B00" w:rsidRDefault="00636808" w:rsidP="00F0476E">
      <w:pPr>
        <w:jc w:val="both"/>
        <w:rPr>
          <w:rFonts w:ascii="Times New Roman" w:hAnsi="Times New Roman" w:cs="Times New Roman"/>
          <w:lang w:val="es-CR"/>
        </w:rPr>
      </w:pPr>
      <w:r w:rsidRPr="00F0476E">
        <w:rPr>
          <w:rFonts w:ascii="Times New Roman" w:hAnsi="Times New Roman" w:cs="Times New Roman"/>
          <w:lang w:val="es-CR"/>
        </w:rPr>
        <w:t>La actual administración de la señora Angie Cruickshank Lambert</w:t>
      </w:r>
      <w:r w:rsidR="00763B00">
        <w:rPr>
          <w:rFonts w:ascii="Times New Roman" w:hAnsi="Times New Roman" w:cs="Times New Roman"/>
          <w:lang w:val="es-CR"/>
        </w:rPr>
        <w:t>,</w:t>
      </w:r>
      <w:r w:rsidRPr="00F0476E">
        <w:rPr>
          <w:rFonts w:ascii="Times New Roman" w:hAnsi="Times New Roman" w:cs="Times New Roman"/>
          <w:lang w:val="es-CR"/>
        </w:rPr>
        <w:t xml:space="preserve"> Defensora de los Habitantes, correspondiente al período 2023-2027, participó exclusivamente en la etapa del cuarto ciclo del EPU. En ese marco, a lo interno de la institución se desarrolló una metodología estandarizada para la sistematización y elaboración del informe de la Institución Nacional de Derechos Humanos (INDH). Dicha metodología implicó la conformación de un grupo de trabajo multidisciplinario con representación de las distintas Direcciones de la Defensoría, la designación de una coordinación institucional a cargo del Despacho de la Defensora, y la definición de un cronograma estructurado que abarcó desde la recopilación de datos y casuística por área temática, hasta la revisión, diagramación y envío del informe final al Consejo de Derechos Humanos de las Naciones Unidas.</w:t>
      </w:r>
      <w:r w:rsidR="001249AA">
        <w:rPr>
          <w:rFonts w:ascii="Times New Roman" w:hAnsi="Times New Roman" w:cs="Times New Roman"/>
          <w:lang w:val="es-CR"/>
        </w:rPr>
        <w:t xml:space="preserve"> </w:t>
      </w:r>
    </w:p>
    <w:p w14:paraId="4A02F4C9" w14:textId="77777777" w:rsidR="00763B00" w:rsidRDefault="00763B00" w:rsidP="00F0476E">
      <w:pPr>
        <w:jc w:val="both"/>
        <w:rPr>
          <w:rFonts w:ascii="Times New Roman" w:hAnsi="Times New Roman" w:cs="Times New Roman"/>
          <w:lang w:val="es-CR"/>
        </w:rPr>
      </w:pPr>
    </w:p>
    <w:p w14:paraId="13989544" w14:textId="66C90CF5" w:rsidR="00636808" w:rsidRPr="00F0476E" w:rsidRDefault="00636808" w:rsidP="00F0476E">
      <w:pPr>
        <w:jc w:val="both"/>
        <w:rPr>
          <w:rFonts w:ascii="Times New Roman" w:hAnsi="Times New Roman" w:cs="Times New Roman"/>
          <w:lang w:val="es-CR"/>
        </w:rPr>
      </w:pPr>
      <w:r w:rsidRPr="00F0476E">
        <w:rPr>
          <w:rFonts w:ascii="Times New Roman" w:hAnsi="Times New Roman" w:cs="Times New Roman"/>
          <w:lang w:val="es-CR"/>
        </w:rPr>
        <w:t>Este proceso respondió a la Orientación Estratégica N°2 del Plan de Gestión 2023-2027, relativa al fortalecimiento de la incidencia nacional e internacional de la DHR como INDH.</w:t>
      </w:r>
    </w:p>
    <w:p w14:paraId="314BD2E1" w14:textId="77777777" w:rsidR="00763B00" w:rsidRDefault="00763B00" w:rsidP="00F0476E">
      <w:pPr>
        <w:jc w:val="both"/>
        <w:rPr>
          <w:rFonts w:ascii="Times New Roman" w:hAnsi="Times New Roman" w:cs="Times New Roman"/>
          <w:b/>
          <w:bCs/>
          <w:lang w:val="es-CR"/>
        </w:rPr>
      </w:pPr>
    </w:p>
    <w:p w14:paraId="580D518B" w14:textId="6E759E6E" w:rsidR="001249AA" w:rsidRPr="001249AA" w:rsidRDefault="00636808" w:rsidP="00F0476E">
      <w:pPr>
        <w:jc w:val="both"/>
        <w:rPr>
          <w:rFonts w:ascii="Times New Roman" w:hAnsi="Times New Roman" w:cs="Times New Roman"/>
          <w:b/>
          <w:bCs/>
          <w:lang w:val="es-CR"/>
        </w:rPr>
      </w:pPr>
      <w:r w:rsidRPr="001249AA">
        <w:rPr>
          <w:rFonts w:ascii="Times New Roman" w:hAnsi="Times New Roman" w:cs="Times New Roman"/>
          <w:b/>
          <w:bCs/>
          <w:lang w:val="es-CR"/>
        </w:rPr>
        <w:t>Trabajo con la Sociedad Civil: Sesiones de capacitación y acompañamiento</w:t>
      </w:r>
    </w:p>
    <w:p w14:paraId="5F6DE141" w14:textId="77777777" w:rsidR="001249AA" w:rsidRDefault="001249AA" w:rsidP="00F0476E">
      <w:pPr>
        <w:jc w:val="both"/>
        <w:rPr>
          <w:rFonts w:ascii="Times New Roman" w:hAnsi="Times New Roman" w:cs="Times New Roman"/>
          <w:lang w:val="es-CR"/>
        </w:rPr>
      </w:pPr>
    </w:p>
    <w:p w14:paraId="7ADE3E0D" w14:textId="1EB9D274" w:rsidR="008C05EE" w:rsidRDefault="008C05EE" w:rsidP="008C05EE">
      <w:pPr>
        <w:jc w:val="both"/>
        <w:rPr>
          <w:rFonts w:ascii="Times New Roman" w:hAnsi="Times New Roman" w:cs="Times New Roman"/>
          <w:lang w:val="es-CR"/>
        </w:rPr>
      </w:pPr>
      <w:r w:rsidRPr="008C05EE">
        <w:rPr>
          <w:rFonts w:ascii="Times New Roman" w:hAnsi="Times New Roman" w:cs="Times New Roman"/>
          <w:lang w:val="es-CR"/>
        </w:rPr>
        <w:t xml:space="preserve">En el marco del proceso EPU, la Defensoría de los Habitantes asumió un rol proactivo en la promoción de la participación de la sociedad civil, reconociendo que una de las contribuciones más significativas que puede realizar una Institución Nacional de Derechos Humanos es garantizar que las voces de los actores </w:t>
      </w:r>
      <w:r w:rsidR="002C2B02">
        <w:rPr>
          <w:rFonts w:ascii="Times New Roman" w:hAnsi="Times New Roman" w:cs="Times New Roman"/>
          <w:lang w:val="es-CR"/>
        </w:rPr>
        <w:t xml:space="preserve">locales y </w:t>
      </w:r>
      <w:r w:rsidRPr="008C05EE">
        <w:rPr>
          <w:rFonts w:ascii="Times New Roman" w:hAnsi="Times New Roman" w:cs="Times New Roman"/>
          <w:lang w:val="es-CR"/>
        </w:rPr>
        <w:t>nacionales sean efectivamente recogidas en los mecanismos internacionales de derechos humanos.</w:t>
      </w:r>
    </w:p>
    <w:p w14:paraId="56F07E90" w14:textId="77777777" w:rsidR="008C05EE" w:rsidRPr="008C05EE" w:rsidRDefault="008C05EE" w:rsidP="008C05EE">
      <w:pPr>
        <w:jc w:val="both"/>
        <w:rPr>
          <w:rFonts w:ascii="Times New Roman" w:hAnsi="Times New Roman" w:cs="Times New Roman"/>
          <w:lang w:val="es-CR"/>
        </w:rPr>
      </w:pPr>
    </w:p>
    <w:p w14:paraId="3AFF5FD3" w14:textId="5C42D287" w:rsidR="008C05EE" w:rsidRDefault="008C05EE" w:rsidP="008C05EE">
      <w:pPr>
        <w:jc w:val="both"/>
        <w:rPr>
          <w:rFonts w:ascii="Times New Roman" w:hAnsi="Times New Roman" w:cs="Times New Roman"/>
          <w:lang w:val="es-CR"/>
        </w:rPr>
      </w:pPr>
      <w:r w:rsidRPr="008C05EE">
        <w:rPr>
          <w:rFonts w:ascii="Times New Roman" w:hAnsi="Times New Roman" w:cs="Times New Roman"/>
          <w:lang w:val="es-CR"/>
        </w:rPr>
        <w:t xml:space="preserve">Para ello, la institución desarrolló un proceso de sensibilización y capacitación técnica dirigido a organizaciones de la sociedad civil, con especial énfasis en incluir actores que históricamente </w:t>
      </w:r>
      <w:r w:rsidRPr="008C05EE">
        <w:rPr>
          <w:rFonts w:ascii="Times New Roman" w:hAnsi="Times New Roman" w:cs="Times New Roman"/>
          <w:lang w:val="es-CR"/>
        </w:rPr>
        <w:lastRenderedPageBreak/>
        <w:t>habían quedado fuera de este tipo de espacio</w:t>
      </w:r>
      <w:r w:rsidR="002C2B02">
        <w:rPr>
          <w:rFonts w:ascii="Times New Roman" w:hAnsi="Times New Roman" w:cs="Times New Roman"/>
          <w:lang w:val="es-CR"/>
        </w:rPr>
        <w:t>;</w:t>
      </w:r>
      <w:r w:rsidRPr="008C05EE">
        <w:rPr>
          <w:rFonts w:ascii="Times New Roman" w:hAnsi="Times New Roman" w:cs="Times New Roman"/>
          <w:lang w:val="es-CR"/>
        </w:rPr>
        <w:t xml:space="preserve"> ampliando así el alcance y la representatividad del proceso. Con el objetivo de promover su participación activa y fomentar la presentación de sus propios informes ante las Naciones Unidas, la Defensoría impulsó diversas reuniones de convocatoria y capacitación en alianza con la Oficina de la Coordinadora Residente de las Naciones Unidas y la Oficina del Alto Comisionado de las Naciones Unidas para los Derechos Humanos (ACNUDH).</w:t>
      </w:r>
    </w:p>
    <w:p w14:paraId="316C8569" w14:textId="77777777" w:rsidR="008C05EE" w:rsidRPr="008C05EE" w:rsidRDefault="008C05EE" w:rsidP="008C05EE">
      <w:pPr>
        <w:jc w:val="both"/>
        <w:rPr>
          <w:rFonts w:ascii="Times New Roman" w:hAnsi="Times New Roman" w:cs="Times New Roman"/>
          <w:lang w:val="es-CR"/>
        </w:rPr>
      </w:pPr>
    </w:p>
    <w:p w14:paraId="720BF917" w14:textId="77777777" w:rsidR="008C05EE" w:rsidRDefault="008C05EE" w:rsidP="008C05EE">
      <w:pPr>
        <w:jc w:val="both"/>
        <w:rPr>
          <w:rFonts w:ascii="Times New Roman" w:hAnsi="Times New Roman" w:cs="Times New Roman"/>
          <w:lang w:val="es-CR"/>
        </w:rPr>
      </w:pPr>
      <w:r w:rsidRPr="008C05EE">
        <w:rPr>
          <w:rFonts w:ascii="Times New Roman" w:hAnsi="Times New Roman" w:cs="Times New Roman"/>
          <w:lang w:val="es-CR"/>
        </w:rPr>
        <w:t>Como resultado de estas acciones, las organizaciones participantes recibieron orientación clara sobre el funcionamiento del mecanismo, sus alcances y las posibilidades concretas de incidencia a través de la presentación de informes escritos. A lo largo de todo el proceso, la Defensoría subrayó su papel como facilitadora y articuladora, sin sustituir la voz independiente de la sociedad civil, sino habilitando las condiciones para que esta pudiera ejercerla plenamente. Estas prácticas contribuyeron a que la perspectiva de la sociedad civil costarricense fuera efectivamente recogida en el resumen de las partes interesadas elaborado por las Naciones Unidas.</w:t>
      </w:r>
    </w:p>
    <w:p w14:paraId="6F0B096C" w14:textId="77777777" w:rsidR="002C2B02" w:rsidRPr="008C05EE" w:rsidRDefault="002C2B02" w:rsidP="008C05EE">
      <w:pPr>
        <w:jc w:val="both"/>
        <w:rPr>
          <w:rFonts w:ascii="Times New Roman" w:hAnsi="Times New Roman" w:cs="Times New Roman"/>
          <w:lang w:val="es-CR"/>
        </w:rPr>
      </w:pPr>
    </w:p>
    <w:p w14:paraId="11232521" w14:textId="77777777" w:rsidR="00116095" w:rsidRPr="00F0476E" w:rsidRDefault="00116095" w:rsidP="00F0476E">
      <w:pPr>
        <w:jc w:val="both"/>
        <w:rPr>
          <w:rFonts w:ascii="Times New Roman" w:hAnsi="Times New Roman" w:cs="Times New Roman"/>
          <w:lang w:val="es-CR"/>
        </w:rPr>
      </w:pPr>
    </w:p>
    <w:p w14:paraId="45E0C1F6" w14:textId="186A99A1" w:rsidR="00636808" w:rsidRPr="008C05EE" w:rsidRDefault="00116095" w:rsidP="001249AA">
      <w:pPr>
        <w:pStyle w:val="ListParagraph"/>
        <w:numPr>
          <w:ilvl w:val="0"/>
          <w:numId w:val="7"/>
        </w:numPr>
        <w:jc w:val="both"/>
        <w:rPr>
          <w:rFonts w:ascii="Times New Roman" w:hAnsi="Times New Roman" w:cs="Times New Roman"/>
          <w:b/>
          <w:bCs/>
          <w:lang w:val="es-CR"/>
        </w:rPr>
      </w:pPr>
      <w:r w:rsidRPr="00F0476E">
        <w:rPr>
          <w:rFonts w:ascii="Times New Roman" w:hAnsi="Times New Roman" w:cs="Times New Roman"/>
          <w:b/>
          <w:bCs/>
          <w:lang w:val="es-CR"/>
        </w:rPr>
        <w:t xml:space="preserve">Para el próximo quinto ciclo (2027-2032), proporcione sugerencias de innovaciones que podrían introducirse de manera realista en relación con la participación de las INDH en todas las etapas del ciclo (por ejemplo, en las consultas nacionales con el Gobierno y otras partes interesadas, la estandarización de las presentaciones de las INDH, los informes de mitad de período, las modalidades de seguimiento y el intercambio de conocimientos). </w:t>
      </w:r>
    </w:p>
    <w:p w14:paraId="3D187FB7" w14:textId="77777777" w:rsidR="00F0476E" w:rsidRPr="00F0476E" w:rsidRDefault="00F0476E" w:rsidP="00F0476E">
      <w:pPr>
        <w:jc w:val="both"/>
        <w:rPr>
          <w:rFonts w:ascii="Times New Roman" w:hAnsi="Times New Roman" w:cs="Times New Roman"/>
          <w:lang w:val="es-CR"/>
        </w:rPr>
      </w:pPr>
    </w:p>
    <w:p w14:paraId="5A7DCCC9" w14:textId="7DC6A17A" w:rsidR="00636808" w:rsidRPr="00F0476E" w:rsidRDefault="00636808" w:rsidP="00F0476E">
      <w:pPr>
        <w:jc w:val="both"/>
        <w:rPr>
          <w:rFonts w:ascii="Times New Roman" w:hAnsi="Times New Roman" w:cs="Times New Roman"/>
          <w:lang w:val="es-CR"/>
        </w:rPr>
      </w:pPr>
      <w:r w:rsidRPr="00F0476E">
        <w:rPr>
          <w:rFonts w:ascii="Times New Roman" w:hAnsi="Times New Roman" w:cs="Times New Roman"/>
          <w:lang w:val="es-CR"/>
        </w:rPr>
        <w:t xml:space="preserve">De cara al quinto ciclo del EPU, la Defensoría de los Habitantes de Costa Rica considera que es primordial impulsar </w:t>
      </w:r>
      <w:r w:rsidR="008C05EE">
        <w:rPr>
          <w:rFonts w:ascii="Times New Roman" w:hAnsi="Times New Roman" w:cs="Times New Roman"/>
          <w:lang w:val="es-CR"/>
        </w:rPr>
        <w:t xml:space="preserve">acciones </w:t>
      </w:r>
      <w:r w:rsidRPr="00F0476E">
        <w:rPr>
          <w:rFonts w:ascii="Times New Roman" w:hAnsi="Times New Roman" w:cs="Times New Roman"/>
          <w:lang w:val="es-CR"/>
        </w:rPr>
        <w:t>que fortalezcan tanto la participación de las Instituciones Nacionales de Derechos Humanos (INDH)</w:t>
      </w:r>
      <w:r w:rsidR="00B57BF0">
        <w:rPr>
          <w:rFonts w:ascii="Times New Roman" w:hAnsi="Times New Roman" w:cs="Times New Roman"/>
          <w:lang w:val="es-CR"/>
        </w:rPr>
        <w:t>,</w:t>
      </w:r>
      <w:r w:rsidRPr="00F0476E">
        <w:rPr>
          <w:rFonts w:ascii="Times New Roman" w:hAnsi="Times New Roman" w:cs="Times New Roman"/>
          <w:lang w:val="es-CR"/>
        </w:rPr>
        <w:t xml:space="preserve"> como la del Estado y la sociedad civil. </w:t>
      </w:r>
    </w:p>
    <w:p w14:paraId="6559EE27" w14:textId="77777777" w:rsidR="001249AA" w:rsidRDefault="001249AA" w:rsidP="00F0476E">
      <w:pPr>
        <w:jc w:val="both"/>
        <w:rPr>
          <w:rFonts w:ascii="Times New Roman" w:hAnsi="Times New Roman" w:cs="Times New Roman"/>
          <w:lang w:val="es-CR"/>
        </w:rPr>
      </w:pPr>
    </w:p>
    <w:p w14:paraId="7F9B584F" w14:textId="77777777" w:rsidR="00636808" w:rsidRPr="00F0476E" w:rsidRDefault="00636808" w:rsidP="00F0476E">
      <w:pPr>
        <w:jc w:val="both"/>
        <w:rPr>
          <w:rFonts w:ascii="Times New Roman" w:hAnsi="Times New Roman" w:cs="Times New Roman"/>
          <w:lang w:val="es-CR"/>
        </w:rPr>
      </w:pPr>
      <w:r w:rsidRPr="00F0476E">
        <w:rPr>
          <w:rFonts w:ascii="Times New Roman" w:hAnsi="Times New Roman" w:cs="Times New Roman"/>
          <w:lang w:val="es-CR"/>
        </w:rPr>
        <w:t>La recomendación más prioritaria desde la perspectiva institucional es que las Naciones Unidas —y sus organismos cooperantes— brinden un mayor acompañamiento a las INDH durante todas las etapas del ciclo EPU. Muchas INDH de la región enfrentan limitaciones presupuestarias significativas que les impiden participar plenamente en la defensa de su informe ante el Consejo de Derechos Humanos en Ginebra. Resultaría de gran valor que las Naciones Unidas u otros cooperantes pudieran apoyar la representación de las INDH de forma tal que la contraparte frente a los informes del Estado sea más robusta y efectiva.</w:t>
      </w:r>
    </w:p>
    <w:p w14:paraId="1F21F5E0" w14:textId="77777777" w:rsidR="00B57BF0" w:rsidRDefault="00B57BF0" w:rsidP="00F0476E">
      <w:pPr>
        <w:jc w:val="both"/>
        <w:rPr>
          <w:rFonts w:ascii="Times New Roman" w:hAnsi="Times New Roman" w:cs="Times New Roman"/>
          <w:lang w:val="es-CR"/>
        </w:rPr>
      </w:pPr>
    </w:p>
    <w:p w14:paraId="0597C491" w14:textId="482DC66C" w:rsidR="00636808" w:rsidRPr="00F0476E" w:rsidRDefault="00636808" w:rsidP="00F0476E">
      <w:pPr>
        <w:jc w:val="both"/>
        <w:rPr>
          <w:rFonts w:ascii="Times New Roman" w:hAnsi="Times New Roman" w:cs="Times New Roman"/>
          <w:lang w:val="es-CR"/>
        </w:rPr>
      </w:pPr>
      <w:r w:rsidRPr="00F0476E">
        <w:rPr>
          <w:rFonts w:ascii="Times New Roman" w:hAnsi="Times New Roman" w:cs="Times New Roman"/>
          <w:lang w:val="es-CR"/>
        </w:rPr>
        <w:t xml:space="preserve">En el marco del cuarto ciclo, Costa Rica logró un resultado concreto en esta dirección: el Estado costarricense aceptó la recomendación del EPU de fortalecer el presupuesto de la Defensoría </w:t>
      </w:r>
      <w:r w:rsidRPr="00F0476E">
        <w:rPr>
          <w:rFonts w:ascii="Times New Roman" w:hAnsi="Times New Roman" w:cs="Times New Roman"/>
          <w:lang w:val="es-CR"/>
        </w:rPr>
        <w:lastRenderedPageBreak/>
        <w:t>de los Habitantes</w:t>
      </w:r>
      <w:r w:rsidR="00F0476E">
        <w:rPr>
          <w:rStyle w:val="FootnoteReference"/>
          <w:rFonts w:ascii="Times New Roman" w:hAnsi="Times New Roman" w:cs="Times New Roman"/>
          <w:lang w:val="es-CR"/>
        </w:rPr>
        <w:footnoteReference w:id="1"/>
      </w:r>
      <w:r w:rsidRPr="00F0476E">
        <w:rPr>
          <w:rFonts w:ascii="Times New Roman" w:hAnsi="Times New Roman" w:cs="Times New Roman"/>
          <w:lang w:val="es-CR"/>
        </w:rPr>
        <w:t>, lo cual constituye un avance significativo que puede sentar un precedente para otras INDH de la región.</w:t>
      </w:r>
    </w:p>
    <w:p w14:paraId="65A6B63D" w14:textId="77777777" w:rsidR="001249AA" w:rsidRDefault="001249AA" w:rsidP="00F0476E">
      <w:pPr>
        <w:jc w:val="both"/>
        <w:rPr>
          <w:rFonts w:ascii="Times New Roman" w:hAnsi="Times New Roman" w:cs="Times New Roman"/>
          <w:lang w:val="es-CR"/>
        </w:rPr>
      </w:pPr>
    </w:p>
    <w:p w14:paraId="3D2D5634" w14:textId="4EC1E3CD" w:rsidR="00636808" w:rsidRDefault="00B57BF0" w:rsidP="00F0476E">
      <w:pPr>
        <w:jc w:val="both"/>
        <w:rPr>
          <w:rFonts w:ascii="Times New Roman" w:hAnsi="Times New Roman" w:cs="Times New Roman"/>
          <w:lang w:val="es-CR"/>
        </w:rPr>
      </w:pPr>
      <w:r>
        <w:rPr>
          <w:rFonts w:ascii="Times New Roman" w:hAnsi="Times New Roman" w:cs="Times New Roman"/>
          <w:lang w:val="es-CR"/>
        </w:rPr>
        <w:t xml:space="preserve">Otra </w:t>
      </w:r>
      <w:r w:rsidRPr="00F0476E">
        <w:rPr>
          <w:rFonts w:ascii="Times New Roman" w:hAnsi="Times New Roman" w:cs="Times New Roman"/>
          <w:lang w:val="es-CR"/>
        </w:rPr>
        <w:t>práctica</w:t>
      </w:r>
      <w:r w:rsidR="00636808" w:rsidRPr="00F0476E">
        <w:rPr>
          <w:rFonts w:ascii="Times New Roman" w:hAnsi="Times New Roman" w:cs="Times New Roman"/>
          <w:lang w:val="es-CR"/>
        </w:rPr>
        <w:t xml:space="preserve"> que consideramos viable y que debería institucionalizarse para el próximo ciclo es la realización de consultas nacionales formales entre el Gobierno, las INDH y la sociedad civil durante la fase de preparación del examen. Esto fortalece la coherencia de los informes, genera corresponsabilidad en el seguimiento de las recomendaciones y mejora la rendición de cuentas.</w:t>
      </w:r>
    </w:p>
    <w:p w14:paraId="748EB0A6" w14:textId="77777777" w:rsidR="001249AA" w:rsidRPr="001249AA" w:rsidRDefault="001249AA" w:rsidP="00F0476E">
      <w:pPr>
        <w:jc w:val="both"/>
        <w:rPr>
          <w:rFonts w:ascii="Times New Roman" w:hAnsi="Times New Roman" w:cs="Times New Roman"/>
          <w:b/>
          <w:bCs/>
          <w:lang w:val="es-CR"/>
        </w:rPr>
      </w:pPr>
    </w:p>
    <w:p w14:paraId="2E7B6192" w14:textId="629B0A2A" w:rsidR="00636808" w:rsidRPr="00F0476E" w:rsidRDefault="00636808" w:rsidP="00F0476E">
      <w:pPr>
        <w:jc w:val="both"/>
        <w:rPr>
          <w:rFonts w:ascii="Times New Roman" w:hAnsi="Times New Roman" w:cs="Times New Roman"/>
          <w:lang w:val="es-CR"/>
        </w:rPr>
      </w:pPr>
      <w:r w:rsidRPr="00F0476E">
        <w:rPr>
          <w:rFonts w:ascii="Times New Roman" w:hAnsi="Times New Roman" w:cs="Times New Roman"/>
          <w:lang w:val="es-CR"/>
        </w:rPr>
        <w:t xml:space="preserve">Asimismo, se recomienda continuar y profundizar las prácticas de intercambio de conocimientos entre INDH de distintos países, particularmente a nivel regional, que permitan compartir metodologías, buenas prácticas y lecciones aprendidas en la elaboración de informes EPU. La estandarización de </w:t>
      </w:r>
      <w:r w:rsidR="008C05EE">
        <w:rPr>
          <w:rFonts w:ascii="Times New Roman" w:hAnsi="Times New Roman" w:cs="Times New Roman"/>
          <w:lang w:val="es-CR"/>
        </w:rPr>
        <w:t>las</w:t>
      </w:r>
      <w:r w:rsidRPr="00F0476E">
        <w:rPr>
          <w:rFonts w:ascii="Times New Roman" w:hAnsi="Times New Roman" w:cs="Times New Roman"/>
          <w:lang w:val="es-CR"/>
        </w:rPr>
        <w:t xml:space="preserve"> guías técnicas dirigidas específicamente a las INDH, diferenciadas de las destinadas a la sociedad civil, contribuiría también a mejorar la calidad y el impacto de las presentaciones.</w:t>
      </w:r>
    </w:p>
    <w:p w14:paraId="46F6A877" w14:textId="77777777" w:rsidR="005734F9" w:rsidRPr="00F0476E" w:rsidRDefault="005734F9" w:rsidP="00F0476E">
      <w:pPr>
        <w:jc w:val="both"/>
        <w:rPr>
          <w:rFonts w:ascii="Times New Roman" w:hAnsi="Times New Roman" w:cs="Times New Roman"/>
          <w:lang w:val="es-CR"/>
        </w:rPr>
      </w:pPr>
    </w:p>
    <w:sectPr w:rsidR="005734F9" w:rsidRPr="00F0476E" w:rsidSect="00636808">
      <w:headerReference w:type="default" r:id="rId8"/>
      <w:footerReference w:type="default" r:id="rId9"/>
      <w:pgSz w:w="11906" w:h="16838"/>
      <w:pgMar w:top="1440" w:right="1440" w:bottom="1440" w:left="1440" w:header="708" w:footer="70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E756D7" w14:textId="77777777" w:rsidR="003A5C1F" w:rsidRDefault="003A5C1F" w:rsidP="00520E10">
      <w:r>
        <w:separator/>
      </w:r>
    </w:p>
  </w:endnote>
  <w:endnote w:type="continuationSeparator" w:id="0">
    <w:p w14:paraId="5DC5D414" w14:textId="77777777" w:rsidR="003A5C1F" w:rsidRDefault="003A5C1F" w:rsidP="00520E1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51001610"/>
      <w:docPartObj>
        <w:docPartGallery w:val="Page Numbers (Bottom of Page)"/>
        <w:docPartUnique/>
      </w:docPartObj>
    </w:sdtPr>
    <w:sdtContent>
      <w:p w14:paraId="1952A2A3" w14:textId="77777777" w:rsidR="00F0476E" w:rsidRDefault="00F0476E">
        <w:pPr>
          <w:pStyle w:val="Footer"/>
          <w:jc w:val="right"/>
        </w:pPr>
      </w:p>
      <w:p w14:paraId="14E5BE4A" w14:textId="77777777" w:rsidR="00F0476E" w:rsidRDefault="00F0476E">
        <w:pPr>
          <w:pStyle w:val="Footer"/>
          <w:jc w:val="right"/>
        </w:pPr>
      </w:p>
      <w:p w14:paraId="65FF43FA" w14:textId="77777777" w:rsidR="00F0476E" w:rsidRDefault="00F0476E">
        <w:pPr>
          <w:pStyle w:val="Footer"/>
          <w:jc w:val="right"/>
        </w:pPr>
      </w:p>
      <w:p w14:paraId="5ECB1857" w14:textId="77777777" w:rsidR="00F0476E" w:rsidRDefault="00F0476E">
        <w:pPr>
          <w:pStyle w:val="Footer"/>
          <w:jc w:val="right"/>
        </w:pPr>
      </w:p>
      <w:p w14:paraId="2817D7C4" w14:textId="77777777" w:rsidR="00F0476E" w:rsidRDefault="00F0476E">
        <w:pPr>
          <w:pStyle w:val="Footer"/>
          <w:jc w:val="right"/>
        </w:pPr>
      </w:p>
      <w:p w14:paraId="0061D3C7" w14:textId="77777777" w:rsidR="00F0476E" w:rsidRDefault="00F0476E">
        <w:pPr>
          <w:pStyle w:val="Footer"/>
          <w:jc w:val="right"/>
        </w:pPr>
      </w:p>
      <w:p w14:paraId="50D5D718" w14:textId="097248DC" w:rsidR="00F0476E" w:rsidRDefault="00F0476E">
        <w:pPr>
          <w:pStyle w:val="Footer"/>
          <w:jc w:val="right"/>
        </w:pPr>
        <w:r>
          <w:fldChar w:fldCharType="begin"/>
        </w:r>
        <w:r>
          <w:instrText>PAGE   \* MERGEFORMAT</w:instrText>
        </w:r>
        <w:r>
          <w:fldChar w:fldCharType="separate"/>
        </w:r>
        <w:r>
          <w:rPr>
            <w:lang w:val="es-MX"/>
          </w:rPr>
          <w:t>2</w:t>
        </w:r>
        <w:r>
          <w:fldChar w:fldCharType="end"/>
        </w:r>
      </w:p>
    </w:sdtContent>
  </w:sdt>
  <w:p w14:paraId="6C7F96D4" w14:textId="77777777" w:rsidR="00520E10" w:rsidRPr="00520E10" w:rsidRDefault="00520E10">
    <w:pPr>
      <w:pStyle w:val="Footer"/>
      <w:rPr>
        <w:lang w:val="es-CR"/>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CF471B" w14:textId="77777777" w:rsidR="003A5C1F" w:rsidRDefault="003A5C1F" w:rsidP="00520E10">
      <w:r>
        <w:separator/>
      </w:r>
    </w:p>
  </w:footnote>
  <w:footnote w:type="continuationSeparator" w:id="0">
    <w:p w14:paraId="685029D9" w14:textId="77777777" w:rsidR="003A5C1F" w:rsidRDefault="003A5C1F" w:rsidP="00520E10">
      <w:r>
        <w:continuationSeparator/>
      </w:r>
    </w:p>
  </w:footnote>
  <w:footnote w:id="1">
    <w:p w14:paraId="2F718691" w14:textId="4CD28E60" w:rsidR="00F0476E" w:rsidRPr="00F0476E" w:rsidRDefault="00F0476E">
      <w:pPr>
        <w:pStyle w:val="FootnoteText"/>
        <w:rPr>
          <w:lang w:val="es-CR"/>
        </w:rPr>
      </w:pPr>
      <w:r w:rsidRPr="00F0476E">
        <w:rPr>
          <w:rStyle w:val="FootnoteReference"/>
          <w:sz w:val="16"/>
          <w:szCs w:val="16"/>
        </w:rPr>
        <w:footnoteRef/>
      </w:r>
      <w:r w:rsidRPr="00F0476E">
        <w:rPr>
          <w:sz w:val="16"/>
          <w:szCs w:val="16"/>
          <w:lang w:val="es-CR"/>
        </w:rPr>
        <w:t xml:space="preserve"> 119.1 - Aceptada: Reforzar la institución nacional de derechos humanos garantizando su independencia y proporcionándole una financiación adecuada.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FE004D" w14:textId="796C26C9" w:rsidR="00520E10" w:rsidRDefault="00F0476E">
    <w:pPr>
      <w:pStyle w:val="Header"/>
      <w:rPr>
        <w:lang w:val="es-CR"/>
      </w:rPr>
    </w:pPr>
    <w:r>
      <w:rPr>
        <w:noProof/>
      </w:rPr>
      <w:drawing>
        <wp:anchor distT="0" distB="0" distL="0" distR="0" simplePos="0" relativeHeight="251658240" behindDoc="1" locked="0" layoutInCell="1" hidden="0" allowOverlap="1" wp14:anchorId="6054700D" wp14:editId="09DB2817">
          <wp:simplePos x="0" y="0"/>
          <wp:positionH relativeFrom="column">
            <wp:posOffset>-1127760</wp:posOffset>
          </wp:positionH>
          <wp:positionV relativeFrom="paragraph">
            <wp:posOffset>-473075</wp:posOffset>
          </wp:positionV>
          <wp:extent cx="7822859" cy="10810621"/>
          <wp:effectExtent l="0" t="0" r="0" b="0"/>
          <wp:wrapNone/>
          <wp:docPr id="1944404593"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1"/>
                  <a:srcRect/>
                  <a:stretch>
                    <a:fillRect/>
                  </a:stretch>
                </pic:blipFill>
                <pic:spPr>
                  <a:xfrm>
                    <a:off x="0" y="0"/>
                    <a:ext cx="7822859" cy="10810621"/>
                  </a:xfrm>
                  <a:prstGeom prst="rect">
                    <a:avLst/>
                  </a:prstGeom>
                  <a:ln/>
                </pic:spPr>
              </pic:pic>
            </a:graphicData>
          </a:graphic>
        </wp:anchor>
      </w:drawing>
    </w:r>
  </w:p>
  <w:p w14:paraId="3AC41A83" w14:textId="77777777" w:rsidR="00520E10" w:rsidRDefault="00520E10">
    <w:pPr>
      <w:pStyle w:val="Header"/>
      <w:rPr>
        <w:lang w:val="es-CR"/>
      </w:rPr>
    </w:pPr>
  </w:p>
  <w:p w14:paraId="1AC935F4" w14:textId="77777777" w:rsidR="00520E10" w:rsidRDefault="00520E10">
    <w:pPr>
      <w:pStyle w:val="Header"/>
      <w:rPr>
        <w:lang w:val="es-CR"/>
      </w:rPr>
    </w:pPr>
  </w:p>
  <w:p w14:paraId="6BEB38E7" w14:textId="0DAE7932" w:rsidR="00520E10" w:rsidRDefault="00520E10">
    <w:pPr>
      <w:pStyle w:val="Header"/>
      <w:rPr>
        <w:lang w:val="es-CR"/>
      </w:rPr>
    </w:pPr>
  </w:p>
  <w:p w14:paraId="37A542C6" w14:textId="77777777" w:rsidR="00520E10" w:rsidRDefault="00520E10">
    <w:pPr>
      <w:pStyle w:val="Header"/>
      <w:rPr>
        <w:lang w:val="es-CR"/>
      </w:rPr>
    </w:pPr>
  </w:p>
  <w:p w14:paraId="36DBBC83" w14:textId="77777777" w:rsidR="00520E10" w:rsidRDefault="00520E10">
    <w:pPr>
      <w:pStyle w:val="Header"/>
      <w:rPr>
        <w:lang w:val="es-CR"/>
      </w:rPr>
    </w:pPr>
  </w:p>
  <w:p w14:paraId="555C9CB7" w14:textId="77777777" w:rsidR="00520E10" w:rsidRPr="00520E10" w:rsidRDefault="00520E10">
    <w:pPr>
      <w:pStyle w:val="Header"/>
      <w:rPr>
        <w:lang w:val="es-C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6A20275"/>
    <w:multiLevelType w:val="hybridMultilevel"/>
    <w:tmpl w:val="FFFFFFFF"/>
    <w:lvl w:ilvl="0" w:tplc="FFFFFFFF">
      <w:start w:val="1"/>
      <w:numFmt w:val="decimal"/>
      <w:lvlText w:val="%1."/>
      <w:lvlJc w:val="left"/>
      <w:pPr>
        <w:ind w:left="0" w:firstLine="0"/>
      </w:pPr>
    </w:lvl>
    <w:lvl w:ilvl="1" w:tplc="FFFFFFFF">
      <w:numFmt w:val="decimal"/>
      <w:lvlText w:val=""/>
      <w:lvlJc w:val="left"/>
      <w:pPr>
        <w:ind w:left="0" w:firstLine="0"/>
      </w:pPr>
    </w:lvl>
    <w:lvl w:ilvl="2" w:tplc="FFFFFFFF">
      <w:numFmt w:val="decimal"/>
      <w:lvlText w:val=""/>
      <w:lvlJc w:val="left"/>
      <w:pPr>
        <w:ind w:left="0" w:firstLine="0"/>
      </w:pPr>
    </w:lvl>
    <w:lvl w:ilvl="3" w:tplc="FFFFFFFF">
      <w:numFmt w:val="decimal"/>
      <w:lvlText w:val=""/>
      <w:lvlJc w:val="left"/>
      <w:pPr>
        <w:ind w:left="0" w:firstLine="0"/>
      </w:pPr>
    </w:lvl>
    <w:lvl w:ilvl="4" w:tplc="FFFFFFFF">
      <w:numFmt w:val="decimal"/>
      <w:lvlText w:val=""/>
      <w:lvlJc w:val="left"/>
      <w:pPr>
        <w:ind w:left="0" w:firstLine="0"/>
      </w:pPr>
    </w:lvl>
    <w:lvl w:ilvl="5" w:tplc="FFFFFFFF">
      <w:numFmt w:val="decimal"/>
      <w:lvlText w:val=""/>
      <w:lvlJc w:val="left"/>
      <w:pPr>
        <w:ind w:left="0" w:firstLine="0"/>
      </w:pPr>
    </w:lvl>
    <w:lvl w:ilvl="6" w:tplc="FFFFFFFF">
      <w:numFmt w:val="decimal"/>
      <w:lvlText w:val=""/>
      <w:lvlJc w:val="left"/>
      <w:pPr>
        <w:ind w:left="0" w:firstLine="0"/>
      </w:pPr>
    </w:lvl>
    <w:lvl w:ilvl="7" w:tplc="FFFFFFFF">
      <w:numFmt w:val="decimal"/>
      <w:lvlText w:val=""/>
      <w:lvlJc w:val="left"/>
      <w:pPr>
        <w:ind w:left="0" w:firstLine="0"/>
      </w:pPr>
    </w:lvl>
    <w:lvl w:ilvl="8" w:tplc="FFFFFFFF">
      <w:numFmt w:val="decimal"/>
      <w:lvlText w:val=""/>
      <w:lvlJc w:val="left"/>
      <w:pPr>
        <w:ind w:left="0" w:firstLine="0"/>
      </w:pPr>
    </w:lvl>
  </w:abstractNum>
  <w:abstractNum w:abstractNumId="1" w15:restartNumberingAfterBreak="0">
    <w:nsid w:val="36F6353F"/>
    <w:multiLevelType w:val="hybridMultilevel"/>
    <w:tmpl w:val="FA66CEB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2" w15:restartNumberingAfterBreak="0">
    <w:nsid w:val="3E161B8D"/>
    <w:multiLevelType w:val="hybridMultilevel"/>
    <w:tmpl w:val="676E533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561D67D6"/>
    <w:multiLevelType w:val="hybridMultilevel"/>
    <w:tmpl w:val="AFF244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5F9B0DA1"/>
    <w:multiLevelType w:val="hybridMultilevel"/>
    <w:tmpl w:val="FDA2C60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6A2F5EB6"/>
    <w:multiLevelType w:val="hybridMultilevel"/>
    <w:tmpl w:val="F9002F5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747F01C5"/>
    <w:multiLevelType w:val="hybridMultilevel"/>
    <w:tmpl w:val="9A8A4A0C"/>
    <w:lvl w:ilvl="0" w:tplc="04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7F9E1C77"/>
    <w:multiLevelType w:val="hybridMultilevel"/>
    <w:tmpl w:val="7722C622"/>
    <w:lvl w:ilvl="0" w:tplc="9C7232CE">
      <w:start w:val="1"/>
      <w:numFmt w:val="bullet"/>
      <w:lvlText w:val="•"/>
      <w:lvlJc w:val="left"/>
      <w:pPr>
        <w:ind w:left="720" w:hanging="360"/>
      </w:pPr>
    </w:lvl>
    <w:lvl w:ilvl="1" w:tplc="502C061C">
      <w:numFmt w:val="decimal"/>
      <w:lvlText w:val=""/>
      <w:lvlJc w:val="left"/>
    </w:lvl>
    <w:lvl w:ilvl="2" w:tplc="A312537E">
      <w:numFmt w:val="decimal"/>
      <w:lvlText w:val=""/>
      <w:lvlJc w:val="left"/>
    </w:lvl>
    <w:lvl w:ilvl="3" w:tplc="8CD2CEEC">
      <w:numFmt w:val="decimal"/>
      <w:lvlText w:val=""/>
      <w:lvlJc w:val="left"/>
    </w:lvl>
    <w:lvl w:ilvl="4" w:tplc="B204B78C">
      <w:numFmt w:val="decimal"/>
      <w:lvlText w:val=""/>
      <w:lvlJc w:val="left"/>
    </w:lvl>
    <w:lvl w:ilvl="5" w:tplc="286E89D8">
      <w:numFmt w:val="decimal"/>
      <w:lvlText w:val=""/>
      <w:lvlJc w:val="left"/>
    </w:lvl>
    <w:lvl w:ilvl="6" w:tplc="9D84517C">
      <w:numFmt w:val="decimal"/>
      <w:lvlText w:val=""/>
      <w:lvlJc w:val="left"/>
    </w:lvl>
    <w:lvl w:ilvl="7" w:tplc="51A2354C">
      <w:numFmt w:val="decimal"/>
      <w:lvlText w:val=""/>
      <w:lvlJc w:val="left"/>
    </w:lvl>
    <w:lvl w:ilvl="8" w:tplc="1BA0448E">
      <w:numFmt w:val="decimal"/>
      <w:lvlText w:val=""/>
      <w:lvlJc w:val="left"/>
    </w:lvl>
  </w:abstractNum>
  <w:num w:numId="1" w16cid:durableId="2008630454">
    <w:abstractNumId w:val="7"/>
    <w:lvlOverride w:ilvl="0">
      <w:startOverride w:val="1"/>
    </w:lvlOverride>
  </w:num>
  <w:num w:numId="2" w16cid:durableId="522404243">
    <w:abstractNumId w:val="3"/>
  </w:num>
  <w:num w:numId="3" w16cid:durableId="207916082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957644112">
    <w:abstractNumId w:val="0"/>
    <w:lvlOverride w:ilvl="0">
      <w:startOverride w:val="1"/>
    </w:lvlOverride>
    <w:lvlOverride w:ilvl="1"/>
    <w:lvlOverride w:ilvl="2"/>
    <w:lvlOverride w:ilvl="3"/>
    <w:lvlOverride w:ilvl="4"/>
    <w:lvlOverride w:ilvl="5"/>
    <w:lvlOverride w:ilvl="6"/>
    <w:lvlOverride w:ilvl="7"/>
    <w:lvlOverride w:ilvl="8"/>
  </w:num>
  <w:num w:numId="5" w16cid:durableId="1175263423">
    <w:abstractNumId w:val="1"/>
  </w:num>
  <w:num w:numId="6" w16cid:durableId="1623227475">
    <w:abstractNumId w:val="4"/>
  </w:num>
  <w:num w:numId="7" w16cid:durableId="1315833750">
    <w:abstractNumId w:val="2"/>
  </w:num>
  <w:num w:numId="8" w16cid:durableId="1107388646">
    <w:abstractNumId w:val="5"/>
  </w:num>
  <w:num w:numId="9" w16cid:durableId="205334483">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36808"/>
    <w:rsid w:val="00116095"/>
    <w:rsid w:val="001249AA"/>
    <w:rsid w:val="001F7484"/>
    <w:rsid w:val="002C271F"/>
    <w:rsid w:val="002C2B02"/>
    <w:rsid w:val="00301247"/>
    <w:rsid w:val="003A5C1F"/>
    <w:rsid w:val="003D1144"/>
    <w:rsid w:val="00405416"/>
    <w:rsid w:val="00470BAA"/>
    <w:rsid w:val="00520E10"/>
    <w:rsid w:val="005734F9"/>
    <w:rsid w:val="005A544E"/>
    <w:rsid w:val="00636808"/>
    <w:rsid w:val="0065705F"/>
    <w:rsid w:val="0068348C"/>
    <w:rsid w:val="00763B00"/>
    <w:rsid w:val="007659AC"/>
    <w:rsid w:val="00870773"/>
    <w:rsid w:val="008C05EE"/>
    <w:rsid w:val="00935510"/>
    <w:rsid w:val="009A4C29"/>
    <w:rsid w:val="009A76F1"/>
    <w:rsid w:val="009E6196"/>
    <w:rsid w:val="00AD5B94"/>
    <w:rsid w:val="00B57BF0"/>
    <w:rsid w:val="00F0476E"/>
  </w:rsids>
  <m:mathPr>
    <m:mathFont m:val="Cambria Math"/>
    <m:brkBin m:val="before"/>
    <m:brkBinSub m:val="--"/>
    <m:smallFrac m:val="0"/>
    <m:dispDef/>
    <m:lMargin m:val="0"/>
    <m:rMargin m:val="0"/>
    <m:defJc m:val="centerGroup"/>
    <m:wrapIndent m:val="1440"/>
    <m:intLim m:val="subSup"/>
    <m:naryLim m:val="undOvr"/>
  </m:mathPr>
  <w:themeFontLang w:val="es-C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6DFFA89"/>
  <w15:chartTrackingRefBased/>
  <w15:docId w15:val="{E40D8327-E639-4F39-9973-7E4EDF25EF9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s-CR"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36808"/>
    <w:pPr>
      <w:spacing w:after="0" w:line="240" w:lineRule="auto"/>
    </w:pPr>
    <w:rPr>
      <w:rFonts w:ascii="Arial" w:eastAsia="Arial" w:hAnsi="Arial" w:cs="Arial"/>
      <w:kern w:val="0"/>
      <w:sz w:val="24"/>
      <w:szCs w:val="24"/>
      <w:lang w:val="en-US"/>
      <w14:ligatures w14:val="none"/>
    </w:rPr>
  </w:style>
  <w:style w:type="paragraph" w:styleId="Heading1">
    <w:name w:val="heading 1"/>
    <w:link w:val="Heading1Char"/>
    <w:uiPriority w:val="9"/>
    <w:qFormat/>
    <w:rsid w:val="00636808"/>
    <w:pPr>
      <w:spacing w:before="300" w:after="120" w:line="240" w:lineRule="auto"/>
      <w:outlineLvl w:val="0"/>
    </w:pPr>
    <w:rPr>
      <w:rFonts w:ascii="Arial" w:eastAsia="Arial" w:hAnsi="Arial" w:cs="Arial"/>
      <w:b/>
      <w:bCs/>
      <w:color w:val="2E5DA6"/>
      <w:kern w:val="0"/>
      <w:sz w:val="26"/>
      <w:szCs w:val="26"/>
      <w:lang w:val="en-US"/>
      <w14:ligatures w14:val="none"/>
    </w:rPr>
  </w:style>
  <w:style w:type="paragraph" w:styleId="Heading2">
    <w:name w:val="heading 2"/>
    <w:link w:val="Heading2Char"/>
    <w:uiPriority w:val="9"/>
    <w:unhideWhenUsed/>
    <w:qFormat/>
    <w:rsid w:val="00636808"/>
    <w:pPr>
      <w:spacing w:before="240" w:after="100" w:line="240" w:lineRule="auto"/>
      <w:outlineLvl w:val="1"/>
    </w:pPr>
    <w:rPr>
      <w:rFonts w:ascii="Arial" w:eastAsia="Arial" w:hAnsi="Arial" w:cs="Arial"/>
      <w:b/>
      <w:bCs/>
      <w:color w:val="1F4080"/>
      <w:kern w:val="0"/>
      <w:sz w:val="24"/>
      <w:szCs w:val="24"/>
      <w:lang w:val="en-US"/>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36808"/>
    <w:rPr>
      <w:rFonts w:ascii="Arial" w:eastAsia="Arial" w:hAnsi="Arial" w:cs="Arial"/>
      <w:b/>
      <w:bCs/>
      <w:color w:val="2E5DA6"/>
      <w:kern w:val="0"/>
      <w:sz w:val="26"/>
      <w:szCs w:val="26"/>
      <w:lang w:val="en-US"/>
      <w14:ligatures w14:val="none"/>
    </w:rPr>
  </w:style>
  <w:style w:type="character" w:customStyle="1" w:styleId="Heading2Char">
    <w:name w:val="Heading 2 Char"/>
    <w:basedOn w:val="DefaultParagraphFont"/>
    <w:link w:val="Heading2"/>
    <w:uiPriority w:val="9"/>
    <w:rsid w:val="00636808"/>
    <w:rPr>
      <w:rFonts w:ascii="Arial" w:eastAsia="Arial" w:hAnsi="Arial" w:cs="Arial"/>
      <w:b/>
      <w:bCs/>
      <w:color w:val="1F4080"/>
      <w:kern w:val="0"/>
      <w:sz w:val="24"/>
      <w:szCs w:val="24"/>
      <w:lang w:val="en-US"/>
      <w14:ligatures w14:val="none"/>
    </w:rPr>
  </w:style>
  <w:style w:type="paragraph" w:styleId="ListParagraph">
    <w:name w:val="List Paragraph"/>
    <w:uiPriority w:val="34"/>
    <w:qFormat/>
    <w:rsid w:val="00636808"/>
    <w:pPr>
      <w:spacing w:after="0" w:line="240" w:lineRule="auto"/>
    </w:pPr>
    <w:rPr>
      <w:rFonts w:ascii="Arial" w:eastAsia="Arial" w:hAnsi="Arial" w:cs="Arial"/>
      <w:kern w:val="0"/>
      <w:sz w:val="24"/>
      <w:szCs w:val="24"/>
      <w:lang w:val="en-US"/>
      <w14:ligatures w14:val="none"/>
    </w:rPr>
  </w:style>
  <w:style w:type="paragraph" w:styleId="Header">
    <w:name w:val="header"/>
    <w:basedOn w:val="Normal"/>
    <w:link w:val="HeaderChar"/>
    <w:uiPriority w:val="99"/>
    <w:unhideWhenUsed/>
    <w:rsid w:val="00520E10"/>
    <w:pPr>
      <w:tabs>
        <w:tab w:val="center" w:pos="4419"/>
        <w:tab w:val="right" w:pos="8838"/>
      </w:tabs>
    </w:pPr>
  </w:style>
  <w:style w:type="character" w:customStyle="1" w:styleId="HeaderChar">
    <w:name w:val="Header Char"/>
    <w:basedOn w:val="DefaultParagraphFont"/>
    <w:link w:val="Header"/>
    <w:uiPriority w:val="99"/>
    <w:rsid w:val="00520E10"/>
    <w:rPr>
      <w:rFonts w:ascii="Arial" w:eastAsia="Arial" w:hAnsi="Arial" w:cs="Arial"/>
      <w:kern w:val="0"/>
      <w:sz w:val="24"/>
      <w:szCs w:val="24"/>
      <w:lang w:val="en-US"/>
      <w14:ligatures w14:val="none"/>
    </w:rPr>
  </w:style>
  <w:style w:type="paragraph" w:styleId="Footer">
    <w:name w:val="footer"/>
    <w:basedOn w:val="Normal"/>
    <w:link w:val="FooterChar"/>
    <w:uiPriority w:val="99"/>
    <w:unhideWhenUsed/>
    <w:rsid w:val="00520E10"/>
    <w:pPr>
      <w:tabs>
        <w:tab w:val="center" w:pos="4419"/>
        <w:tab w:val="right" w:pos="8838"/>
      </w:tabs>
    </w:pPr>
  </w:style>
  <w:style w:type="character" w:customStyle="1" w:styleId="FooterChar">
    <w:name w:val="Footer Char"/>
    <w:basedOn w:val="DefaultParagraphFont"/>
    <w:link w:val="Footer"/>
    <w:uiPriority w:val="99"/>
    <w:rsid w:val="00520E10"/>
    <w:rPr>
      <w:rFonts w:ascii="Arial" w:eastAsia="Arial" w:hAnsi="Arial" w:cs="Arial"/>
      <w:kern w:val="0"/>
      <w:sz w:val="24"/>
      <w:szCs w:val="24"/>
      <w:lang w:val="en-US"/>
      <w14:ligatures w14:val="none"/>
    </w:rPr>
  </w:style>
  <w:style w:type="paragraph" w:styleId="NoSpacing">
    <w:name w:val="No Spacing"/>
    <w:uiPriority w:val="1"/>
    <w:qFormat/>
    <w:rsid w:val="00F0476E"/>
    <w:pPr>
      <w:spacing w:after="0" w:line="240" w:lineRule="auto"/>
    </w:pPr>
    <w:rPr>
      <w:rFonts w:ascii="Arial" w:eastAsia="Arial" w:hAnsi="Arial" w:cs="Arial"/>
      <w:kern w:val="0"/>
      <w:sz w:val="24"/>
      <w:szCs w:val="24"/>
      <w:lang w:val="en-US"/>
      <w14:ligatures w14:val="none"/>
    </w:rPr>
  </w:style>
  <w:style w:type="paragraph" w:styleId="FootnoteText">
    <w:name w:val="footnote text"/>
    <w:basedOn w:val="Normal"/>
    <w:link w:val="FootnoteTextChar"/>
    <w:uiPriority w:val="99"/>
    <w:semiHidden/>
    <w:unhideWhenUsed/>
    <w:rsid w:val="00F0476E"/>
    <w:rPr>
      <w:sz w:val="20"/>
      <w:szCs w:val="20"/>
    </w:rPr>
  </w:style>
  <w:style w:type="character" w:customStyle="1" w:styleId="FootnoteTextChar">
    <w:name w:val="Footnote Text Char"/>
    <w:basedOn w:val="DefaultParagraphFont"/>
    <w:link w:val="FootnoteText"/>
    <w:uiPriority w:val="99"/>
    <w:semiHidden/>
    <w:rsid w:val="00F0476E"/>
    <w:rPr>
      <w:rFonts w:ascii="Arial" w:eastAsia="Arial" w:hAnsi="Arial" w:cs="Arial"/>
      <w:kern w:val="0"/>
      <w:sz w:val="20"/>
      <w:szCs w:val="20"/>
      <w:lang w:val="en-US"/>
      <w14:ligatures w14:val="none"/>
    </w:rPr>
  </w:style>
  <w:style w:type="character" w:styleId="FootnoteReference">
    <w:name w:val="footnote reference"/>
    <w:basedOn w:val="DefaultParagraphFont"/>
    <w:uiPriority w:val="99"/>
    <w:semiHidden/>
    <w:unhideWhenUsed/>
    <w:rsid w:val="00F0476E"/>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61756778">
      <w:bodyDiv w:val="1"/>
      <w:marLeft w:val="0"/>
      <w:marRight w:val="0"/>
      <w:marTop w:val="0"/>
      <w:marBottom w:val="0"/>
      <w:divBdr>
        <w:top w:val="none" w:sz="0" w:space="0" w:color="auto"/>
        <w:left w:val="none" w:sz="0" w:space="0" w:color="auto"/>
        <w:bottom w:val="none" w:sz="0" w:space="0" w:color="auto"/>
        <w:right w:val="none" w:sz="0" w:space="0" w:color="auto"/>
      </w:divBdr>
    </w:div>
    <w:div w:id="862591647">
      <w:bodyDiv w:val="1"/>
      <w:marLeft w:val="0"/>
      <w:marRight w:val="0"/>
      <w:marTop w:val="0"/>
      <w:marBottom w:val="0"/>
      <w:divBdr>
        <w:top w:val="none" w:sz="0" w:space="0" w:color="auto"/>
        <w:left w:val="none" w:sz="0" w:space="0" w:color="auto"/>
        <w:bottom w:val="none" w:sz="0" w:space="0" w:color="auto"/>
        <w:right w:val="none" w:sz="0" w:space="0" w:color="auto"/>
      </w:divBdr>
    </w:div>
    <w:div w:id="940256803">
      <w:bodyDiv w:val="1"/>
      <w:marLeft w:val="0"/>
      <w:marRight w:val="0"/>
      <w:marTop w:val="0"/>
      <w:marBottom w:val="0"/>
      <w:divBdr>
        <w:top w:val="none" w:sz="0" w:space="0" w:color="auto"/>
        <w:left w:val="none" w:sz="0" w:space="0" w:color="auto"/>
        <w:bottom w:val="none" w:sz="0" w:space="0" w:color="auto"/>
        <w:right w:val="none" w:sz="0" w:space="0" w:color="auto"/>
      </w:divBdr>
    </w:div>
    <w:div w:id="19282277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customXml" Target="../customXml/item2.xml"/><Relationship Id="rId2" Type="http://schemas.openxmlformats.org/officeDocument/2006/relationships/numbering" Target="numbering.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theme" Target="theme/theme1.xml"/><Relationship Id="rId5" Type="http://schemas.openxmlformats.org/officeDocument/2006/relationships/webSettings" Target="webSettings.xml"/><Relationship Id="rId10"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customXml" Target="../customXml/item4.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9D953D6983EF5F4EB0B6A5354F975E96" ma:contentTypeVersion="33" ma:contentTypeDescription="Create a new document." ma:contentTypeScope="" ma:versionID="e4152e80b297497bf179b6e599b3a5a8">
  <xsd:schema xmlns:xsd="http://www.w3.org/2001/XMLSchema" xmlns:xs="http://www.w3.org/2001/XMLSchema" xmlns:p="http://schemas.microsoft.com/office/2006/metadata/properties" xmlns:ns2="d42e65b2-cf21-49c1-b27d-d23f90380c0e" xmlns:ns3="9c2e4527-2efa-4ade-b3d6-b2418af14986" xmlns:ns4="985ec44e-1bab-4c0b-9df0-6ba128686fc9" targetNamespace="http://schemas.microsoft.com/office/2006/metadata/properties" ma:root="true" ma:fieldsID="c4a1058a1da92cd6dea230ffa20d6228" ns2:_="" ns3:_="" ns4:_="">
    <xsd:import namespace="d42e65b2-cf21-49c1-b27d-d23f90380c0e"/>
    <xsd:import namespace="9c2e4527-2efa-4ade-b3d6-b2418af14986"/>
    <xsd:import namespace="985ec44e-1bab-4c0b-9df0-6ba128686fc9"/>
    <xsd:element name="properties">
      <xsd:complexType>
        <xsd:sequence>
          <xsd:element name="documentManagement">
            <xsd:complexType>
              <xsd:all>
                <xsd:element ref="ns2:Contributor" minOccurs="0"/>
                <xsd:element ref="ns2:Doctype" minOccurs="0"/>
                <xsd:element ref="ns2:Category" minOccurs="0"/>
                <xsd:element ref="ns2:Filename" minOccurs="0"/>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Status" minOccurs="0"/>
                <xsd:element ref="ns2:AItagger" minOccurs="0"/>
                <xsd:element ref="ns2:AIcount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2e65b2-cf21-49c1-b27d-d23f90380c0e" elementFormDefault="qualified">
    <xsd:import namespace="http://schemas.microsoft.com/office/2006/documentManagement/types"/>
    <xsd:import namespace="http://schemas.microsoft.com/office/infopath/2007/PartnerControls"/>
    <xsd:element name="Contributor" ma:index="1" nillable="true" ma:displayName="Contributor" ma:description="Who submitted this document?&#10;Click and enter the contributor's name" ma:internalName="Contributor">
      <xsd:simpleType>
        <xsd:restriction base="dms:Text">
          <xsd:maxLength value="255"/>
        </xsd:restriction>
      </xsd:simpleType>
    </xsd:element>
    <xsd:element name="Doctype" ma:index="2" nillable="true" ma:displayName="Doc type" ma:default="input" ma:format="Dropdown" ma:internalName="Doctype" ma:readOnly="false">
      <xsd:simpleType>
        <xsd:union memberTypes="dms:Text">
          <xsd:simpleType>
            <xsd:restriction base="dms:Choice">
              <xsd:enumeration value="note verbale"/>
              <xsd:enumeration value="cover letter"/>
              <xsd:enumeration value="input"/>
              <xsd:enumeration value="annex"/>
              <xsd:enumeration value="English version"/>
              <xsd:enumeration value="French version"/>
              <xsd:enumeration value="Spanish version"/>
              <xsd:enumeration value="Arabic version"/>
              <xsd:enumeration value="Chinese version"/>
              <xsd:enumeration value="Russian version"/>
              <xsd:enumeration value="English translation"/>
              <xsd:enumeration value="French translation"/>
              <xsd:enumeration value="Spanish translation"/>
              <xsd:enumeration value="Arabic translation"/>
              <xsd:enumeration value="Russian translation"/>
              <xsd:enumeration value="Chinese translation"/>
            </xsd:restriction>
          </xsd:simpleType>
        </xsd:union>
      </xsd:simpleType>
    </xsd:element>
    <xsd:element name="Category" ma:index="3" nillable="true" ma:displayName="Category" ma:format="Dropdown" ma:internalName="Category" ma:readOnly="false">
      <xsd:simpleType>
        <xsd:union memberTypes="dms:Text">
          <xsd:simpleType>
            <xsd:restriction base="dms:Choice">
              <xsd:enumeration value="States"/>
              <xsd:enumeration value="NHRIs"/>
              <xsd:enumeration value="UN entities"/>
              <xsd:enumeration value="IGOs"/>
              <xsd:enumeration value="Regional mechanism"/>
              <xsd:enumeration value="National mechanism"/>
              <xsd:enumeration value="CSOs"/>
              <xsd:enumeration value="Private sector"/>
              <xsd:enumeration value="Academia"/>
              <xsd:enumeration value="Indigenous Peoples"/>
              <xsd:enumeration value="Individuals"/>
            </xsd:restriction>
          </xsd:simpleType>
        </xsd:union>
      </xsd:simpleType>
    </xsd:element>
    <xsd:element name="Filename" ma:index="4" nillable="true" ma:displayName="File name" ma:format="Dropdown" ma:hidden="true" ma:internalName="Filename" ma:readOnly="false">
      <xsd:simpleType>
        <xsd:restriction base="dms:Text">
          <xsd:maxLength value="255"/>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hidden="true" ma:internalName="MediaServiceOCR" ma:readOnly="true">
      <xsd:simpleType>
        <xsd:restriction base="dms:Note"/>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element name="Status" ma:index="26" nillable="true" ma:displayName="Status" ma:default="New" ma:format="Dropdown" ma:hidden="true" ma:internalName="Status">
      <xsd:simpleType>
        <xsd:restriction base="dms:Choice">
          <xsd:enumeration value="New"/>
          <xsd:enumeration value="AI tagging..."/>
          <xsd:enumeration value="AI tagged"/>
          <xsd:enumeration value="AI tagging failed"/>
          <xsd:enumeration value="Human tagged"/>
          <xsd:enumeration value="Preparing for publishing..."/>
          <xsd:enumeration value="Error"/>
          <xsd:enumeration value="Ready to publish"/>
          <xsd:enumeration value="Web published"/>
        </xsd:restriction>
      </xsd:simpleType>
    </xsd:element>
    <xsd:element name="AItagger" ma:index="27" nillable="true" ma:displayName="AI tagger" ma:default="0" ma:format="Dropdown" ma:internalName="AItagger">
      <xsd:simpleType>
        <xsd:restriction base="dms:Boolean"/>
      </xsd:simpleType>
    </xsd:element>
    <xsd:element name="AIcounter" ma:index="28" nillable="true" ma:displayName="AI counter" ma:decimals="0" ma:default="0" ma:description="How many times AI tagger has been triggered" ma:format="Dropdown" ma:internalName="AIcounter"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9c2e4527-2efa-4ade-b3d6-b2418af14986"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74afd02e-5a56-4f93-83f9-320cd14d78c4}" ma:internalName="TaxCatchAll" ma:readOnly="false" ma:showField="CatchAllData" ma:web="9c2e4527-2efa-4ade-b3d6-b2418af1498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AIcounter xmlns="d42e65b2-cf21-49c1-b27d-d23f90380c0e">0</AIcounter>
    <Category xmlns="d42e65b2-cf21-49c1-b27d-d23f90380c0e">NHRIs</Category>
    <lcf76f155ced4ddcb4097134ff3c332f xmlns="d42e65b2-cf21-49c1-b27d-d23f90380c0e">
      <Terms xmlns="http://schemas.microsoft.com/office/infopath/2007/PartnerControls"/>
    </lcf76f155ced4ddcb4097134ff3c332f>
    <Filename xmlns="d42e65b2-cf21-49c1-b27d-d23f90380c0e" xsi:nil="true"/>
    <Doctype xmlns="d42e65b2-cf21-49c1-b27d-d23f90380c0e">input</Doctype>
    <TaxCatchAll xmlns="985ec44e-1bab-4c0b-9df0-6ba128686fc9" xsi:nil="true"/>
    <Contributor xmlns="d42e65b2-cf21-49c1-b27d-d23f90380c0e">Costa Rica - Defensoría de los Habitantes</Contributor>
    <Status xmlns="d42e65b2-cf21-49c1-b27d-d23f90380c0e">Ready to publish</Status>
    <AItagger xmlns="d42e65b2-cf21-49c1-b27d-d23f90380c0e">false</AItagger>
  </documentManagement>
</p:properties>
</file>

<file path=customXml/itemProps1.xml><?xml version="1.0" encoding="utf-8"?>
<ds:datastoreItem xmlns:ds="http://schemas.openxmlformats.org/officeDocument/2006/customXml" ds:itemID="{5BEE2692-BC45-4462-B453-A0934E522724}">
  <ds:schemaRefs>
    <ds:schemaRef ds:uri="http://schemas.openxmlformats.org/officeDocument/2006/bibliography"/>
  </ds:schemaRefs>
</ds:datastoreItem>
</file>

<file path=customXml/itemProps2.xml><?xml version="1.0" encoding="utf-8"?>
<ds:datastoreItem xmlns:ds="http://schemas.openxmlformats.org/officeDocument/2006/customXml" ds:itemID="{E040EFC6-4BDE-423D-A602-BA41183A2AB5}"/>
</file>

<file path=customXml/itemProps3.xml><?xml version="1.0" encoding="utf-8"?>
<ds:datastoreItem xmlns:ds="http://schemas.openxmlformats.org/officeDocument/2006/customXml" ds:itemID="{EE62D171-7DDF-4422-AD17-90F5F44BD41F}"/>
</file>

<file path=customXml/itemProps4.xml><?xml version="1.0" encoding="utf-8"?>
<ds:datastoreItem xmlns:ds="http://schemas.openxmlformats.org/officeDocument/2006/customXml" ds:itemID="{DCFBEE93-ABF0-4569-947C-C2BF0C9BE68A}"/>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TotalTime>
  <Pages>3</Pages>
  <Words>930</Words>
  <Characters>5306</Characters>
  <Application>Microsoft Office Word</Application>
  <DocSecurity>0</DocSecurity>
  <Lines>44</Lines>
  <Paragraphs>12</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6224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Wienne K</dc:creator>
  <cp:keywords/>
  <dc:description/>
  <cp:lastModifiedBy>AngieCruickshank6578</cp:lastModifiedBy>
  <cp:revision>3</cp:revision>
  <dcterms:created xsi:type="dcterms:W3CDTF">2026-03-03T22:35:00Z</dcterms:created>
  <dcterms:modified xsi:type="dcterms:W3CDTF">2026-03-05T09:38:00Z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0x0101009D953D6983EF5F4EB0B6A5354F975E96</vt:lpwstr>
  </property>
  <property fmtid="{D5CDD505-2E9C-101B-9397-08002B2CF9AE}" pid="3" name="MediaServiceImageTags">
    <vt:lpwstr/>
  </property>
</Properties>
</file>