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5984ED" w14:textId="2E4D6C62" w:rsidR="006A477A" w:rsidRDefault="006A477A" w:rsidP="001C4521">
      <w:pPr>
        <w:spacing w:before="100" w:beforeAutospacing="1" w:after="100" w:afterAutospacing="1" w:line="240" w:lineRule="auto"/>
        <w:jc w:val="both"/>
        <w:outlineLvl w:val="1"/>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t>Promising and Innovative Practices of the Commission on Human Rights and Administrative Justice (CHRAJ) During the Third and Fourth Universal Periodic Review Cycles, and Proposed Innovations for the Fifth Cycle (2027–2032)</w:t>
      </w:r>
    </w:p>
    <w:p w14:paraId="5112DB35" w14:textId="77777777" w:rsidR="005E2AE6" w:rsidRPr="005E2AE6" w:rsidRDefault="005E2AE6" w:rsidP="001C4521">
      <w:pPr>
        <w:spacing w:before="100" w:beforeAutospacing="1" w:after="100" w:afterAutospacing="1" w:line="240" w:lineRule="auto"/>
        <w:jc w:val="both"/>
        <w:outlineLvl w:val="1"/>
        <w:rPr>
          <w:rFonts w:ascii="Times New Roman" w:eastAsia="Times New Roman" w:hAnsi="Times New Roman" w:cs="Times New Roman"/>
          <w:b/>
          <w:bCs/>
          <w:kern w:val="0"/>
          <w:sz w:val="2"/>
          <w:szCs w:val="2"/>
          <w14:ligatures w14:val="none"/>
        </w:rPr>
      </w:pPr>
    </w:p>
    <w:p w14:paraId="2C4D5636" w14:textId="77777777" w:rsidR="006A477A" w:rsidRPr="006A477A" w:rsidRDefault="006A477A"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t>I. Introduction</w:t>
      </w:r>
    </w:p>
    <w:p w14:paraId="378B0236" w14:textId="760554EE" w:rsidR="000D43A2" w:rsidRPr="009C4FED" w:rsidRDefault="0050045D" w:rsidP="001C4521">
      <w:pPr>
        <w:spacing w:before="100" w:beforeAutospacing="1" w:after="100" w:afterAutospacing="1" w:line="240" w:lineRule="auto"/>
        <w:jc w:val="both"/>
        <w:outlineLvl w:val="1"/>
      </w:pPr>
      <w:r w:rsidRPr="0050045D">
        <w:rPr>
          <w:rFonts w:ascii="Times New Roman" w:hAnsi="Times New Roman" w:cs="Times New Roman"/>
        </w:rPr>
        <w:t>The Commission on Human Rights and Administrative Justice (CHRAJ) was created by the CHRAJ Act, 1993 (Act 456) pursuant to the 1992 Constitution of the Republic of Ghana. It has a unique tripartite mandate as a National Human Rights Institution (NHRI), Ombudsman, and Anti-Corruption Institution, accredited with “A status” in conformity with the Paris Principles and the accreditation standards of the Global Alliance of National Human Rights Institutions Sub-Committee on Accreditation</w:t>
      </w:r>
      <w:r>
        <w:t>.</w:t>
      </w:r>
    </w:p>
    <w:p w14:paraId="173BB7AC" w14:textId="4672A75A" w:rsidR="006A477A" w:rsidRPr="006A477A" w:rsidRDefault="006A477A" w:rsidP="001C4521">
      <w:pPr>
        <w:spacing w:before="100" w:beforeAutospacing="1" w:after="100" w:afterAutospacing="1" w:line="240" w:lineRule="auto"/>
        <w:jc w:val="both"/>
        <w:outlineLvl w:val="1"/>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t>II. Promising and Innovative Practices During the Third and Fourth UPR Cycles</w:t>
      </w:r>
    </w:p>
    <w:p w14:paraId="6901F5DB" w14:textId="77777777" w:rsidR="006A477A" w:rsidRPr="006A477A" w:rsidRDefault="006A477A"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t>1. Submission of Independent Parallel (Alternative) Reports</w:t>
      </w:r>
    </w:p>
    <w:p w14:paraId="770E76B5" w14:textId="2C134879" w:rsidR="006A477A"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CHRAJ prepared and submitted independent alternative reports to complement the State’s national reports. These submissions were structured around civil and political rights, economic, social and cultural rights, group rights, and cross-cutting governance concerns. The reports were grounded in verified complaints data, prison inspections, anti-corruption investigations, field monitoring, and trends reflected in CHRAJ’s Annual Reports.</w:t>
      </w:r>
      <w:r w:rsidR="008968BD">
        <w:rPr>
          <w:rFonts w:ascii="Times New Roman" w:eastAsia="Times New Roman" w:hAnsi="Times New Roman" w:cs="Times New Roman"/>
          <w:kern w:val="0"/>
          <w14:ligatures w14:val="none"/>
        </w:rPr>
        <w:t xml:space="preserve"> </w:t>
      </w:r>
      <w:r w:rsidRPr="006A477A">
        <w:rPr>
          <w:rFonts w:ascii="Times New Roman" w:eastAsia="Times New Roman" w:hAnsi="Times New Roman" w:cs="Times New Roman"/>
          <w:kern w:val="0"/>
          <w14:ligatures w14:val="none"/>
        </w:rPr>
        <w:t>This practice strengthened the credibility and balance of Ghana’s UPR process by ensuring independent oversight and evidence-based reporting</w:t>
      </w:r>
      <w:r w:rsidR="00660680">
        <w:rPr>
          <w:rFonts w:ascii="Times New Roman" w:eastAsia="Times New Roman" w:hAnsi="Times New Roman" w:cs="Times New Roman"/>
          <w:kern w:val="0"/>
          <w14:ligatures w14:val="none"/>
        </w:rPr>
        <w:t xml:space="preserve"> </w:t>
      </w:r>
      <w:proofErr w:type="gramStart"/>
      <w:r w:rsidR="00660680">
        <w:rPr>
          <w:rFonts w:ascii="Times New Roman" w:eastAsia="Times New Roman" w:hAnsi="Times New Roman" w:cs="Times New Roman"/>
          <w:kern w:val="0"/>
          <w14:ligatures w14:val="none"/>
        </w:rPr>
        <w:t xml:space="preserve">and </w:t>
      </w:r>
      <w:r w:rsidRPr="006A477A">
        <w:rPr>
          <w:rFonts w:ascii="Times New Roman" w:eastAsia="Times New Roman" w:hAnsi="Times New Roman" w:cs="Times New Roman"/>
          <w:kern w:val="0"/>
          <w14:ligatures w14:val="none"/>
        </w:rPr>
        <w:t>also</w:t>
      </w:r>
      <w:proofErr w:type="gramEnd"/>
      <w:r w:rsidRPr="006A477A">
        <w:rPr>
          <w:rFonts w:ascii="Times New Roman" w:eastAsia="Times New Roman" w:hAnsi="Times New Roman" w:cs="Times New Roman"/>
          <w:kern w:val="0"/>
          <w14:ligatures w14:val="none"/>
        </w:rPr>
        <w:t xml:space="preserve"> provided measurable benchmarks for tracking implementation beyond the review cycle.</w:t>
      </w:r>
    </w:p>
    <w:p w14:paraId="1DC65DF7" w14:textId="77777777" w:rsidR="006A477A" w:rsidRPr="006A477A" w:rsidRDefault="006A477A"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t>2. Strategic Global, Regional and Development Partner Collaboration</w:t>
      </w:r>
    </w:p>
    <w:p w14:paraId="33408030" w14:textId="77777777" w:rsidR="00EB2DE5"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CHRAJ deepened engagement with international and regional partners to strengthen technical capacity in UPR reporting and follow-up. The Commission participated in pre-UPR sessions</w:t>
      </w:r>
      <w:r w:rsidR="00DB1335">
        <w:rPr>
          <w:rFonts w:ascii="Times New Roman" w:eastAsia="Times New Roman" w:hAnsi="Times New Roman" w:cs="Times New Roman"/>
          <w:kern w:val="0"/>
          <w14:ligatures w14:val="none"/>
        </w:rPr>
        <w:t xml:space="preserve">, training and </w:t>
      </w:r>
      <w:r w:rsidRPr="006A477A">
        <w:rPr>
          <w:rFonts w:ascii="Times New Roman" w:eastAsia="Times New Roman" w:hAnsi="Times New Roman" w:cs="Times New Roman"/>
          <w:kern w:val="0"/>
          <w14:ligatures w14:val="none"/>
        </w:rPr>
        <w:t>supported by the Friedrich-Ebert-Stiftung</w:t>
      </w:r>
      <w:r w:rsidR="00961335">
        <w:rPr>
          <w:rFonts w:ascii="Times New Roman" w:eastAsia="Times New Roman" w:hAnsi="Times New Roman" w:cs="Times New Roman"/>
          <w:kern w:val="0"/>
          <w14:ligatures w14:val="none"/>
        </w:rPr>
        <w:t xml:space="preserve"> (FES)</w:t>
      </w:r>
      <w:r w:rsidR="00EB2DE5">
        <w:rPr>
          <w:rFonts w:ascii="Times New Roman" w:eastAsia="Times New Roman" w:hAnsi="Times New Roman" w:cs="Times New Roman"/>
          <w:kern w:val="0"/>
          <w14:ligatures w14:val="none"/>
        </w:rPr>
        <w:t>,</w:t>
      </w:r>
      <w:r w:rsidRPr="006A477A">
        <w:rPr>
          <w:rFonts w:ascii="Times New Roman" w:eastAsia="Times New Roman" w:hAnsi="Times New Roman" w:cs="Times New Roman"/>
          <w:kern w:val="0"/>
          <w14:ligatures w14:val="none"/>
        </w:rPr>
        <w:t xml:space="preserve"> the United Nations Population Fund (UNFPA)</w:t>
      </w:r>
      <w:r w:rsidR="00EB2DE5">
        <w:rPr>
          <w:rFonts w:ascii="Times New Roman" w:eastAsia="Times New Roman" w:hAnsi="Times New Roman" w:cs="Times New Roman"/>
          <w:kern w:val="0"/>
          <w14:ligatures w14:val="none"/>
        </w:rPr>
        <w:t>,</w:t>
      </w:r>
      <w:r w:rsidR="00DB1335">
        <w:rPr>
          <w:rFonts w:ascii="Times New Roman" w:eastAsia="Times New Roman" w:hAnsi="Times New Roman" w:cs="Times New Roman"/>
          <w:kern w:val="0"/>
          <w14:ligatures w14:val="none"/>
        </w:rPr>
        <w:t xml:space="preserve"> </w:t>
      </w:r>
      <w:r w:rsidR="00EB2DE5">
        <w:rPr>
          <w:rFonts w:ascii="Times New Roman" w:eastAsia="Times New Roman" w:hAnsi="Times New Roman" w:cs="Times New Roman"/>
          <w:kern w:val="0"/>
          <w14:ligatures w14:val="none"/>
        </w:rPr>
        <w:t>t</w:t>
      </w:r>
      <w:r w:rsidR="00DB1335">
        <w:rPr>
          <w:rFonts w:ascii="Times New Roman" w:eastAsia="Times New Roman" w:hAnsi="Times New Roman" w:cs="Times New Roman"/>
          <w:kern w:val="0"/>
          <w14:ligatures w14:val="none"/>
        </w:rPr>
        <w:t>he United Nations High Commissioner for Refugees (UNHCR),</w:t>
      </w:r>
      <w:r w:rsidRPr="006A477A">
        <w:rPr>
          <w:rFonts w:ascii="Times New Roman" w:eastAsia="Times New Roman" w:hAnsi="Times New Roman" w:cs="Times New Roman"/>
          <w:kern w:val="0"/>
          <w14:ligatures w14:val="none"/>
        </w:rPr>
        <w:t xml:space="preserve"> on effective UPR reporting. The </w:t>
      </w:r>
      <w:r w:rsidR="00EB2DE5">
        <w:rPr>
          <w:rFonts w:ascii="Times New Roman" w:eastAsia="Times New Roman" w:hAnsi="Times New Roman" w:cs="Times New Roman"/>
          <w:kern w:val="0"/>
          <w14:ligatures w14:val="none"/>
        </w:rPr>
        <w:t xml:space="preserve">Office of the </w:t>
      </w:r>
      <w:r w:rsidRPr="006A477A">
        <w:rPr>
          <w:rFonts w:ascii="Times New Roman" w:eastAsia="Times New Roman" w:hAnsi="Times New Roman" w:cs="Times New Roman"/>
          <w:kern w:val="0"/>
          <w14:ligatures w14:val="none"/>
        </w:rPr>
        <w:t>United Nations Resident Coordinator in Ghana</w:t>
      </w:r>
      <w:r w:rsidR="00DB1335">
        <w:rPr>
          <w:rFonts w:ascii="Times New Roman" w:eastAsia="Times New Roman" w:hAnsi="Times New Roman" w:cs="Times New Roman"/>
          <w:kern w:val="0"/>
          <w14:ligatures w14:val="none"/>
        </w:rPr>
        <w:t xml:space="preserve"> </w:t>
      </w:r>
      <w:r w:rsidRPr="006A477A">
        <w:rPr>
          <w:rFonts w:ascii="Times New Roman" w:eastAsia="Times New Roman" w:hAnsi="Times New Roman" w:cs="Times New Roman"/>
          <w:kern w:val="0"/>
          <w14:ligatures w14:val="none"/>
        </w:rPr>
        <w:t>and the United Nations Development Programme (UNDP) facilitated institutional participation in regional engagements</w:t>
      </w:r>
      <w:r w:rsidR="00961335">
        <w:rPr>
          <w:rFonts w:ascii="Times New Roman" w:eastAsia="Times New Roman" w:hAnsi="Times New Roman" w:cs="Times New Roman"/>
          <w:kern w:val="0"/>
          <w14:ligatures w14:val="none"/>
        </w:rPr>
        <w:t xml:space="preserve"> </w:t>
      </w:r>
      <w:r w:rsidR="00961335" w:rsidRPr="00827F85">
        <w:rPr>
          <w:rFonts w:ascii="Times New Roman" w:eastAsia="Times New Roman" w:hAnsi="Times New Roman" w:cs="Times New Roman"/>
          <w:kern w:val="0"/>
          <w14:ligatures w14:val="none"/>
        </w:rPr>
        <w:t>and the UPR</w:t>
      </w:r>
      <w:r w:rsidR="00961335">
        <w:rPr>
          <w:rFonts w:ascii="Times New Roman" w:eastAsia="Times New Roman" w:hAnsi="Times New Roman" w:cs="Times New Roman"/>
          <w:kern w:val="0"/>
          <w14:ligatures w14:val="none"/>
        </w:rPr>
        <w:t xml:space="preserve"> </w:t>
      </w:r>
      <w:r w:rsidR="00827F85">
        <w:rPr>
          <w:rFonts w:ascii="Times New Roman" w:eastAsia="Times New Roman" w:hAnsi="Times New Roman" w:cs="Times New Roman"/>
          <w:kern w:val="0"/>
          <w14:ligatures w14:val="none"/>
        </w:rPr>
        <w:t xml:space="preserve">session </w:t>
      </w:r>
      <w:r w:rsidR="00827F85" w:rsidRPr="006A477A">
        <w:rPr>
          <w:rFonts w:ascii="Times New Roman" w:eastAsia="Times New Roman" w:hAnsi="Times New Roman" w:cs="Times New Roman"/>
          <w:kern w:val="0"/>
          <w14:ligatures w14:val="none"/>
        </w:rPr>
        <w:t>and</w:t>
      </w:r>
      <w:r w:rsidRPr="006A477A">
        <w:rPr>
          <w:rFonts w:ascii="Times New Roman" w:eastAsia="Times New Roman" w:hAnsi="Times New Roman" w:cs="Times New Roman"/>
          <w:kern w:val="0"/>
          <w14:ligatures w14:val="none"/>
        </w:rPr>
        <w:t xml:space="preserve"> supported learning exchanges on best practices. Additional collaboration with OXFAM, ActionAid, UNICEF and other partners strengthened thematic reporting, including business and human rights.</w:t>
      </w:r>
      <w:r w:rsidR="00EB2DE5">
        <w:rPr>
          <w:rFonts w:ascii="Times New Roman" w:eastAsia="Times New Roman" w:hAnsi="Times New Roman" w:cs="Times New Roman"/>
          <w:kern w:val="0"/>
          <w14:ligatures w14:val="none"/>
        </w:rPr>
        <w:t xml:space="preserve"> </w:t>
      </w:r>
    </w:p>
    <w:p w14:paraId="792686D8" w14:textId="7F2B17E4" w:rsidR="006A477A" w:rsidRDefault="00961335"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Through these partnerships, CHRAJ advanced the development of a National Action Plan on Business and Human Rights, aligning UPR commitments with private-sector accountability.</w:t>
      </w:r>
      <w:r>
        <w:rPr>
          <w:rFonts w:ascii="Times New Roman" w:eastAsia="Times New Roman" w:hAnsi="Times New Roman" w:cs="Times New Roman"/>
          <w:kern w:val="0"/>
          <w14:ligatures w14:val="none"/>
        </w:rPr>
        <w:t xml:space="preserve"> </w:t>
      </w:r>
      <w:r w:rsidR="006A477A" w:rsidRPr="006A477A">
        <w:rPr>
          <w:rFonts w:ascii="Times New Roman" w:eastAsia="Times New Roman" w:hAnsi="Times New Roman" w:cs="Times New Roman"/>
          <w:kern w:val="0"/>
          <w14:ligatures w14:val="none"/>
        </w:rPr>
        <w:t>These collaborations enhanced technical rigor in reporting, exposed staff to comparative NHRI practices, and strengthened Ghana’s alignment with international human rights standards. They improved institutional preparedness for peer review and reinforced multi-stakeholder approaches to governance reform.</w:t>
      </w:r>
    </w:p>
    <w:p w14:paraId="4249E2A5" w14:textId="5CDF5485" w:rsidR="006A477A" w:rsidRPr="006A477A" w:rsidRDefault="006A477A"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lastRenderedPageBreak/>
        <w:t xml:space="preserve">3. Engagement within Ghana’s National Mechanism for </w:t>
      </w:r>
      <w:r w:rsidR="000D43A2">
        <w:rPr>
          <w:rFonts w:ascii="Times New Roman" w:eastAsia="Times New Roman" w:hAnsi="Times New Roman" w:cs="Times New Roman"/>
          <w:b/>
          <w:bCs/>
          <w:kern w:val="0"/>
          <w14:ligatures w14:val="none"/>
        </w:rPr>
        <w:t xml:space="preserve">Implementation, </w:t>
      </w:r>
      <w:r w:rsidRPr="006A477A">
        <w:rPr>
          <w:rFonts w:ascii="Times New Roman" w:eastAsia="Times New Roman" w:hAnsi="Times New Roman" w:cs="Times New Roman"/>
          <w:b/>
          <w:bCs/>
          <w:kern w:val="0"/>
          <w14:ligatures w14:val="none"/>
        </w:rPr>
        <w:t>Reporting and Follow-Up (NM</w:t>
      </w:r>
      <w:r w:rsidR="000D43A2">
        <w:rPr>
          <w:rFonts w:ascii="Times New Roman" w:eastAsia="Times New Roman" w:hAnsi="Times New Roman" w:cs="Times New Roman"/>
          <w:b/>
          <w:bCs/>
          <w:kern w:val="0"/>
          <w14:ligatures w14:val="none"/>
        </w:rPr>
        <w:t>I</w:t>
      </w:r>
      <w:r w:rsidRPr="006A477A">
        <w:rPr>
          <w:rFonts w:ascii="Times New Roman" w:eastAsia="Times New Roman" w:hAnsi="Times New Roman" w:cs="Times New Roman"/>
          <w:b/>
          <w:bCs/>
          <w:kern w:val="0"/>
          <w14:ligatures w14:val="none"/>
        </w:rPr>
        <w:t>RF)</w:t>
      </w:r>
    </w:p>
    <w:p w14:paraId="27889CEC" w14:textId="58B720C9" w:rsidR="006A477A" w:rsidRPr="006A477A"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 xml:space="preserve">CHRAJ actively participated in Ghana’s National Mechanism for </w:t>
      </w:r>
      <w:r w:rsidR="00183B83">
        <w:rPr>
          <w:rFonts w:ascii="Times New Roman" w:eastAsia="Times New Roman" w:hAnsi="Times New Roman" w:cs="Times New Roman"/>
          <w:kern w:val="0"/>
          <w14:ligatures w14:val="none"/>
        </w:rPr>
        <w:t xml:space="preserve">Implementation, </w:t>
      </w:r>
      <w:r w:rsidRPr="006A477A">
        <w:rPr>
          <w:rFonts w:ascii="Times New Roman" w:eastAsia="Times New Roman" w:hAnsi="Times New Roman" w:cs="Times New Roman"/>
          <w:kern w:val="0"/>
          <w14:ligatures w14:val="none"/>
        </w:rPr>
        <w:t>Reporting and Follow-Up (NM</w:t>
      </w:r>
      <w:r w:rsidR="00183B83">
        <w:rPr>
          <w:rFonts w:ascii="Times New Roman" w:eastAsia="Times New Roman" w:hAnsi="Times New Roman" w:cs="Times New Roman"/>
          <w:kern w:val="0"/>
          <w14:ligatures w14:val="none"/>
        </w:rPr>
        <w:t>I</w:t>
      </w:r>
      <w:r w:rsidRPr="006A477A">
        <w:rPr>
          <w:rFonts w:ascii="Times New Roman" w:eastAsia="Times New Roman" w:hAnsi="Times New Roman" w:cs="Times New Roman"/>
          <w:kern w:val="0"/>
          <w14:ligatures w14:val="none"/>
        </w:rPr>
        <w:t xml:space="preserve">RF), coordinated </w:t>
      </w:r>
      <w:r w:rsidR="00042220">
        <w:rPr>
          <w:rFonts w:ascii="Times New Roman" w:eastAsia="Times New Roman" w:hAnsi="Times New Roman" w:cs="Times New Roman"/>
          <w:kern w:val="0"/>
          <w14:ligatures w14:val="none"/>
        </w:rPr>
        <w:t>by</w:t>
      </w:r>
      <w:r w:rsidRPr="006A477A">
        <w:rPr>
          <w:rFonts w:ascii="Times New Roman" w:eastAsia="Times New Roman" w:hAnsi="Times New Roman" w:cs="Times New Roman"/>
          <w:kern w:val="0"/>
          <w14:ligatures w14:val="none"/>
        </w:rPr>
        <w:t xml:space="preserve"> the Office of the Attorney-General and Ministry of Justice. Within this framework, the Commission provided technical </w:t>
      </w:r>
      <w:r w:rsidR="00961335" w:rsidRPr="006A477A">
        <w:rPr>
          <w:rFonts w:ascii="Times New Roman" w:eastAsia="Times New Roman" w:hAnsi="Times New Roman" w:cs="Times New Roman"/>
          <w:kern w:val="0"/>
          <w14:ligatures w14:val="none"/>
        </w:rPr>
        <w:t>input</w:t>
      </w:r>
      <w:r w:rsidRPr="006A477A">
        <w:rPr>
          <w:rFonts w:ascii="Times New Roman" w:eastAsia="Times New Roman" w:hAnsi="Times New Roman" w:cs="Times New Roman"/>
          <w:kern w:val="0"/>
          <w14:ligatures w14:val="none"/>
        </w:rPr>
        <w:t>, independent assessments, and data-driven analysis derived from its mandate areas.</w:t>
      </w:r>
    </w:p>
    <w:p w14:paraId="3EF8E06D" w14:textId="77777777" w:rsidR="006A477A" w:rsidRPr="006A477A"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Structured engagements were held with the Ministry of Foreign Affairs and Regional Integration, Ghana Police Service, Ghana Prisons Service, and the Ministry of Gender, Children and Social Protection, among others. CHRAJ clarified implementation responsibilities, offered human rights guidance, and supported tracking of UPR recommendations.</w:t>
      </w:r>
    </w:p>
    <w:p w14:paraId="6CC69581" w14:textId="5DF72CF5" w:rsidR="006A477A"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 xml:space="preserve">CHRAJ </w:t>
      </w:r>
      <w:r w:rsidR="00042220">
        <w:rPr>
          <w:rFonts w:ascii="Times New Roman" w:eastAsia="Times New Roman" w:hAnsi="Times New Roman" w:cs="Times New Roman"/>
          <w:kern w:val="0"/>
          <w14:ligatures w14:val="none"/>
        </w:rPr>
        <w:t>b</w:t>
      </w:r>
      <w:r w:rsidRPr="006A477A">
        <w:rPr>
          <w:rFonts w:ascii="Times New Roman" w:eastAsia="Times New Roman" w:hAnsi="Times New Roman" w:cs="Times New Roman"/>
          <w:kern w:val="0"/>
          <w14:ligatures w14:val="none"/>
        </w:rPr>
        <w:t>y preserving its independence while contributing technical expertise, strengthened institutional accountability and ensured that UPR follow-up became integrated into mainstream governance processes.</w:t>
      </w:r>
    </w:p>
    <w:p w14:paraId="6E785D07" w14:textId="77777777" w:rsidR="006A477A" w:rsidRPr="006A477A" w:rsidRDefault="006A477A"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t>4. Establishment of an Inter-Departmental UPR Working Group</w:t>
      </w:r>
    </w:p>
    <w:p w14:paraId="2E82DF80" w14:textId="71D11594" w:rsidR="00092167"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 xml:space="preserve">A major institutional innovation was the creation of a CHRAJ Inter-Departmental UPR Working Group composed of senior officers from </w:t>
      </w:r>
      <w:r w:rsidR="00961335" w:rsidRPr="006A477A">
        <w:rPr>
          <w:rFonts w:ascii="Times New Roman" w:eastAsia="Times New Roman" w:hAnsi="Times New Roman" w:cs="Times New Roman"/>
          <w:kern w:val="0"/>
          <w14:ligatures w14:val="none"/>
        </w:rPr>
        <w:t>Human</w:t>
      </w:r>
      <w:r w:rsidRPr="006A477A">
        <w:rPr>
          <w:rFonts w:ascii="Times New Roman" w:eastAsia="Times New Roman" w:hAnsi="Times New Roman" w:cs="Times New Roman"/>
          <w:kern w:val="0"/>
          <w14:ligatures w14:val="none"/>
        </w:rPr>
        <w:t xml:space="preserve"> Rights, Anti-Corruption, Administrative Justice, Legal Services, Research, Public Education, Complaints, International Cooperation, and Policy Planning, Monitoring and Evaluation (PPME) Units.</w:t>
      </w:r>
      <w:r w:rsidR="008F7CD7">
        <w:rPr>
          <w:rFonts w:ascii="Times New Roman" w:eastAsia="Times New Roman" w:hAnsi="Times New Roman" w:cs="Times New Roman"/>
          <w:kern w:val="0"/>
          <w14:ligatures w14:val="none"/>
        </w:rPr>
        <w:t xml:space="preserve"> </w:t>
      </w:r>
      <w:r w:rsidRPr="006A477A">
        <w:rPr>
          <w:rFonts w:ascii="Times New Roman" w:eastAsia="Times New Roman" w:hAnsi="Times New Roman" w:cs="Times New Roman"/>
          <w:kern w:val="0"/>
          <w14:ligatures w14:val="none"/>
        </w:rPr>
        <w:t>This structure institutionalised shared responsibility for UPR implementation, ensuring that recommendation tracking, data validation, and stakeholder engagement were embedded across departments. The Working Group met periodically to review accepted recommendations, assess implementation gaps, and prepare consolidated submissions.</w:t>
      </w:r>
      <w:r w:rsidR="00092167" w:rsidRPr="00092167">
        <w:rPr>
          <w:rFonts w:ascii="Times New Roman" w:eastAsia="Times New Roman" w:hAnsi="Times New Roman" w:cs="Times New Roman"/>
          <w:kern w:val="0"/>
          <w14:ligatures w14:val="none"/>
        </w:rPr>
        <w:t xml:space="preserve"> </w:t>
      </w:r>
      <w:r w:rsidR="008053A1">
        <w:rPr>
          <w:rFonts w:ascii="Times New Roman" w:eastAsia="Times New Roman" w:hAnsi="Times New Roman" w:cs="Times New Roman"/>
          <w:kern w:val="0"/>
          <w14:ligatures w14:val="none"/>
        </w:rPr>
        <w:t>Also,</w:t>
      </w:r>
      <w:r w:rsidR="00092167">
        <w:rPr>
          <w:rFonts w:ascii="Times New Roman" w:eastAsia="Times New Roman" w:hAnsi="Times New Roman" w:cs="Times New Roman"/>
          <w:kern w:val="0"/>
          <w14:ligatures w14:val="none"/>
        </w:rPr>
        <w:t xml:space="preserve"> </w:t>
      </w:r>
      <w:r w:rsidR="00092167" w:rsidRPr="006A477A">
        <w:rPr>
          <w:rFonts w:ascii="Times New Roman" w:eastAsia="Times New Roman" w:hAnsi="Times New Roman" w:cs="Times New Roman"/>
          <w:kern w:val="0"/>
          <w14:ligatures w14:val="none"/>
        </w:rPr>
        <w:t xml:space="preserve">CHRAJ integrated UPR follow-up into its Annual Work Plans and </w:t>
      </w:r>
      <w:r w:rsidR="00092167">
        <w:rPr>
          <w:rFonts w:ascii="Times New Roman" w:eastAsia="Times New Roman" w:hAnsi="Times New Roman" w:cs="Times New Roman"/>
          <w:kern w:val="0"/>
          <w14:ligatures w14:val="none"/>
        </w:rPr>
        <w:t xml:space="preserve">monitoring </w:t>
      </w:r>
      <w:r w:rsidR="00092167" w:rsidRPr="006A477A">
        <w:rPr>
          <w:rFonts w:ascii="Times New Roman" w:eastAsia="Times New Roman" w:hAnsi="Times New Roman" w:cs="Times New Roman"/>
          <w:kern w:val="0"/>
          <w14:ligatures w14:val="none"/>
        </w:rPr>
        <w:t>routine operations</w:t>
      </w:r>
      <w:r w:rsidR="00092167">
        <w:rPr>
          <w:rFonts w:ascii="Times New Roman" w:eastAsia="Times New Roman" w:hAnsi="Times New Roman" w:cs="Times New Roman"/>
          <w:kern w:val="0"/>
          <w14:ligatures w14:val="none"/>
        </w:rPr>
        <w:t>.</w:t>
      </w:r>
    </w:p>
    <w:p w14:paraId="206F6A80" w14:textId="3F0CA006" w:rsidR="006A477A" w:rsidRPr="006A477A" w:rsidRDefault="0041654A"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Pr>
          <w:rFonts w:ascii="Times New Roman" w:eastAsia="Times New Roman" w:hAnsi="Times New Roman" w:cs="Times New Roman"/>
          <w:b/>
          <w:bCs/>
          <w:kern w:val="0"/>
          <w14:ligatures w14:val="none"/>
        </w:rPr>
        <w:t>5</w:t>
      </w:r>
      <w:r w:rsidR="006A477A" w:rsidRPr="006A477A">
        <w:rPr>
          <w:rFonts w:ascii="Times New Roman" w:eastAsia="Times New Roman" w:hAnsi="Times New Roman" w:cs="Times New Roman"/>
          <w:b/>
          <w:bCs/>
          <w:kern w:val="0"/>
          <w14:ligatures w14:val="none"/>
        </w:rPr>
        <w:t>. Structured National Consultations and Inter-Agency Dialogue</w:t>
      </w:r>
    </w:p>
    <w:p w14:paraId="72CBB8F2" w14:textId="205F9BFF" w:rsidR="006A477A"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 xml:space="preserve">Prior to each review cycle, CHRAJ participated in national consultations convened by Government. The Commission contributed evidence from investigative trends and thematic analyses, particularly in areas of detention management, access to remedies, child protection, and anti-corruption </w:t>
      </w:r>
      <w:r w:rsidR="0095723E" w:rsidRPr="006A477A">
        <w:rPr>
          <w:rFonts w:ascii="Times New Roman" w:eastAsia="Times New Roman" w:hAnsi="Times New Roman" w:cs="Times New Roman"/>
          <w:kern w:val="0"/>
          <w14:ligatures w14:val="none"/>
        </w:rPr>
        <w:t>safeguards. Engagements</w:t>
      </w:r>
      <w:r w:rsidRPr="006A477A">
        <w:rPr>
          <w:rFonts w:ascii="Times New Roman" w:eastAsia="Times New Roman" w:hAnsi="Times New Roman" w:cs="Times New Roman"/>
          <w:kern w:val="0"/>
          <w14:ligatures w14:val="none"/>
        </w:rPr>
        <w:t xml:space="preserve"> preserved institutional independence while reinforcing collaborative governance consistent with the Paris Principles.</w:t>
      </w:r>
      <w:r w:rsidR="009C48F2">
        <w:rPr>
          <w:rFonts w:ascii="Times New Roman" w:eastAsia="Times New Roman" w:hAnsi="Times New Roman" w:cs="Times New Roman"/>
          <w:kern w:val="0"/>
          <w14:ligatures w14:val="none"/>
        </w:rPr>
        <w:t xml:space="preserve"> </w:t>
      </w:r>
      <w:r w:rsidR="00362996" w:rsidRPr="00362996">
        <w:rPr>
          <w:rFonts w:ascii="Times New Roman" w:eastAsia="Times New Roman" w:hAnsi="Times New Roman" w:cs="Times New Roman"/>
          <w:kern w:val="0"/>
          <w14:ligatures w14:val="none"/>
        </w:rPr>
        <w:t>The</w:t>
      </w:r>
      <w:r w:rsidR="00362996">
        <w:rPr>
          <w:rFonts w:ascii="Times New Roman" w:eastAsia="Times New Roman" w:hAnsi="Times New Roman" w:cs="Times New Roman"/>
          <w:b/>
          <w:bCs/>
          <w:kern w:val="0"/>
          <w14:ligatures w14:val="none"/>
        </w:rPr>
        <w:t xml:space="preserve"> </w:t>
      </w:r>
      <w:r w:rsidRPr="006A477A">
        <w:rPr>
          <w:rFonts w:ascii="Times New Roman" w:eastAsia="Times New Roman" w:hAnsi="Times New Roman" w:cs="Times New Roman"/>
          <w:kern w:val="0"/>
          <w14:ligatures w14:val="none"/>
        </w:rPr>
        <w:t>Structured consultations improved the accuracy of national reports and ensured that systemic challenges identified through complaints data informed policy dialogue. This enhanced transparency and strengthened national ownership of UPR outcomes.</w:t>
      </w:r>
    </w:p>
    <w:p w14:paraId="5E4B89BC" w14:textId="12EFD3E8" w:rsidR="00A17C14" w:rsidRDefault="001475AC"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Pr>
          <w:rFonts w:ascii="Times New Roman" w:eastAsia="Times New Roman" w:hAnsi="Times New Roman" w:cs="Times New Roman"/>
          <w:b/>
          <w:bCs/>
          <w:kern w:val="0"/>
          <w14:ligatures w14:val="none"/>
        </w:rPr>
        <w:t xml:space="preserve">6. </w:t>
      </w:r>
      <w:r w:rsidR="00A33191">
        <w:rPr>
          <w:rFonts w:ascii="Times New Roman" w:eastAsia="Times New Roman" w:hAnsi="Times New Roman" w:cs="Times New Roman"/>
          <w:b/>
          <w:bCs/>
          <w:kern w:val="0"/>
          <w14:ligatures w14:val="none"/>
        </w:rPr>
        <w:t>Engagement with Parliament</w:t>
      </w:r>
    </w:p>
    <w:p w14:paraId="2C6B4F44" w14:textId="6C38C471" w:rsidR="006C4309" w:rsidRPr="005860D3" w:rsidRDefault="006C4309" w:rsidP="001C4521">
      <w:pPr>
        <w:spacing w:before="100" w:beforeAutospacing="1" w:after="100" w:afterAutospacing="1" w:line="240" w:lineRule="auto"/>
        <w:jc w:val="both"/>
        <w:outlineLvl w:val="2"/>
        <w:rPr>
          <w:rFonts w:ascii="Times New Roman" w:eastAsia="Times New Roman" w:hAnsi="Times New Roman" w:cs="Times New Roman"/>
          <w:kern w:val="0"/>
          <w14:ligatures w14:val="none"/>
        </w:rPr>
      </w:pPr>
      <w:r>
        <w:rPr>
          <w:rFonts w:ascii="Times New Roman" w:eastAsia="Times New Roman" w:hAnsi="Times New Roman" w:cs="Times New Roman"/>
          <w:kern w:val="0"/>
          <w14:ligatures w14:val="none"/>
        </w:rPr>
        <w:t>C</w:t>
      </w:r>
      <w:r w:rsidR="005860D3">
        <w:rPr>
          <w:rFonts w:ascii="Times New Roman" w:eastAsia="Times New Roman" w:hAnsi="Times New Roman" w:cs="Times New Roman"/>
          <w:kern w:val="0"/>
          <w14:ligatures w14:val="none"/>
        </w:rPr>
        <w:t>HRAJ</w:t>
      </w:r>
      <w:r>
        <w:rPr>
          <w:rFonts w:ascii="Times New Roman" w:eastAsia="Times New Roman" w:hAnsi="Times New Roman" w:cs="Times New Roman"/>
          <w:kern w:val="0"/>
          <w14:ligatures w14:val="none"/>
        </w:rPr>
        <w:t xml:space="preserve"> with support from UNFPA</w:t>
      </w:r>
      <w:r w:rsidR="005860D3">
        <w:rPr>
          <w:rFonts w:ascii="Times New Roman" w:eastAsia="Times New Roman" w:hAnsi="Times New Roman" w:cs="Times New Roman"/>
          <w:kern w:val="0"/>
          <w14:ligatures w14:val="none"/>
        </w:rPr>
        <w:t xml:space="preserve"> </w:t>
      </w:r>
      <w:r>
        <w:rPr>
          <w:rFonts w:ascii="Times New Roman" w:eastAsia="Times New Roman" w:hAnsi="Times New Roman" w:cs="Times New Roman"/>
          <w:kern w:val="0"/>
          <w14:ligatures w14:val="none"/>
        </w:rPr>
        <w:t>organised a h</w:t>
      </w:r>
      <w:r w:rsidRPr="006C4309">
        <w:rPr>
          <w:rFonts w:ascii="Times New Roman" w:eastAsia="Times New Roman" w:hAnsi="Times New Roman" w:cs="Times New Roman"/>
          <w:kern w:val="0"/>
          <w14:ligatures w14:val="none"/>
        </w:rPr>
        <w:t>igh-</w:t>
      </w:r>
      <w:r>
        <w:rPr>
          <w:rFonts w:ascii="Times New Roman" w:eastAsia="Times New Roman" w:hAnsi="Times New Roman" w:cs="Times New Roman"/>
          <w:kern w:val="0"/>
          <w14:ligatures w14:val="none"/>
        </w:rPr>
        <w:t>l</w:t>
      </w:r>
      <w:r w:rsidRPr="006C4309">
        <w:rPr>
          <w:rFonts w:ascii="Times New Roman" w:eastAsia="Times New Roman" w:hAnsi="Times New Roman" w:cs="Times New Roman"/>
          <w:kern w:val="0"/>
          <w14:ligatures w14:val="none"/>
        </w:rPr>
        <w:t xml:space="preserve">evel </w:t>
      </w:r>
      <w:r>
        <w:rPr>
          <w:rFonts w:ascii="Times New Roman" w:eastAsia="Times New Roman" w:hAnsi="Times New Roman" w:cs="Times New Roman"/>
          <w:kern w:val="0"/>
          <w14:ligatures w14:val="none"/>
        </w:rPr>
        <w:t>d</w:t>
      </w:r>
      <w:r w:rsidRPr="006C4309">
        <w:rPr>
          <w:rFonts w:ascii="Times New Roman" w:eastAsia="Times New Roman" w:hAnsi="Times New Roman" w:cs="Times New Roman"/>
          <w:kern w:val="0"/>
          <w14:ligatures w14:val="none"/>
        </w:rPr>
        <w:t xml:space="preserve">ialogue </w:t>
      </w:r>
      <w:r>
        <w:rPr>
          <w:rFonts w:ascii="Times New Roman" w:eastAsia="Times New Roman" w:hAnsi="Times New Roman" w:cs="Times New Roman"/>
          <w:kern w:val="0"/>
          <w14:ligatures w14:val="none"/>
        </w:rPr>
        <w:t>w</w:t>
      </w:r>
      <w:r w:rsidRPr="006C4309">
        <w:rPr>
          <w:rFonts w:ascii="Times New Roman" w:eastAsia="Times New Roman" w:hAnsi="Times New Roman" w:cs="Times New Roman"/>
          <w:kern w:val="0"/>
          <w14:ligatures w14:val="none"/>
        </w:rPr>
        <w:t>ith</w:t>
      </w:r>
      <w:r w:rsidR="003F1781">
        <w:rPr>
          <w:rFonts w:ascii="Times New Roman" w:eastAsia="Times New Roman" w:hAnsi="Times New Roman" w:cs="Times New Roman"/>
          <w:kern w:val="0"/>
          <w14:ligatures w14:val="none"/>
        </w:rPr>
        <w:t xml:space="preserve"> the Human Rights Committee of</w:t>
      </w:r>
      <w:r w:rsidRPr="006C4309">
        <w:rPr>
          <w:rFonts w:ascii="Times New Roman" w:eastAsia="Times New Roman" w:hAnsi="Times New Roman" w:cs="Times New Roman"/>
          <w:kern w:val="0"/>
          <w14:ligatures w14:val="none"/>
        </w:rPr>
        <w:t xml:space="preserve"> Parliament </w:t>
      </w:r>
      <w:r>
        <w:rPr>
          <w:rFonts w:ascii="Times New Roman" w:eastAsia="Times New Roman" w:hAnsi="Times New Roman" w:cs="Times New Roman"/>
          <w:kern w:val="0"/>
          <w14:ligatures w14:val="none"/>
        </w:rPr>
        <w:t>o</w:t>
      </w:r>
      <w:r w:rsidRPr="006C4309">
        <w:rPr>
          <w:rFonts w:ascii="Times New Roman" w:eastAsia="Times New Roman" w:hAnsi="Times New Roman" w:cs="Times New Roman"/>
          <w:kern w:val="0"/>
          <w14:ligatures w14:val="none"/>
        </w:rPr>
        <w:t xml:space="preserve">n </w:t>
      </w:r>
      <w:r>
        <w:rPr>
          <w:rFonts w:ascii="Times New Roman" w:eastAsia="Times New Roman" w:hAnsi="Times New Roman" w:cs="Times New Roman"/>
          <w:kern w:val="0"/>
          <w14:ligatures w14:val="none"/>
        </w:rPr>
        <w:t>s</w:t>
      </w:r>
      <w:r w:rsidRPr="006C4309">
        <w:rPr>
          <w:rFonts w:ascii="Times New Roman" w:eastAsia="Times New Roman" w:hAnsi="Times New Roman" w:cs="Times New Roman"/>
          <w:kern w:val="0"/>
          <w14:ligatures w14:val="none"/>
        </w:rPr>
        <w:t xml:space="preserve">trengthening </w:t>
      </w:r>
      <w:r>
        <w:rPr>
          <w:rFonts w:ascii="Times New Roman" w:eastAsia="Times New Roman" w:hAnsi="Times New Roman" w:cs="Times New Roman"/>
          <w:kern w:val="0"/>
          <w14:ligatures w14:val="none"/>
        </w:rPr>
        <w:t>g</w:t>
      </w:r>
      <w:r w:rsidRPr="006C4309">
        <w:rPr>
          <w:rFonts w:ascii="Times New Roman" w:eastAsia="Times New Roman" w:hAnsi="Times New Roman" w:cs="Times New Roman"/>
          <w:kern w:val="0"/>
          <w14:ligatures w14:val="none"/>
        </w:rPr>
        <w:t xml:space="preserve">overnance, </w:t>
      </w:r>
      <w:r>
        <w:rPr>
          <w:rFonts w:ascii="Times New Roman" w:eastAsia="Times New Roman" w:hAnsi="Times New Roman" w:cs="Times New Roman"/>
          <w:kern w:val="0"/>
          <w14:ligatures w14:val="none"/>
        </w:rPr>
        <w:t>r</w:t>
      </w:r>
      <w:r w:rsidRPr="006C4309">
        <w:rPr>
          <w:rFonts w:ascii="Times New Roman" w:eastAsia="Times New Roman" w:hAnsi="Times New Roman" w:cs="Times New Roman"/>
          <w:kern w:val="0"/>
          <w14:ligatures w14:val="none"/>
        </w:rPr>
        <w:t xml:space="preserve">ule </w:t>
      </w:r>
      <w:r>
        <w:rPr>
          <w:rFonts w:ascii="Times New Roman" w:eastAsia="Times New Roman" w:hAnsi="Times New Roman" w:cs="Times New Roman"/>
          <w:kern w:val="0"/>
          <w14:ligatures w14:val="none"/>
        </w:rPr>
        <w:t>o</w:t>
      </w:r>
      <w:r w:rsidRPr="006C4309">
        <w:rPr>
          <w:rFonts w:ascii="Times New Roman" w:eastAsia="Times New Roman" w:hAnsi="Times New Roman" w:cs="Times New Roman"/>
          <w:kern w:val="0"/>
          <w14:ligatures w14:val="none"/>
        </w:rPr>
        <w:t xml:space="preserve">f </w:t>
      </w:r>
      <w:r>
        <w:rPr>
          <w:rFonts w:ascii="Times New Roman" w:eastAsia="Times New Roman" w:hAnsi="Times New Roman" w:cs="Times New Roman"/>
          <w:kern w:val="0"/>
          <w14:ligatures w14:val="none"/>
        </w:rPr>
        <w:t>l</w:t>
      </w:r>
      <w:r w:rsidRPr="006C4309">
        <w:rPr>
          <w:rFonts w:ascii="Times New Roman" w:eastAsia="Times New Roman" w:hAnsi="Times New Roman" w:cs="Times New Roman"/>
          <w:kern w:val="0"/>
          <w14:ligatures w14:val="none"/>
        </w:rPr>
        <w:t xml:space="preserve">aw </w:t>
      </w:r>
      <w:r>
        <w:rPr>
          <w:rFonts w:ascii="Times New Roman" w:eastAsia="Times New Roman" w:hAnsi="Times New Roman" w:cs="Times New Roman"/>
          <w:kern w:val="0"/>
          <w14:ligatures w14:val="none"/>
        </w:rPr>
        <w:t>a</w:t>
      </w:r>
      <w:r w:rsidRPr="006C4309">
        <w:rPr>
          <w:rFonts w:ascii="Times New Roman" w:eastAsia="Times New Roman" w:hAnsi="Times New Roman" w:cs="Times New Roman"/>
          <w:kern w:val="0"/>
          <w14:ligatures w14:val="none"/>
        </w:rPr>
        <w:t xml:space="preserve">nd </w:t>
      </w:r>
      <w:r>
        <w:rPr>
          <w:rFonts w:ascii="Times New Roman" w:eastAsia="Times New Roman" w:hAnsi="Times New Roman" w:cs="Times New Roman"/>
          <w:kern w:val="0"/>
          <w14:ligatures w14:val="none"/>
        </w:rPr>
        <w:t>a</w:t>
      </w:r>
      <w:r w:rsidRPr="006C4309">
        <w:rPr>
          <w:rFonts w:ascii="Times New Roman" w:eastAsia="Times New Roman" w:hAnsi="Times New Roman" w:cs="Times New Roman"/>
          <w:kern w:val="0"/>
          <w14:ligatures w14:val="none"/>
        </w:rPr>
        <w:t>ccountability</w:t>
      </w:r>
      <w:r w:rsidR="005860D3">
        <w:rPr>
          <w:rFonts w:ascii="Times New Roman" w:eastAsia="Times New Roman" w:hAnsi="Times New Roman" w:cs="Times New Roman"/>
          <w:kern w:val="0"/>
          <w14:ligatures w14:val="none"/>
        </w:rPr>
        <w:t xml:space="preserve"> to</w:t>
      </w:r>
      <w:r w:rsidRPr="006C4309">
        <w:rPr>
          <w:rFonts w:ascii="Times New Roman" w:eastAsia="Times New Roman" w:hAnsi="Times New Roman" w:cs="Times New Roman"/>
          <w:kern w:val="0"/>
          <w14:ligatures w14:val="none"/>
        </w:rPr>
        <w:t xml:space="preserve"> </w:t>
      </w:r>
      <w:r w:rsidR="005860D3" w:rsidRPr="005860D3">
        <w:rPr>
          <w:rFonts w:ascii="Times New Roman" w:eastAsia="Times New Roman" w:hAnsi="Times New Roman" w:cs="Times New Roman"/>
          <w:kern w:val="0"/>
          <w14:ligatures w14:val="none"/>
        </w:rPr>
        <w:t>support the integration of human rights in</w:t>
      </w:r>
      <w:r w:rsidR="005860D3">
        <w:rPr>
          <w:rFonts w:ascii="Times New Roman" w:eastAsia="Times New Roman" w:hAnsi="Times New Roman" w:cs="Times New Roman"/>
          <w:kern w:val="0"/>
          <w14:ligatures w14:val="none"/>
        </w:rPr>
        <w:t>to legislations and Parliamentary</w:t>
      </w:r>
      <w:r w:rsidR="005860D3" w:rsidRPr="005860D3">
        <w:rPr>
          <w:rFonts w:ascii="Times New Roman" w:eastAsia="Times New Roman" w:hAnsi="Times New Roman" w:cs="Times New Roman"/>
          <w:kern w:val="0"/>
          <w14:ligatures w14:val="none"/>
        </w:rPr>
        <w:t xml:space="preserve"> operations</w:t>
      </w:r>
      <w:r w:rsidR="005860D3">
        <w:rPr>
          <w:rFonts w:ascii="Times New Roman" w:eastAsia="Times New Roman" w:hAnsi="Times New Roman" w:cs="Times New Roman"/>
          <w:kern w:val="0"/>
          <w14:ligatures w14:val="none"/>
        </w:rPr>
        <w:t xml:space="preserve"> and</w:t>
      </w:r>
      <w:r w:rsidR="005860D3" w:rsidRPr="005860D3">
        <w:rPr>
          <w:rFonts w:ascii="Times New Roman" w:eastAsia="Times New Roman" w:hAnsi="Times New Roman" w:cs="Times New Roman"/>
          <w:kern w:val="0"/>
          <w14:ligatures w14:val="none"/>
        </w:rPr>
        <w:t xml:space="preserve"> to contribute to the fulfilment of Ghana’s commitments on human rights, including the Universal Periodic Review</w:t>
      </w:r>
      <w:r w:rsidR="009C4FED">
        <w:rPr>
          <w:rFonts w:ascii="Times New Roman" w:eastAsia="Times New Roman" w:hAnsi="Times New Roman" w:cs="Times New Roman"/>
          <w:kern w:val="0"/>
          <w14:ligatures w14:val="none"/>
        </w:rPr>
        <w:t>.</w:t>
      </w:r>
    </w:p>
    <w:p w14:paraId="4E0644DF" w14:textId="6704A4F7" w:rsidR="001F06FE" w:rsidRDefault="00A33191"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Pr>
          <w:rFonts w:ascii="Times New Roman" w:eastAsia="Times New Roman" w:hAnsi="Times New Roman" w:cs="Times New Roman"/>
          <w:b/>
          <w:bCs/>
          <w:kern w:val="0"/>
          <w14:ligatures w14:val="none"/>
        </w:rPr>
        <w:lastRenderedPageBreak/>
        <w:t xml:space="preserve">7. </w:t>
      </w:r>
      <w:r w:rsidR="008053A1" w:rsidRPr="008053A1">
        <w:rPr>
          <w:rFonts w:ascii="Times New Roman" w:eastAsia="Times New Roman" w:hAnsi="Times New Roman" w:cs="Times New Roman"/>
          <w:b/>
          <w:bCs/>
          <w:kern w:val="0"/>
          <w14:ligatures w14:val="none"/>
        </w:rPr>
        <w:t xml:space="preserve">Structured Collaboration with </w:t>
      </w:r>
      <w:r w:rsidR="001F06FE">
        <w:rPr>
          <w:rFonts w:ascii="Times New Roman" w:eastAsia="Times New Roman" w:hAnsi="Times New Roman" w:cs="Times New Roman"/>
          <w:b/>
          <w:bCs/>
          <w:kern w:val="0"/>
          <w14:ligatures w14:val="none"/>
        </w:rPr>
        <w:t xml:space="preserve">Non-State Actors </w:t>
      </w:r>
    </w:p>
    <w:p w14:paraId="15369292" w14:textId="1689411F" w:rsidR="00401007" w:rsidRDefault="00401007" w:rsidP="001C4521">
      <w:pPr>
        <w:spacing w:before="100" w:beforeAutospacing="1" w:after="100" w:afterAutospacing="1" w:line="240" w:lineRule="auto"/>
        <w:jc w:val="both"/>
        <w:outlineLvl w:val="2"/>
        <w:rPr>
          <w:rFonts w:ascii="Times New Roman" w:hAnsi="Times New Roman" w:cs="Times New Roman"/>
        </w:rPr>
      </w:pPr>
      <w:r w:rsidRPr="00401007">
        <w:rPr>
          <w:rFonts w:ascii="Times New Roman" w:hAnsi="Times New Roman" w:cs="Times New Roman"/>
        </w:rPr>
        <w:t xml:space="preserve">CHRAJ, in collaboration with </w:t>
      </w:r>
      <w:r w:rsidRPr="00401007">
        <w:rPr>
          <w:rStyle w:val="whitespace-normal"/>
          <w:rFonts w:ascii="Times New Roman" w:hAnsi="Times New Roman" w:cs="Times New Roman"/>
        </w:rPr>
        <w:t>Amnesty International</w:t>
      </w:r>
      <w:r w:rsidRPr="00401007">
        <w:rPr>
          <w:rFonts w:ascii="Times New Roman" w:hAnsi="Times New Roman" w:cs="Times New Roman"/>
        </w:rPr>
        <w:t>, host</w:t>
      </w:r>
      <w:r w:rsidR="009C4FED">
        <w:rPr>
          <w:rFonts w:ascii="Times New Roman" w:hAnsi="Times New Roman" w:cs="Times New Roman"/>
        </w:rPr>
        <w:t>ed</w:t>
      </w:r>
      <w:r w:rsidRPr="00401007">
        <w:rPr>
          <w:rFonts w:ascii="Times New Roman" w:hAnsi="Times New Roman" w:cs="Times New Roman"/>
        </w:rPr>
        <w:t xml:space="preserve"> the Human Rights </w:t>
      </w:r>
      <w:r w:rsidR="001475AC">
        <w:rPr>
          <w:rFonts w:ascii="Times New Roman" w:hAnsi="Times New Roman" w:cs="Times New Roman"/>
        </w:rPr>
        <w:t>Non-Governmental Organizations (</w:t>
      </w:r>
      <w:r w:rsidRPr="00401007">
        <w:rPr>
          <w:rFonts w:ascii="Times New Roman" w:hAnsi="Times New Roman" w:cs="Times New Roman"/>
        </w:rPr>
        <w:t>NGO</w:t>
      </w:r>
      <w:r w:rsidR="001475AC">
        <w:rPr>
          <w:rFonts w:ascii="Times New Roman" w:hAnsi="Times New Roman" w:cs="Times New Roman"/>
        </w:rPr>
        <w:t>)</w:t>
      </w:r>
      <w:r w:rsidRPr="00401007">
        <w:rPr>
          <w:rFonts w:ascii="Times New Roman" w:hAnsi="Times New Roman" w:cs="Times New Roman"/>
        </w:rPr>
        <w:t xml:space="preserve"> Forum, a coalition of organisations committed to advancing human rights and social justice in Ghana. Through this institutionalised platform</w:t>
      </w:r>
      <w:r>
        <w:rPr>
          <w:rFonts w:ascii="Times New Roman" w:hAnsi="Times New Roman" w:cs="Times New Roman"/>
        </w:rPr>
        <w:t xml:space="preserve"> </w:t>
      </w:r>
      <w:r w:rsidRPr="00401007">
        <w:rPr>
          <w:rFonts w:ascii="Times New Roman" w:hAnsi="Times New Roman" w:cs="Times New Roman"/>
        </w:rPr>
        <w:t>supported by a designated Desk Officer</w:t>
      </w:r>
      <w:r w:rsidR="003601A5">
        <w:rPr>
          <w:rFonts w:ascii="Times New Roman" w:hAnsi="Times New Roman" w:cs="Times New Roman"/>
        </w:rPr>
        <w:t xml:space="preserve">, </w:t>
      </w:r>
      <w:r w:rsidRPr="00401007">
        <w:rPr>
          <w:rFonts w:ascii="Times New Roman" w:hAnsi="Times New Roman" w:cs="Times New Roman"/>
        </w:rPr>
        <w:t>the Commission promotes structured networking, knowledge sharing, capacity building, and coordinated engagement in the UPR process, thereby strengthening information exchange and enhancing the inclusiveness and credibility of Ghana’s UPR reporting and follow-up</w:t>
      </w:r>
    </w:p>
    <w:p w14:paraId="0D0029E7" w14:textId="09E25E5A" w:rsidR="006C4309" w:rsidRPr="005860D3" w:rsidRDefault="00A17C14" w:rsidP="001C4521">
      <w:pPr>
        <w:spacing w:before="100" w:beforeAutospacing="1" w:after="100" w:afterAutospacing="1" w:line="240" w:lineRule="auto"/>
        <w:jc w:val="both"/>
        <w:outlineLvl w:val="2"/>
        <w:rPr>
          <w:b/>
          <w:bCs/>
        </w:rPr>
      </w:pPr>
      <w:r>
        <w:rPr>
          <w:rFonts w:ascii="Times New Roman" w:hAnsi="Times New Roman" w:cs="Times New Roman"/>
          <w:b/>
          <w:bCs/>
        </w:rPr>
        <w:t>8. Engagement with C</w:t>
      </w:r>
      <w:r w:rsidR="001C4521">
        <w:rPr>
          <w:rFonts w:ascii="Times New Roman" w:hAnsi="Times New Roman" w:cs="Times New Roman"/>
          <w:b/>
          <w:bCs/>
        </w:rPr>
        <w:t xml:space="preserve">ivil </w:t>
      </w:r>
      <w:r>
        <w:rPr>
          <w:rFonts w:ascii="Times New Roman" w:hAnsi="Times New Roman" w:cs="Times New Roman"/>
          <w:b/>
          <w:bCs/>
        </w:rPr>
        <w:t>S</w:t>
      </w:r>
      <w:r w:rsidR="001C4521">
        <w:rPr>
          <w:rFonts w:ascii="Times New Roman" w:hAnsi="Times New Roman" w:cs="Times New Roman"/>
          <w:b/>
          <w:bCs/>
        </w:rPr>
        <w:t xml:space="preserve">ociety </w:t>
      </w:r>
      <w:r>
        <w:rPr>
          <w:rFonts w:ascii="Times New Roman" w:hAnsi="Times New Roman" w:cs="Times New Roman"/>
          <w:b/>
          <w:bCs/>
        </w:rPr>
        <w:t>O</w:t>
      </w:r>
      <w:r w:rsidR="001C4521">
        <w:rPr>
          <w:rFonts w:ascii="Times New Roman" w:hAnsi="Times New Roman" w:cs="Times New Roman"/>
          <w:b/>
          <w:bCs/>
        </w:rPr>
        <w:t>rganisation</w:t>
      </w:r>
      <w:r>
        <w:rPr>
          <w:rFonts w:ascii="Times New Roman" w:hAnsi="Times New Roman" w:cs="Times New Roman"/>
          <w:b/>
          <w:bCs/>
        </w:rPr>
        <w:t>s</w:t>
      </w:r>
      <w:r w:rsidR="001C4521">
        <w:rPr>
          <w:rFonts w:ascii="Times New Roman" w:hAnsi="Times New Roman" w:cs="Times New Roman"/>
          <w:b/>
          <w:bCs/>
        </w:rPr>
        <w:t xml:space="preserve"> (CSO)</w:t>
      </w:r>
      <w:r>
        <w:rPr>
          <w:b/>
          <w:bCs/>
        </w:rPr>
        <w:t xml:space="preserve"> </w:t>
      </w:r>
    </w:p>
    <w:p w14:paraId="1F5215B8" w14:textId="75704102" w:rsidR="005860D3" w:rsidRPr="005860D3" w:rsidRDefault="005860D3" w:rsidP="001C4521">
      <w:pPr>
        <w:spacing w:before="100" w:beforeAutospacing="1" w:after="100" w:afterAutospacing="1" w:line="240" w:lineRule="auto"/>
        <w:jc w:val="both"/>
        <w:outlineLvl w:val="2"/>
        <w:rPr>
          <w:rFonts w:ascii="Times New Roman" w:hAnsi="Times New Roman" w:cs="Times New Roman"/>
        </w:rPr>
      </w:pPr>
      <w:r>
        <w:rPr>
          <w:rFonts w:ascii="Times New Roman" w:hAnsi="Times New Roman" w:cs="Times New Roman"/>
        </w:rPr>
        <w:t xml:space="preserve">CHRAJ </w:t>
      </w:r>
      <w:r w:rsidR="002B1169">
        <w:rPr>
          <w:rFonts w:ascii="Times New Roman" w:hAnsi="Times New Roman" w:cs="Times New Roman"/>
        </w:rPr>
        <w:t>participated in workshop</w:t>
      </w:r>
      <w:r>
        <w:rPr>
          <w:rFonts w:ascii="Times New Roman" w:hAnsi="Times New Roman" w:cs="Times New Roman"/>
        </w:rPr>
        <w:t xml:space="preserve"> </w:t>
      </w:r>
      <w:proofErr w:type="spellStart"/>
      <w:r>
        <w:rPr>
          <w:rFonts w:ascii="Times New Roman" w:hAnsi="Times New Roman" w:cs="Times New Roman"/>
        </w:rPr>
        <w:t>organised</w:t>
      </w:r>
      <w:proofErr w:type="spellEnd"/>
      <w:r>
        <w:rPr>
          <w:rFonts w:ascii="Times New Roman" w:hAnsi="Times New Roman" w:cs="Times New Roman"/>
        </w:rPr>
        <w:t xml:space="preserve"> by POS Foundation</w:t>
      </w:r>
      <w:r w:rsidR="002B1169">
        <w:rPr>
          <w:rFonts w:ascii="Times New Roman" w:hAnsi="Times New Roman" w:cs="Times New Roman"/>
        </w:rPr>
        <w:t>, the convener of UN UPR-CSOs platform for</w:t>
      </w:r>
      <w:r>
        <w:rPr>
          <w:rFonts w:ascii="Times New Roman" w:hAnsi="Times New Roman" w:cs="Times New Roman"/>
        </w:rPr>
        <w:t xml:space="preserve"> the validation and submission of CSO shadow reports for the 4</w:t>
      </w:r>
      <w:r w:rsidRPr="005860D3">
        <w:rPr>
          <w:rFonts w:ascii="Times New Roman" w:hAnsi="Times New Roman" w:cs="Times New Roman"/>
          <w:vertAlign w:val="superscript"/>
        </w:rPr>
        <w:t>th</w:t>
      </w:r>
      <w:r>
        <w:rPr>
          <w:rFonts w:ascii="Times New Roman" w:hAnsi="Times New Roman" w:cs="Times New Roman"/>
        </w:rPr>
        <w:t xml:space="preserve"> cycle. The workshop reviewed, finalised and validated reports developed by CSOs operating under various human rights thematic areas for submission to the UN HRC in 2022.</w:t>
      </w:r>
      <w:r w:rsidR="001C4521">
        <w:rPr>
          <w:rFonts w:ascii="Times New Roman" w:hAnsi="Times New Roman" w:cs="Times New Roman"/>
        </w:rPr>
        <w:t xml:space="preserve"> </w:t>
      </w:r>
      <w:r w:rsidR="002B1169">
        <w:rPr>
          <w:rFonts w:ascii="Times New Roman" w:hAnsi="Times New Roman" w:cs="Times New Roman"/>
        </w:rPr>
        <w:t xml:space="preserve"> Also, </w:t>
      </w:r>
      <w:proofErr w:type="gramStart"/>
      <w:r w:rsidR="001C4521">
        <w:rPr>
          <w:rFonts w:ascii="Times New Roman" w:hAnsi="Times New Roman" w:cs="Times New Roman"/>
        </w:rPr>
        <w:t>In</w:t>
      </w:r>
      <w:proofErr w:type="gramEnd"/>
      <w:r w:rsidR="001C4521">
        <w:rPr>
          <w:rFonts w:ascii="Times New Roman" w:hAnsi="Times New Roman" w:cs="Times New Roman"/>
        </w:rPr>
        <w:t xml:space="preserve"> 2025, CHRAJ </w:t>
      </w:r>
      <w:r w:rsidR="002B1169">
        <w:rPr>
          <w:rFonts w:ascii="Times New Roman" w:hAnsi="Times New Roman" w:cs="Times New Roman"/>
        </w:rPr>
        <w:t>participated the</w:t>
      </w:r>
      <w:r w:rsidR="001C4521">
        <w:rPr>
          <w:rFonts w:ascii="Times New Roman" w:hAnsi="Times New Roman" w:cs="Times New Roman"/>
        </w:rPr>
        <w:t xml:space="preserve"> UN UPR CSOs midterm review workshop to review progress on Ghana’s 4</w:t>
      </w:r>
      <w:r w:rsidR="001C4521" w:rsidRPr="001C4521">
        <w:rPr>
          <w:rFonts w:ascii="Times New Roman" w:hAnsi="Times New Roman" w:cs="Times New Roman"/>
          <w:vertAlign w:val="superscript"/>
        </w:rPr>
        <w:t>th</w:t>
      </w:r>
      <w:r w:rsidR="001C4521">
        <w:rPr>
          <w:rFonts w:ascii="Times New Roman" w:hAnsi="Times New Roman" w:cs="Times New Roman"/>
        </w:rPr>
        <w:t xml:space="preserve"> cycle UPR recommendations, strengthen accountability, and expose participants to the UN UPR midterm reporting systems, ultimately leading to the drafting of Ghana’s Civil Society Midterm Report.</w:t>
      </w:r>
    </w:p>
    <w:p w14:paraId="1C9E365E" w14:textId="4FB41A9D" w:rsidR="006A477A" w:rsidRPr="006A477A" w:rsidRDefault="00A17C14" w:rsidP="001C4521">
      <w:pPr>
        <w:spacing w:before="100" w:beforeAutospacing="1" w:after="100" w:afterAutospacing="1" w:line="240" w:lineRule="auto"/>
        <w:jc w:val="both"/>
        <w:outlineLvl w:val="2"/>
        <w:rPr>
          <w:rFonts w:ascii="Times New Roman" w:eastAsia="Times New Roman" w:hAnsi="Times New Roman" w:cs="Times New Roman"/>
          <w:b/>
          <w:bCs/>
          <w:kern w:val="0"/>
          <w14:ligatures w14:val="none"/>
        </w:rPr>
      </w:pPr>
      <w:r>
        <w:rPr>
          <w:rFonts w:ascii="Times New Roman" w:eastAsia="Times New Roman" w:hAnsi="Times New Roman" w:cs="Times New Roman"/>
          <w:b/>
          <w:bCs/>
          <w:kern w:val="0"/>
          <w14:ligatures w14:val="none"/>
        </w:rPr>
        <w:t>9</w:t>
      </w:r>
      <w:r w:rsidR="006A477A" w:rsidRPr="006A477A">
        <w:rPr>
          <w:rFonts w:ascii="Times New Roman" w:eastAsia="Times New Roman" w:hAnsi="Times New Roman" w:cs="Times New Roman"/>
          <w:b/>
          <w:bCs/>
          <w:kern w:val="0"/>
          <w14:ligatures w14:val="none"/>
        </w:rPr>
        <w:t>. Capacity Building and Public Awareness Mainstreaming</w:t>
      </w:r>
    </w:p>
    <w:p w14:paraId="37E54BDE" w14:textId="4C4A5D5D" w:rsidR="001C4521" w:rsidRPr="001C4521"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CHRAJ organised targeted internal training for members of its UPR Committee and selected regional</w:t>
      </w:r>
      <w:r w:rsidR="009C48F2">
        <w:rPr>
          <w:rFonts w:ascii="Times New Roman" w:eastAsia="Times New Roman" w:hAnsi="Times New Roman" w:cs="Times New Roman"/>
          <w:kern w:val="0"/>
          <w14:ligatures w14:val="none"/>
        </w:rPr>
        <w:t xml:space="preserve"> and district </w:t>
      </w:r>
      <w:r w:rsidRPr="006A477A">
        <w:rPr>
          <w:rFonts w:ascii="Times New Roman" w:eastAsia="Times New Roman" w:hAnsi="Times New Roman" w:cs="Times New Roman"/>
          <w:kern w:val="0"/>
          <w14:ligatures w14:val="none"/>
        </w:rPr>
        <w:t xml:space="preserve">officers to improve technical understanding of reporting </w:t>
      </w:r>
      <w:r w:rsidR="006C2500" w:rsidRPr="006A477A">
        <w:rPr>
          <w:rFonts w:ascii="Times New Roman" w:eastAsia="Times New Roman" w:hAnsi="Times New Roman" w:cs="Times New Roman"/>
          <w:kern w:val="0"/>
          <w14:ligatures w14:val="none"/>
        </w:rPr>
        <w:t>standards</w:t>
      </w:r>
      <w:r w:rsidR="006C2500" w:rsidRPr="009C48F2">
        <w:rPr>
          <w:rFonts w:ascii="Times New Roman" w:eastAsia="Times New Roman" w:hAnsi="Times New Roman" w:cs="Times New Roman"/>
          <w:kern w:val="0"/>
          <w14:ligatures w14:val="none"/>
        </w:rPr>
        <w:t xml:space="preserve"> </w:t>
      </w:r>
      <w:r w:rsidR="006C2500">
        <w:rPr>
          <w:rFonts w:ascii="Times New Roman" w:eastAsia="Times New Roman" w:hAnsi="Times New Roman" w:cs="Times New Roman"/>
          <w:kern w:val="0"/>
          <w14:ligatures w14:val="none"/>
        </w:rPr>
        <w:t>and</w:t>
      </w:r>
      <w:r w:rsidR="009C48F2">
        <w:rPr>
          <w:rFonts w:ascii="Times New Roman" w:eastAsia="Times New Roman" w:hAnsi="Times New Roman" w:cs="Times New Roman"/>
          <w:kern w:val="0"/>
          <w14:ligatures w14:val="none"/>
        </w:rPr>
        <w:t xml:space="preserve"> to </w:t>
      </w:r>
      <w:r w:rsidR="009C48F2" w:rsidRPr="006A477A">
        <w:rPr>
          <w:rFonts w:ascii="Times New Roman" w:eastAsia="Times New Roman" w:hAnsi="Times New Roman" w:cs="Times New Roman"/>
          <w:kern w:val="0"/>
          <w14:ligatures w14:val="none"/>
        </w:rPr>
        <w:t>improve the quality and consistency of institutional submissions</w:t>
      </w:r>
      <w:r w:rsidRPr="006A477A">
        <w:rPr>
          <w:rFonts w:ascii="Times New Roman" w:eastAsia="Times New Roman" w:hAnsi="Times New Roman" w:cs="Times New Roman"/>
          <w:kern w:val="0"/>
          <w14:ligatures w14:val="none"/>
        </w:rPr>
        <w:t>. UPR recommendations were further mainstreamed into nationwide civic education programmes across all sixteen regions through community engagements, radio discussions, and stakeholder forums.</w:t>
      </w:r>
      <w:r w:rsidR="006C2500">
        <w:rPr>
          <w:rFonts w:ascii="Times New Roman" w:eastAsia="Times New Roman" w:hAnsi="Times New Roman" w:cs="Times New Roman"/>
          <w:kern w:val="0"/>
          <w14:ligatures w14:val="none"/>
        </w:rPr>
        <w:t xml:space="preserve"> </w:t>
      </w:r>
      <w:r w:rsidRPr="006A477A">
        <w:rPr>
          <w:rFonts w:ascii="Times New Roman" w:eastAsia="Times New Roman" w:hAnsi="Times New Roman" w:cs="Times New Roman"/>
          <w:kern w:val="0"/>
          <w14:ligatures w14:val="none"/>
        </w:rPr>
        <w:t>CHRAJ also participated in the adoption of Ghana’s UPR outcomes at the Human Rights Council in Geneva, reinforcing post-review advocacy.</w:t>
      </w:r>
      <w:r w:rsidR="009C48F2">
        <w:rPr>
          <w:rFonts w:ascii="Times New Roman" w:eastAsia="Times New Roman" w:hAnsi="Times New Roman" w:cs="Times New Roman"/>
          <w:kern w:val="0"/>
          <w14:ligatures w14:val="none"/>
        </w:rPr>
        <w:t xml:space="preserve"> This </w:t>
      </w:r>
      <w:r w:rsidRPr="006A477A">
        <w:rPr>
          <w:rFonts w:ascii="Times New Roman" w:eastAsia="Times New Roman" w:hAnsi="Times New Roman" w:cs="Times New Roman"/>
          <w:kern w:val="0"/>
          <w14:ligatures w14:val="none"/>
        </w:rPr>
        <w:t>nationwide public education enhanced grassroots awareness of Ghana’s international human rights commitments</w:t>
      </w:r>
      <w:r w:rsidR="00362996">
        <w:rPr>
          <w:rFonts w:ascii="Times New Roman" w:eastAsia="Times New Roman" w:hAnsi="Times New Roman" w:cs="Times New Roman"/>
          <w:kern w:val="0"/>
          <w14:ligatures w14:val="none"/>
        </w:rPr>
        <w:t xml:space="preserve"> and raised key human right issues of concern within the regions and the districts</w:t>
      </w:r>
      <w:r w:rsidR="00C7564A">
        <w:rPr>
          <w:rFonts w:ascii="Times New Roman" w:eastAsia="Times New Roman" w:hAnsi="Times New Roman" w:cs="Times New Roman"/>
          <w:kern w:val="0"/>
          <w14:ligatures w14:val="none"/>
        </w:rPr>
        <w:t xml:space="preserve">. </w:t>
      </w:r>
      <w:r w:rsidRPr="006A477A">
        <w:rPr>
          <w:rFonts w:ascii="Times New Roman" w:eastAsia="Times New Roman" w:hAnsi="Times New Roman" w:cs="Times New Roman"/>
          <w:kern w:val="0"/>
          <w14:ligatures w14:val="none"/>
        </w:rPr>
        <w:t>This broadened public participation in governance and strengthened accountability at local levels.</w:t>
      </w:r>
    </w:p>
    <w:p w14:paraId="5FAD2CE0" w14:textId="7E03ED84" w:rsidR="006A477A" w:rsidRPr="006A477A" w:rsidRDefault="006A477A" w:rsidP="001C4521">
      <w:pPr>
        <w:spacing w:before="100" w:beforeAutospacing="1" w:after="100" w:afterAutospacing="1" w:line="240" w:lineRule="auto"/>
        <w:jc w:val="both"/>
        <w:outlineLvl w:val="1"/>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t>III. Proposed Innovations for the Fifth UPR Cycle (2027–2032)</w:t>
      </w:r>
    </w:p>
    <w:p w14:paraId="119F784D" w14:textId="77777777" w:rsidR="006A477A" w:rsidRPr="006A477A" w:rsidRDefault="006A477A" w:rsidP="001C4521">
      <w:p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kern w:val="0"/>
          <w14:ligatures w14:val="none"/>
        </w:rPr>
        <w:t>Building on lessons learned, CHRAJ proposes the following strategic innovations:</w:t>
      </w:r>
    </w:p>
    <w:p w14:paraId="2DD6DD2B" w14:textId="35FEB00A" w:rsidR="006A477A" w:rsidRPr="006A477A" w:rsidRDefault="006A477A" w:rsidP="001C4521">
      <w:pPr>
        <w:numPr>
          <w:ilvl w:val="0"/>
          <w:numId w:val="14"/>
        </w:num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b/>
          <w:bCs/>
          <w:kern w:val="0"/>
          <w14:ligatures w14:val="none"/>
        </w:rPr>
        <w:t>Formal Recognition of NHRIs within National Follow-Up Mechanisms</w:t>
      </w:r>
      <w:r w:rsidR="00ED79DA">
        <w:rPr>
          <w:rFonts w:ascii="Times New Roman" w:eastAsia="Times New Roman" w:hAnsi="Times New Roman" w:cs="Times New Roman"/>
          <w:b/>
          <w:bCs/>
          <w:kern w:val="0"/>
          <w14:ligatures w14:val="none"/>
        </w:rPr>
        <w:t>:</w:t>
      </w:r>
      <w:r w:rsidRPr="006A477A">
        <w:rPr>
          <w:rFonts w:ascii="Times New Roman" w:eastAsia="Times New Roman" w:hAnsi="Times New Roman" w:cs="Times New Roman"/>
          <w:kern w:val="0"/>
          <w14:ligatures w14:val="none"/>
        </w:rPr>
        <w:t xml:space="preserve"> </w:t>
      </w:r>
      <w:proofErr w:type="spellStart"/>
      <w:r w:rsidRPr="006A477A">
        <w:rPr>
          <w:rFonts w:ascii="Times New Roman" w:eastAsia="Times New Roman" w:hAnsi="Times New Roman" w:cs="Times New Roman"/>
          <w:kern w:val="0"/>
          <w14:ligatures w14:val="none"/>
        </w:rPr>
        <w:t>Institutionalising</w:t>
      </w:r>
      <w:proofErr w:type="spellEnd"/>
      <w:r w:rsidRPr="006A477A">
        <w:rPr>
          <w:rFonts w:ascii="Times New Roman" w:eastAsia="Times New Roman" w:hAnsi="Times New Roman" w:cs="Times New Roman"/>
          <w:kern w:val="0"/>
          <w14:ligatures w14:val="none"/>
        </w:rPr>
        <w:t xml:space="preserve"> </w:t>
      </w:r>
      <w:r w:rsidR="001C177C">
        <w:rPr>
          <w:rFonts w:ascii="Times New Roman" w:eastAsia="Times New Roman" w:hAnsi="Times New Roman" w:cs="Times New Roman"/>
          <w:kern w:val="0"/>
          <w14:ligatures w14:val="none"/>
        </w:rPr>
        <w:t>NHRI’s</w:t>
      </w:r>
      <w:r w:rsidRPr="006A477A">
        <w:rPr>
          <w:rFonts w:ascii="Times New Roman" w:eastAsia="Times New Roman" w:hAnsi="Times New Roman" w:cs="Times New Roman"/>
          <w:kern w:val="0"/>
          <w14:ligatures w14:val="none"/>
        </w:rPr>
        <w:t xml:space="preserve"> advisory role within the NM</w:t>
      </w:r>
      <w:r w:rsidR="00ED79DA">
        <w:rPr>
          <w:rFonts w:ascii="Times New Roman" w:eastAsia="Times New Roman" w:hAnsi="Times New Roman" w:cs="Times New Roman"/>
          <w:kern w:val="0"/>
          <w14:ligatures w14:val="none"/>
        </w:rPr>
        <w:t>I</w:t>
      </w:r>
      <w:r w:rsidRPr="006A477A">
        <w:rPr>
          <w:rFonts w:ascii="Times New Roman" w:eastAsia="Times New Roman" w:hAnsi="Times New Roman" w:cs="Times New Roman"/>
          <w:kern w:val="0"/>
          <w14:ligatures w14:val="none"/>
        </w:rPr>
        <w:t>RF framework to enhance independence and continuity.</w:t>
      </w:r>
    </w:p>
    <w:p w14:paraId="26EF8121" w14:textId="7EE18FDF" w:rsidR="006A477A" w:rsidRPr="006A477A" w:rsidRDefault="006A477A" w:rsidP="001C4521">
      <w:pPr>
        <w:numPr>
          <w:ilvl w:val="0"/>
          <w:numId w:val="14"/>
        </w:num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b/>
          <w:bCs/>
          <w:kern w:val="0"/>
          <w14:ligatures w14:val="none"/>
        </w:rPr>
        <w:t>Institutionalised Mid-Term Reporting</w:t>
      </w:r>
      <w:r w:rsidR="00ED79DA">
        <w:rPr>
          <w:rFonts w:ascii="Times New Roman" w:eastAsia="Times New Roman" w:hAnsi="Times New Roman" w:cs="Times New Roman"/>
          <w:b/>
          <w:bCs/>
          <w:kern w:val="0"/>
          <w14:ligatures w14:val="none"/>
        </w:rPr>
        <w:t>:</w:t>
      </w:r>
      <w:r w:rsidRPr="006A477A">
        <w:rPr>
          <w:rFonts w:ascii="Times New Roman" w:eastAsia="Times New Roman" w:hAnsi="Times New Roman" w:cs="Times New Roman"/>
          <w:kern w:val="0"/>
          <w14:ligatures w14:val="none"/>
        </w:rPr>
        <w:t xml:space="preserve"> Establishing a </w:t>
      </w:r>
      <w:r w:rsidR="00E76BAF" w:rsidRPr="006A477A">
        <w:rPr>
          <w:rFonts w:ascii="Times New Roman" w:eastAsia="Times New Roman" w:hAnsi="Times New Roman" w:cs="Times New Roman"/>
          <w:kern w:val="0"/>
          <w14:ligatures w14:val="none"/>
        </w:rPr>
        <w:t>formali</w:t>
      </w:r>
      <w:r w:rsidR="00E76BAF">
        <w:rPr>
          <w:rFonts w:ascii="Times New Roman" w:eastAsia="Times New Roman" w:hAnsi="Times New Roman" w:cs="Times New Roman"/>
          <w:kern w:val="0"/>
          <w14:ligatures w14:val="none"/>
        </w:rPr>
        <w:t>s</w:t>
      </w:r>
      <w:r w:rsidR="00E76BAF" w:rsidRPr="006A477A">
        <w:rPr>
          <w:rFonts w:ascii="Times New Roman" w:eastAsia="Times New Roman" w:hAnsi="Times New Roman" w:cs="Times New Roman"/>
          <w:kern w:val="0"/>
          <w14:ligatures w14:val="none"/>
        </w:rPr>
        <w:t>ed</w:t>
      </w:r>
      <w:r w:rsidRPr="006A477A">
        <w:rPr>
          <w:rFonts w:ascii="Times New Roman" w:eastAsia="Times New Roman" w:hAnsi="Times New Roman" w:cs="Times New Roman"/>
          <w:kern w:val="0"/>
          <w14:ligatures w14:val="none"/>
        </w:rPr>
        <w:t xml:space="preserve"> mid-cycle review process to assess implementation progress and recalibrate strategies.</w:t>
      </w:r>
    </w:p>
    <w:p w14:paraId="4D39A5E8" w14:textId="4A403D7D" w:rsidR="006A477A" w:rsidRPr="006A477A" w:rsidRDefault="006A477A" w:rsidP="001C4521">
      <w:pPr>
        <w:numPr>
          <w:ilvl w:val="0"/>
          <w:numId w:val="14"/>
        </w:num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b/>
          <w:bCs/>
          <w:kern w:val="0"/>
          <w14:ligatures w14:val="none"/>
        </w:rPr>
        <w:t>Digital UPR Tracking Platform</w:t>
      </w:r>
      <w:r w:rsidR="00ED79DA">
        <w:rPr>
          <w:rFonts w:ascii="Times New Roman" w:eastAsia="Times New Roman" w:hAnsi="Times New Roman" w:cs="Times New Roman"/>
          <w:b/>
          <w:bCs/>
          <w:kern w:val="0"/>
          <w14:ligatures w14:val="none"/>
        </w:rPr>
        <w:t>:</w:t>
      </w:r>
      <w:r w:rsidRPr="006A477A">
        <w:rPr>
          <w:rFonts w:ascii="Times New Roman" w:eastAsia="Times New Roman" w:hAnsi="Times New Roman" w:cs="Times New Roman"/>
          <w:kern w:val="0"/>
          <w14:ligatures w14:val="none"/>
        </w:rPr>
        <w:t xml:space="preserve"> In collaboration with OHCHR and development partners, developing a digital recommendation-tracking dashboard to improve transparency, data accessibility, and performance monitoring.</w:t>
      </w:r>
    </w:p>
    <w:p w14:paraId="57307D97" w14:textId="5FDEE92C" w:rsidR="006A477A" w:rsidRPr="006A477A" w:rsidRDefault="006A477A" w:rsidP="001C4521">
      <w:pPr>
        <w:numPr>
          <w:ilvl w:val="0"/>
          <w:numId w:val="14"/>
        </w:num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b/>
          <w:bCs/>
          <w:kern w:val="0"/>
          <w14:ligatures w14:val="none"/>
        </w:rPr>
        <w:t>Expanded Focus on Business, Mining and Environmental Rights</w:t>
      </w:r>
      <w:r w:rsidRPr="006A477A">
        <w:rPr>
          <w:rFonts w:ascii="Times New Roman" w:eastAsia="Times New Roman" w:hAnsi="Times New Roman" w:cs="Times New Roman"/>
          <w:kern w:val="0"/>
          <w14:ligatures w14:val="none"/>
        </w:rPr>
        <w:t xml:space="preserve"> </w:t>
      </w:r>
      <w:r w:rsidR="00E76BAF" w:rsidRPr="00C53F8A">
        <w:rPr>
          <w:rFonts w:ascii="Times New Roman" w:eastAsia="Times New Roman" w:hAnsi="Times New Roman" w:cs="Times New Roman"/>
          <w:b/>
          <w:bCs/>
          <w:kern w:val="0"/>
          <w14:ligatures w14:val="none"/>
        </w:rPr>
        <w:t>and</w:t>
      </w:r>
      <w:r w:rsidR="00E76BAF" w:rsidRPr="00FC16BF">
        <w:rPr>
          <w:rFonts w:ascii="Times New Roman" w:eastAsia="Times New Roman" w:hAnsi="Times New Roman" w:cs="Times New Roman"/>
          <w:kern w:val="0"/>
          <w14:ligatures w14:val="none"/>
        </w:rPr>
        <w:t xml:space="preserve"> </w:t>
      </w:r>
      <w:r w:rsidR="00E76BAF" w:rsidRPr="006A477A">
        <w:rPr>
          <w:rFonts w:ascii="Times New Roman" w:eastAsia="Times New Roman" w:hAnsi="Times New Roman" w:cs="Times New Roman"/>
          <w:b/>
          <w:bCs/>
          <w:kern w:val="0"/>
          <w14:ligatures w14:val="none"/>
        </w:rPr>
        <w:t>Strengthened Digital Rights Monitoring</w:t>
      </w:r>
      <w:r w:rsidR="00ED79DA">
        <w:rPr>
          <w:rFonts w:ascii="Times New Roman" w:eastAsia="Times New Roman" w:hAnsi="Times New Roman" w:cs="Times New Roman"/>
          <w:b/>
          <w:bCs/>
          <w:kern w:val="0"/>
          <w14:ligatures w14:val="none"/>
        </w:rPr>
        <w:t>:</w:t>
      </w:r>
      <w:r w:rsidR="00E76BAF" w:rsidRPr="00FC16BF">
        <w:rPr>
          <w:rFonts w:ascii="Times New Roman" w:eastAsia="Times New Roman" w:hAnsi="Times New Roman" w:cs="Times New Roman"/>
          <w:kern w:val="0"/>
          <w14:ligatures w14:val="none"/>
        </w:rPr>
        <w:t xml:space="preserve"> </w:t>
      </w:r>
      <w:r w:rsidRPr="006A477A">
        <w:rPr>
          <w:rFonts w:ascii="Times New Roman" w:eastAsia="Times New Roman" w:hAnsi="Times New Roman" w:cs="Times New Roman"/>
          <w:kern w:val="0"/>
          <w14:ligatures w14:val="none"/>
        </w:rPr>
        <w:t xml:space="preserve">Integrating corporate accountability and environmental </w:t>
      </w:r>
      <w:r w:rsidRPr="006A477A">
        <w:rPr>
          <w:rFonts w:ascii="Times New Roman" w:eastAsia="Times New Roman" w:hAnsi="Times New Roman" w:cs="Times New Roman"/>
          <w:kern w:val="0"/>
          <w14:ligatures w14:val="none"/>
        </w:rPr>
        <w:lastRenderedPageBreak/>
        <w:t>governance into UPR monitoring, particularly in extractive-sector regions.</w:t>
      </w:r>
      <w:r w:rsidR="00FC16BF" w:rsidRPr="00FC16BF">
        <w:rPr>
          <w:rFonts w:ascii="Times New Roman" w:eastAsia="Times New Roman" w:hAnsi="Times New Roman" w:cs="Times New Roman"/>
          <w:kern w:val="0"/>
          <w14:ligatures w14:val="none"/>
        </w:rPr>
        <w:t xml:space="preserve"> Also </w:t>
      </w:r>
      <w:r w:rsidR="00FC16BF">
        <w:rPr>
          <w:rFonts w:ascii="Times New Roman" w:eastAsia="Times New Roman" w:hAnsi="Times New Roman" w:cs="Times New Roman"/>
          <w:kern w:val="0"/>
          <w14:ligatures w14:val="none"/>
        </w:rPr>
        <w:t>a</w:t>
      </w:r>
      <w:r w:rsidRPr="006A477A">
        <w:rPr>
          <w:rFonts w:ascii="Times New Roman" w:eastAsia="Times New Roman" w:hAnsi="Times New Roman" w:cs="Times New Roman"/>
          <w:kern w:val="0"/>
          <w14:ligatures w14:val="none"/>
        </w:rPr>
        <w:t>ddressing emerging concerns related to data protection, online expression, and surveillance governance.</w:t>
      </w:r>
    </w:p>
    <w:p w14:paraId="7A4EEFD4" w14:textId="60E3990A" w:rsidR="006A477A" w:rsidRDefault="006A477A" w:rsidP="001C4521">
      <w:pPr>
        <w:numPr>
          <w:ilvl w:val="0"/>
          <w:numId w:val="14"/>
        </w:numPr>
        <w:spacing w:before="100" w:beforeAutospacing="1" w:after="100" w:afterAutospacing="1" w:line="240" w:lineRule="auto"/>
        <w:jc w:val="both"/>
        <w:rPr>
          <w:rFonts w:ascii="Times New Roman" w:eastAsia="Times New Roman" w:hAnsi="Times New Roman" w:cs="Times New Roman"/>
          <w:kern w:val="0"/>
          <w14:ligatures w14:val="none"/>
        </w:rPr>
      </w:pPr>
      <w:r w:rsidRPr="006A477A">
        <w:rPr>
          <w:rFonts w:ascii="Times New Roman" w:eastAsia="Times New Roman" w:hAnsi="Times New Roman" w:cs="Times New Roman"/>
          <w:b/>
          <w:bCs/>
          <w:kern w:val="0"/>
          <w14:ligatures w14:val="none"/>
        </w:rPr>
        <w:t>Institutionalised NHRI</w:t>
      </w:r>
      <w:r w:rsidR="00ED79DA">
        <w:rPr>
          <w:rFonts w:ascii="Times New Roman" w:eastAsia="Times New Roman" w:hAnsi="Times New Roman" w:cs="Times New Roman"/>
          <w:b/>
          <w:bCs/>
          <w:kern w:val="0"/>
          <w14:ligatures w14:val="none"/>
        </w:rPr>
        <w:t>,</w:t>
      </w:r>
      <w:r w:rsidR="001C177C">
        <w:rPr>
          <w:rFonts w:ascii="Times New Roman" w:eastAsia="Times New Roman" w:hAnsi="Times New Roman" w:cs="Times New Roman"/>
          <w:b/>
          <w:bCs/>
          <w:kern w:val="0"/>
          <w14:ligatures w14:val="none"/>
        </w:rPr>
        <w:t xml:space="preserve"> </w:t>
      </w:r>
      <w:r w:rsidRPr="006A477A">
        <w:rPr>
          <w:rFonts w:ascii="Times New Roman" w:eastAsia="Times New Roman" w:hAnsi="Times New Roman" w:cs="Times New Roman"/>
          <w:b/>
          <w:bCs/>
          <w:kern w:val="0"/>
          <w14:ligatures w14:val="none"/>
        </w:rPr>
        <w:t>CSO</w:t>
      </w:r>
      <w:r w:rsidR="00FC16BF">
        <w:rPr>
          <w:rFonts w:ascii="Times New Roman" w:eastAsia="Times New Roman" w:hAnsi="Times New Roman" w:cs="Times New Roman"/>
          <w:b/>
          <w:bCs/>
          <w:kern w:val="0"/>
          <w14:ligatures w14:val="none"/>
        </w:rPr>
        <w:t>, NGO</w:t>
      </w:r>
      <w:r w:rsidRPr="006A477A">
        <w:rPr>
          <w:rFonts w:ascii="Times New Roman" w:eastAsia="Times New Roman" w:hAnsi="Times New Roman" w:cs="Times New Roman"/>
          <w:b/>
          <w:bCs/>
          <w:kern w:val="0"/>
          <w14:ligatures w14:val="none"/>
        </w:rPr>
        <w:t xml:space="preserve"> Annual Dialogue</w:t>
      </w:r>
      <w:r w:rsidR="00ED79DA">
        <w:rPr>
          <w:rFonts w:ascii="Times New Roman" w:eastAsia="Times New Roman" w:hAnsi="Times New Roman" w:cs="Times New Roman"/>
          <w:b/>
          <w:bCs/>
          <w:kern w:val="0"/>
          <w14:ligatures w14:val="none"/>
        </w:rPr>
        <w:t>:</w:t>
      </w:r>
      <w:r w:rsidRPr="006A477A">
        <w:rPr>
          <w:rFonts w:ascii="Times New Roman" w:eastAsia="Times New Roman" w:hAnsi="Times New Roman" w:cs="Times New Roman"/>
          <w:kern w:val="0"/>
          <w14:ligatures w14:val="none"/>
        </w:rPr>
        <w:t xml:space="preserve"> Building on CHRAJ’s quarterly Human Rights Forum to formalise structured engagement with civil society for UPR monitoring and shadow reporting.</w:t>
      </w:r>
    </w:p>
    <w:p w14:paraId="759B7EEC" w14:textId="2AD47D53" w:rsidR="006A477A" w:rsidRPr="006A477A" w:rsidRDefault="006A477A" w:rsidP="001C4521">
      <w:pPr>
        <w:spacing w:before="100" w:beforeAutospacing="1" w:after="100" w:afterAutospacing="1" w:line="240" w:lineRule="auto"/>
        <w:jc w:val="both"/>
        <w:outlineLvl w:val="1"/>
        <w:rPr>
          <w:rFonts w:ascii="Times New Roman" w:eastAsia="Times New Roman" w:hAnsi="Times New Roman" w:cs="Times New Roman"/>
          <w:b/>
          <w:bCs/>
          <w:kern w:val="0"/>
          <w14:ligatures w14:val="none"/>
        </w:rPr>
      </w:pPr>
      <w:r w:rsidRPr="006A477A">
        <w:rPr>
          <w:rFonts w:ascii="Times New Roman" w:eastAsia="Times New Roman" w:hAnsi="Times New Roman" w:cs="Times New Roman"/>
          <w:b/>
          <w:bCs/>
          <w:kern w:val="0"/>
          <w14:ligatures w14:val="none"/>
        </w:rPr>
        <w:t>IV. Conclusion</w:t>
      </w:r>
    </w:p>
    <w:p w14:paraId="5D5A269B" w14:textId="24689F3D" w:rsidR="0095723E" w:rsidRPr="007A0A47" w:rsidRDefault="007A0A47" w:rsidP="001C4521">
      <w:pPr>
        <w:spacing w:before="100" w:beforeAutospacing="1" w:after="100" w:afterAutospacing="1" w:line="240" w:lineRule="auto"/>
        <w:jc w:val="both"/>
        <w:rPr>
          <w:rFonts w:ascii="Times New Roman" w:hAnsi="Times New Roman" w:cs="Times New Roman"/>
          <w:b/>
          <w:bCs/>
        </w:rPr>
      </w:pPr>
      <w:r w:rsidRPr="007A0A47">
        <w:rPr>
          <w:rFonts w:ascii="Times New Roman" w:hAnsi="Times New Roman" w:cs="Times New Roman"/>
        </w:rPr>
        <w:t>As Ghana prepares for the Fifth UPR Cycle (2027–2032), the Commission on Human Rights and Administrative Justice remains firmly committed to constructive engagement, principled independence, and collaborative reform. Through innovative monitoring mechanisms, digital integration, and strengthened multi-stakeholder partnerships at all levels, the Commission will continue to reinforce and advance the UPR reporting governance architecture.</w:t>
      </w:r>
    </w:p>
    <w:sectPr w:rsidR="0095723E" w:rsidRPr="007A0A47">
      <w:footerReference w:type="default" r:id="rId8"/>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6A97DF" w14:textId="77777777" w:rsidR="009E3927" w:rsidRDefault="009E3927" w:rsidP="00D95BBE">
      <w:pPr>
        <w:spacing w:after="0" w:line="240" w:lineRule="auto"/>
      </w:pPr>
      <w:r>
        <w:separator/>
      </w:r>
    </w:p>
  </w:endnote>
  <w:endnote w:type="continuationSeparator" w:id="0">
    <w:p w14:paraId="411F9ED6" w14:textId="77777777" w:rsidR="009E3927" w:rsidRDefault="009E3927" w:rsidP="00D95BB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 w:name="DengXian Light">
    <w:altName w:val="等线 Light"/>
    <w:charset w:val="86"/>
    <w:family w:val="auto"/>
    <w:pitch w:val="variable"/>
    <w:sig w:usb0="A00002BF" w:usb1="38CF7CFA" w:usb2="00000016" w:usb3="00000000" w:csb0="0004000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47608622"/>
      <w:docPartObj>
        <w:docPartGallery w:val="Page Numbers (Bottom of Page)"/>
        <w:docPartUnique/>
      </w:docPartObj>
    </w:sdtPr>
    <w:sdtEndPr>
      <w:rPr>
        <w:noProof/>
      </w:rPr>
    </w:sdtEndPr>
    <w:sdtContent>
      <w:p w14:paraId="703EFF29" w14:textId="743F72EF" w:rsidR="00D95BBE" w:rsidRDefault="00D95BBE">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3ED40ECF" w14:textId="77777777" w:rsidR="00D95BBE" w:rsidRDefault="00D95BB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4D4589" w14:textId="77777777" w:rsidR="009E3927" w:rsidRDefault="009E3927" w:rsidP="00D95BBE">
      <w:pPr>
        <w:spacing w:after="0" w:line="240" w:lineRule="auto"/>
      </w:pPr>
      <w:r>
        <w:separator/>
      </w:r>
    </w:p>
  </w:footnote>
  <w:footnote w:type="continuationSeparator" w:id="0">
    <w:p w14:paraId="4801486D" w14:textId="77777777" w:rsidR="009E3927" w:rsidRDefault="009E3927" w:rsidP="00D95BBE">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C3F39"/>
    <w:multiLevelType w:val="multilevel"/>
    <w:tmpl w:val="4B4271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2B055A1"/>
    <w:multiLevelType w:val="multilevel"/>
    <w:tmpl w:val="A19694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A6B6399"/>
    <w:multiLevelType w:val="multilevel"/>
    <w:tmpl w:val="72CC6B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CE245AF"/>
    <w:multiLevelType w:val="multilevel"/>
    <w:tmpl w:val="1E4492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25032572"/>
    <w:multiLevelType w:val="multilevel"/>
    <w:tmpl w:val="7DC69B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7ED78D4"/>
    <w:multiLevelType w:val="multilevel"/>
    <w:tmpl w:val="6E24F1C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2AB50EE6"/>
    <w:multiLevelType w:val="multilevel"/>
    <w:tmpl w:val="6F963C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315B1F2E"/>
    <w:multiLevelType w:val="multilevel"/>
    <w:tmpl w:val="B2B8EA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21E766F"/>
    <w:multiLevelType w:val="multilevel"/>
    <w:tmpl w:val="8B607D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4F361DB7"/>
    <w:multiLevelType w:val="multilevel"/>
    <w:tmpl w:val="57944D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561E0BA8"/>
    <w:multiLevelType w:val="multilevel"/>
    <w:tmpl w:val="E1B0D80C"/>
    <w:lvl w:ilvl="0">
      <w:start w:val="1"/>
      <w:numFmt w:val="decimal"/>
      <w:lvlText w:val="%1."/>
      <w:lvlJc w:val="left"/>
      <w:pPr>
        <w:tabs>
          <w:tab w:val="num" w:pos="360"/>
        </w:tabs>
        <w:ind w:left="360" w:hanging="360"/>
      </w:pPr>
    </w:lvl>
    <w:lvl w:ilvl="1" w:tentative="1">
      <w:start w:val="1"/>
      <w:numFmt w:val="decimal"/>
      <w:lvlText w:val="%2."/>
      <w:lvlJc w:val="left"/>
      <w:pPr>
        <w:tabs>
          <w:tab w:val="num" w:pos="1080"/>
        </w:tabs>
        <w:ind w:left="1080" w:hanging="360"/>
      </w:p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11" w15:restartNumberingAfterBreak="0">
    <w:nsid w:val="642F31CC"/>
    <w:multiLevelType w:val="multilevel"/>
    <w:tmpl w:val="334092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6A946E43"/>
    <w:multiLevelType w:val="multilevel"/>
    <w:tmpl w:val="AB88F4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6B346712"/>
    <w:multiLevelType w:val="multilevel"/>
    <w:tmpl w:val="E8F6E3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7CCA2654"/>
    <w:multiLevelType w:val="multilevel"/>
    <w:tmpl w:val="59DA6D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041974945">
    <w:abstractNumId w:val="7"/>
  </w:num>
  <w:num w:numId="2" w16cid:durableId="1347830877">
    <w:abstractNumId w:val="12"/>
  </w:num>
  <w:num w:numId="3" w16cid:durableId="727150374">
    <w:abstractNumId w:val="3"/>
  </w:num>
  <w:num w:numId="4" w16cid:durableId="1452625161">
    <w:abstractNumId w:val="1"/>
  </w:num>
  <w:num w:numId="5" w16cid:durableId="2024621312">
    <w:abstractNumId w:val="14"/>
  </w:num>
  <w:num w:numId="6" w16cid:durableId="1677614190">
    <w:abstractNumId w:val="2"/>
  </w:num>
  <w:num w:numId="7" w16cid:durableId="1762681324">
    <w:abstractNumId w:val="8"/>
  </w:num>
  <w:num w:numId="8" w16cid:durableId="1506281970">
    <w:abstractNumId w:val="13"/>
  </w:num>
  <w:num w:numId="9" w16cid:durableId="1395005443">
    <w:abstractNumId w:val="0"/>
  </w:num>
  <w:num w:numId="10" w16cid:durableId="1114905124">
    <w:abstractNumId w:val="6"/>
  </w:num>
  <w:num w:numId="11" w16cid:durableId="1793792549">
    <w:abstractNumId w:val="4"/>
  </w:num>
  <w:num w:numId="12" w16cid:durableId="339242664">
    <w:abstractNumId w:val="9"/>
  </w:num>
  <w:num w:numId="13" w16cid:durableId="132454061">
    <w:abstractNumId w:val="11"/>
  </w:num>
  <w:num w:numId="14" w16cid:durableId="2076081115">
    <w:abstractNumId w:val="10"/>
  </w:num>
  <w:num w:numId="15" w16cid:durableId="1646813972">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508D6"/>
    <w:rsid w:val="00023D05"/>
    <w:rsid w:val="00035F49"/>
    <w:rsid w:val="00042220"/>
    <w:rsid w:val="00045FC6"/>
    <w:rsid w:val="000733C7"/>
    <w:rsid w:val="00092167"/>
    <w:rsid w:val="000D43A2"/>
    <w:rsid w:val="000D7F2D"/>
    <w:rsid w:val="0010289F"/>
    <w:rsid w:val="00106F6C"/>
    <w:rsid w:val="00112397"/>
    <w:rsid w:val="001449FB"/>
    <w:rsid w:val="001475AC"/>
    <w:rsid w:val="00156469"/>
    <w:rsid w:val="00175247"/>
    <w:rsid w:val="00183B83"/>
    <w:rsid w:val="00185EF0"/>
    <w:rsid w:val="00192293"/>
    <w:rsid w:val="001972D5"/>
    <w:rsid w:val="001C177C"/>
    <w:rsid w:val="001C4521"/>
    <w:rsid w:val="001F06FE"/>
    <w:rsid w:val="0022503E"/>
    <w:rsid w:val="00281A59"/>
    <w:rsid w:val="00290105"/>
    <w:rsid w:val="002B1169"/>
    <w:rsid w:val="00304467"/>
    <w:rsid w:val="003111F5"/>
    <w:rsid w:val="00351E44"/>
    <w:rsid w:val="003601A5"/>
    <w:rsid w:val="00362996"/>
    <w:rsid w:val="003B1DDE"/>
    <w:rsid w:val="003B7E85"/>
    <w:rsid w:val="003D274E"/>
    <w:rsid w:val="003E37FD"/>
    <w:rsid w:val="003F1781"/>
    <w:rsid w:val="00401007"/>
    <w:rsid w:val="0041654A"/>
    <w:rsid w:val="0042624F"/>
    <w:rsid w:val="00431A7A"/>
    <w:rsid w:val="00472070"/>
    <w:rsid w:val="00486ACC"/>
    <w:rsid w:val="00492524"/>
    <w:rsid w:val="004E739E"/>
    <w:rsid w:val="0050045D"/>
    <w:rsid w:val="00517CE1"/>
    <w:rsid w:val="0052436A"/>
    <w:rsid w:val="00534DEB"/>
    <w:rsid w:val="005508D6"/>
    <w:rsid w:val="00584F4F"/>
    <w:rsid w:val="005860D3"/>
    <w:rsid w:val="005B4E52"/>
    <w:rsid w:val="005D77DB"/>
    <w:rsid w:val="005E0EAB"/>
    <w:rsid w:val="005E2AE6"/>
    <w:rsid w:val="00600390"/>
    <w:rsid w:val="00652F79"/>
    <w:rsid w:val="00660680"/>
    <w:rsid w:val="006A477A"/>
    <w:rsid w:val="006B23F6"/>
    <w:rsid w:val="006C2500"/>
    <w:rsid w:val="006C4309"/>
    <w:rsid w:val="006D3D32"/>
    <w:rsid w:val="006F77A8"/>
    <w:rsid w:val="00702C8F"/>
    <w:rsid w:val="007076D2"/>
    <w:rsid w:val="007A0A47"/>
    <w:rsid w:val="007B6BA2"/>
    <w:rsid w:val="007D21BF"/>
    <w:rsid w:val="008053A1"/>
    <w:rsid w:val="00827F85"/>
    <w:rsid w:val="00844CCD"/>
    <w:rsid w:val="008968BD"/>
    <w:rsid w:val="008B41DF"/>
    <w:rsid w:val="008B5126"/>
    <w:rsid w:val="008D1F51"/>
    <w:rsid w:val="008F7CD7"/>
    <w:rsid w:val="0095723E"/>
    <w:rsid w:val="00961335"/>
    <w:rsid w:val="009742CE"/>
    <w:rsid w:val="009C3EDC"/>
    <w:rsid w:val="009C48F2"/>
    <w:rsid w:val="009C4FED"/>
    <w:rsid w:val="009E3927"/>
    <w:rsid w:val="00A134B6"/>
    <w:rsid w:val="00A17C14"/>
    <w:rsid w:val="00A33191"/>
    <w:rsid w:val="00A554B6"/>
    <w:rsid w:val="00A72309"/>
    <w:rsid w:val="00A72517"/>
    <w:rsid w:val="00A9383F"/>
    <w:rsid w:val="00A940E4"/>
    <w:rsid w:val="00AB157C"/>
    <w:rsid w:val="00AB6F25"/>
    <w:rsid w:val="00B11403"/>
    <w:rsid w:val="00B25D40"/>
    <w:rsid w:val="00B33521"/>
    <w:rsid w:val="00B44D0C"/>
    <w:rsid w:val="00B61C89"/>
    <w:rsid w:val="00B640C1"/>
    <w:rsid w:val="00B708C2"/>
    <w:rsid w:val="00B91FD5"/>
    <w:rsid w:val="00B97C89"/>
    <w:rsid w:val="00BC75FC"/>
    <w:rsid w:val="00C04A3B"/>
    <w:rsid w:val="00C37F65"/>
    <w:rsid w:val="00C41919"/>
    <w:rsid w:val="00C46BA6"/>
    <w:rsid w:val="00C53F8A"/>
    <w:rsid w:val="00C7564A"/>
    <w:rsid w:val="00C81314"/>
    <w:rsid w:val="00C84646"/>
    <w:rsid w:val="00CD3F3C"/>
    <w:rsid w:val="00D05785"/>
    <w:rsid w:val="00D15A62"/>
    <w:rsid w:val="00D95BBE"/>
    <w:rsid w:val="00DA3EBE"/>
    <w:rsid w:val="00DB1335"/>
    <w:rsid w:val="00DC03B6"/>
    <w:rsid w:val="00DD5077"/>
    <w:rsid w:val="00DF1CD0"/>
    <w:rsid w:val="00E41878"/>
    <w:rsid w:val="00E76BAF"/>
    <w:rsid w:val="00EA08A9"/>
    <w:rsid w:val="00EA116C"/>
    <w:rsid w:val="00EB2DE5"/>
    <w:rsid w:val="00ED79DA"/>
    <w:rsid w:val="00EE6D7F"/>
    <w:rsid w:val="00F216BB"/>
    <w:rsid w:val="00FB3714"/>
    <w:rsid w:val="00FC16BF"/>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0ECB525"/>
  <w15:chartTrackingRefBased/>
  <w15:docId w15:val="{E8DA0E9E-700C-4B90-95C3-0B3C51CB9C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5508D6"/>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5508D6"/>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5508D6"/>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5508D6"/>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5508D6"/>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5508D6"/>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5508D6"/>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5508D6"/>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5508D6"/>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5508D6"/>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5508D6"/>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5508D6"/>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5508D6"/>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5508D6"/>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5508D6"/>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5508D6"/>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5508D6"/>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5508D6"/>
    <w:rPr>
      <w:rFonts w:eastAsiaTheme="majorEastAsia" w:cstheme="majorBidi"/>
      <w:color w:val="272727" w:themeColor="text1" w:themeTint="D8"/>
    </w:rPr>
  </w:style>
  <w:style w:type="paragraph" w:styleId="Title">
    <w:name w:val="Title"/>
    <w:basedOn w:val="Normal"/>
    <w:next w:val="Normal"/>
    <w:link w:val="TitleChar"/>
    <w:uiPriority w:val="10"/>
    <w:qFormat/>
    <w:rsid w:val="005508D6"/>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5508D6"/>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5508D6"/>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5508D6"/>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5508D6"/>
    <w:pPr>
      <w:spacing w:before="160"/>
      <w:jc w:val="center"/>
    </w:pPr>
    <w:rPr>
      <w:i/>
      <w:iCs/>
      <w:color w:val="404040" w:themeColor="text1" w:themeTint="BF"/>
    </w:rPr>
  </w:style>
  <w:style w:type="character" w:customStyle="1" w:styleId="QuoteChar">
    <w:name w:val="Quote Char"/>
    <w:basedOn w:val="DefaultParagraphFont"/>
    <w:link w:val="Quote"/>
    <w:uiPriority w:val="29"/>
    <w:rsid w:val="005508D6"/>
    <w:rPr>
      <w:i/>
      <w:iCs/>
      <w:color w:val="404040" w:themeColor="text1" w:themeTint="BF"/>
    </w:rPr>
  </w:style>
  <w:style w:type="paragraph" w:styleId="ListParagraph">
    <w:name w:val="List Paragraph"/>
    <w:basedOn w:val="Normal"/>
    <w:uiPriority w:val="34"/>
    <w:qFormat/>
    <w:rsid w:val="005508D6"/>
    <w:pPr>
      <w:ind w:left="720"/>
      <w:contextualSpacing/>
    </w:pPr>
  </w:style>
  <w:style w:type="character" w:styleId="IntenseEmphasis">
    <w:name w:val="Intense Emphasis"/>
    <w:basedOn w:val="DefaultParagraphFont"/>
    <w:uiPriority w:val="21"/>
    <w:qFormat/>
    <w:rsid w:val="005508D6"/>
    <w:rPr>
      <w:i/>
      <w:iCs/>
      <w:color w:val="0F4761" w:themeColor="accent1" w:themeShade="BF"/>
    </w:rPr>
  </w:style>
  <w:style w:type="paragraph" w:styleId="IntenseQuote">
    <w:name w:val="Intense Quote"/>
    <w:basedOn w:val="Normal"/>
    <w:next w:val="Normal"/>
    <w:link w:val="IntenseQuoteChar"/>
    <w:uiPriority w:val="30"/>
    <w:qFormat/>
    <w:rsid w:val="005508D6"/>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5508D6"/>
    <w:rPr>
      <w:i/>
      <w:iCs/>
      <w:color w:val="0F4761" w:themeColor="accent1" w:themeShade="BF"/>
    </w:rPr>
  </w:style>
  <w:style w:type="character" w:styleId="IntenseReference">
    <w:name w:val="Intense Reference"/>
    <w:basedOn w:val="DefaultParagraphFont"/>
    <w:uiPriority w:val="32"/>
    <w:qFormat/>
    <w:rsid w:val="005508D6"/>
    <w:rPr>
      <w:b/>
      <w:bCs/>
      <w:smallCaps/>
      <w:color w:val="0F4761" w:themeColor="accent1" w:themeShade="BF"/>
      <w:spacing w:val="5"/>
    </w:rPr>
  </w:style>
  <w:style w:type="paragraph" w:styleId="Revision">
    <w:name w:val="Revision"/>
    <w:hidden/>
    <w:uiPriority w:val="99"/>
    <w:semiHidden/>
    <w:rsid w:val="00B44D0C"/>
    <w:pPr>
      <w:spacing w:after="0" w:line="240" w:lineRule="auto"/>
    </w:pPr>
  </w:style>
  <w:style w:type="paragraph" w:styleId="NormalWeb">
    <w:name w:val="Normal (Web)"/>
    <w:basedOn w:val="Normal"/>
    <w:uiPriority w:val="99"/>
    <w:semiHidden/>
    <w:unhideWhenUsed/>
    <w:rsid w:val="00035F49"/>
    <w:pPr>
      <w:spacing w:before="100" w:beforeAutospacing="1" w:after="100" w:afterAutospacing="1" w:line="240" w:lineRule="auto"/>
    </w:pPr>
    <w:rPr>
      <w:rFonts w:ascii="Times New Roman" w:eastAsia="Times New Roman" w:hAnsi="Times New Roman" w:cs="Times New Roman"/>
      <w:kern w:val="0"/>
      <w14:ligatures w14:val="none"/>
    </w:rPr>
  </w:style>
  <w:style w:type="character" w:customStyle="1" w:styleId="whitespace-normal">
    <w:name w:val="whitespace-normal"/>
    <w:basedOn w:val="DefaultParagraphFont"/>
    <w:rsid w:val="00035F49"/>
  </w:style>
  <w:style w:type="character" w:customStyle="1" w:styleId="html-span">
    <w:name w:val="html-span"/>
    <w:basedOn w:val="DefaultParagraphFont"/>
    <w:rsid w:val="00401007"/>
  </w:style>
  <w:style w:type="character" w:customStyle="1" w:styleId="xjp7ctv">
    <w:name w:val="xjp7ctv"/>
    <w:basedOn w:val="DefaultParagraphFont"/>
    <w:rsid w:val="00401007"/>
  </w:style>
  <w:style w:type="paragraph" w:styleId="Header">
    <w:name w:val="header"/>
    <w:basedOn w:val="Normal"/>
    <w:link w:val="HeaderChar"/>
    <w:uiPriority w:val="99"/>
    <w:unhideWhenUsed/>
    <w:rsid w:val="00D95BBE"/>
    <w:pPr>
      <w:tabs>
        <w:tab w:val="center" w:pos="4680"/>
        <w:tab w:val="right" w:pos="9360"/>
      </w:tabs>
      <w:spacing w:after="0" w:line="240" w:lineRule="auto"/>
    </w:pPr>
  </w:style>
  <w:style w:type="character" w:customStyle="1" w:styleId="HeaderChar">
    <w:name w:val="Header Char"/>
    <w:basedOn w:val="DefaultParagraphFont"/>
    <w:link w:val="Header"/>
    <w:uiPriority w:val="99"/>
    <w:rsid w:val="00D95BBE"/>
  </w:style>
  <w:style w:type="paragraph" w:styleId="Footer">
    <w:name w:val="footer"/>
    <w:basedOn w:val="Normal"/>
    <w:link w:val="FooterChar"/>
    <w:uiPriority w:val="99"/>
    <w:unhideWhenUsed/>
    <w:rsid w:val="00D95BBE"/>
    <w:pPr>
      <w:tabs>
        <w:tab w:val="center" w:pos="4680"/>
        <w:tab w:val="right" w:pos="9360"/>
      </w:tabs>
      <w:spacing w:after="0" w:line="240" w:lineRule="auto"/>
    </w:pPr>
  </w:style>
  <w:style w:type="character" w:customStyle="1" w:styleId="FooterChar">
    <w:name w:val="Footer Char"/>
    <w:basedOn w:val="DefaultParagraphFont"/>
    <w:link w:val="Footer"/>
    <w:uiPriority w:val="99"/>
    <w:rsid w:val="00D95BB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footer" Target="footer1.xml"/><Relationship Id="rId13"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customXml" Target="../customXml/item3.xml"/><Relationship Id="rId2" Type="http://schemas.openxmlformats.org/officeDocument/2006/relationships/numbering" Target="numbering.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customXml" Target="../customXml/item2.xml"/><Relationship Id="rId5" Type="http://schemas.openxmlformats.org/officeDocument/2006/relationships/webSettings" Target="webSettings.xml"/><Relationship Id="rId10" Type="http://schemas.openxmlformats.org/officeDocument/2006/relationships/theme" Target="theme/theme1.xml"/><Relationship Id="rId4" Type="http://schemas.openxmlformats.org/officeDocument/2006/relationships/settings" Target="settings.xml"/><Relationship Id="rId9"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9D953D6983EF5F4EB0B6A5354F975E96" ma:contentTypeVersion="33" ma:contentTypeDescription="Create a new document." ma:contentTypeScope="" ma:versionID="e4152e80b297497bf179b6e599b3a5a8">
  <xsd:schema xmlns:xsd="http://www.w3.org/2001/XMLSchema" xmlns:xs="http://www.w3.org/2001/XMLSchema" xmlns:p="http://schemas.microsoft.com/office/2006/metadata/properties" xmlns:ns2="d42e65b2-cf21-49c1-b27d-d23f90380c0e" xmlns:ns3="9c2e4527-2efa-4ade-b3d6-b2418af14986" xmlns:ns4="985ec44e-1bab-4c0b-9df0-6ba128686fc9" targetNamespace="http://schemas.microsoft.com/office/2006/metadata/properties" ma:root="true" ma:fieldsID="c4a1058a1da92cd6dea230ffa20d6228" ns2:_="" ns3:_="" ns4:_="">
    <xsd:import namespace="d42e65b2-cf21-49c1-b27d-d23f90380c0e"/>
    <xsd:import namespace="9c2e4527-2efa-4ade-b3d6-b2418af14986"/>
    <xsd:import namespace="985ec44e-1bab-4c0b-9df0-6ba128686fc9"/>
    <xsd:element name="properties">
      <xsd:complexType>
        <xsd:sequence>
          <xsd:element name="documentManagement">
            <xsd:complexType>
              <xsd:all>
                <xsd:element ref="ns2:Contributor" minOccurs="0"/>
                <xsd:element ref="ns2:Doctype" minOccurs="0"/>
                <xsd:element ref="ns2:Category" minOccurs="0"/>
                <xsd:element ref="ns2:Filename" minOccurs="0"/>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Status" minOccurs="0"/>
                <xsd:element ref="ns2:AItagger" minOccurs="0"/>
                <xsd:element ref="ns2:AIcount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42e65b2-cf21-49c1-b27d-d23f90380c0e" elementFormDefault="qualified">
    <xsd:import namespace="http://schemas.microsoft.com/office/2006/documentManagement/types"/>
    <xsd:import namespace="http://schemas.microsoft.com/office/infopath/2007/PartnerControls"/>
    <xsd:element name="Contributor" ma:index="1" nillable="true" ma:displayName="Contributor" ma:description="Who submitted this document?&#10;Click and enter the contributor's name" ma:internalName="Contributor">
      <xsd:simpleType>
        <xsd:restriction base="dms:Text">
          <xsd:maxLength value="255"/>
        </xsd:restriction>
      </xsd:simpleType>
    </xsd:element>
    <xsd:element name="Doctype" ma:index="2" nillable="true" ma:displayName="Doc type" ma:default="input" ma:format="Dropdown" ma:internalName="Doctype" ma:readOnly="false">
      <xsd:simpleType>
        <xsd:union memberTypes="dms:Text">
          <xsd:simpleType>
            <xsd:restriction base="dms:Choice">
              <xsd:enumeration value="note verbale"/>
              <xsd:enumeration value="cover letter"/>
              <xsd:enumeration value="input"/>
              <xsd:enumeration value="annex"/>
              <xsd:enumeration value="English version"/>
              <xsd:enumeration value="French version"/>
              <xsd:enumeration value="Spanish version"/>
              <xsd:enumeration value="Arabic version"/>
              <xsd:enumeration value="Chinese version"/>
              <xsd:enumeration value="Russian version"/>
              <xsd:enumeration value="English translation"/>
              <xsd:enumeration value="French translation"/>
              <xsd:enumeration value="Spanish translation"/>
              <xsd:enumeration value="Arabic translation"/>
              <xsd:enumeration value="Russian translation"/>
              <xsd:enumeration value="Chinese translation"/>
            </xsd:restriction>
          </xsd:simpleType>
        </xsd:union>
      </xsd:simpleType>
    </xsd:element>
    <xsd:element name="Category" ma:index="3" nillable="true" ma:displayName="Category" ma:format="Dropdown" ma:internalName="Category" ma:readOnly="false">
      <xsd:simpleType>
        <xsd:union memberTypes="dms:Text">
          <xsd:simpleType>
            <xsd:restriction base="dms:Choice">
              <xsd:enumeration value="States"/>
              <xsd:enumeration value="NHRIs"/>
              <xsd:enumeration value="UN entities"/>
              <xsd:enumeration value="IGOs"/>
              <xsd:enumeration value="Regional mechanism"/>
              <xsd:enumeration value="National mechanism"/>
              <xsd:enumeration value="CSOs"/>
              <xsd:enumeration value="Private sector"/>
              <xsd:enumeration value="Academia"/>
              <xsd:enumeration value="Indigenous Peoples"/>
              <xsd:enumeration value="Individuals"/>
            </xsd:restriction>
          </xsd:simpleType>
        </xsd:union>
      </xsd:simpleType>
    </xsd:element>
    <xsd:element name="Filename" ma:index="4" nillable="true" ma:displayName="File name" ma:format="Dropdown" ma:hidden="true" ma:internalName="Filename" ma:readOnly="false">
      <xsd:simpleType>
        <xsd:restriction base="dms:Text">
          <xsd:maxLength value="255"/>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hidden="true" ma:internalName="MediaServiceOCR" ma:readOnly="true">
      <xsd:simpleType>
        <xsd:restriction base="dms:Note"/>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element name="Status" ma:index="26" nillable="true" ma:displayName="Status" ma:default="New" ma:format="Dropdown" ma:hidden="true" ma:internalName="Status">
      <xsd:simpleType>
        <xsd:restriction base="dms:Choice">
          <xsd:enumeration value="New"/>
          <xsd:enumeration value="AI tagging..."/>
          <xsd:enumeration value="AI tagged"/>
          <xsd:enumeration value="AI tagging failed"/>
          <xsd:enumeration value="Human tagged"/>
          <xsd:enumeration value="Preparing for publishing..."/>
          <xsd:enumeration value="Error"/>
          <xsd:enumeration value="Ready to publish"/>
          <xsd:enumeration value="Web published"/>
        </xsd:restriction>
      </xsd:simpleType>
    </xsd:element>
    <xsd:element name="AItagger" ma:index="27" nillable="true" ma:displayName="AI tagger" ma:default="0" ma:format="Dropdown" ma:internalName="AItagger">
      <xsd:simpleType>
        <xsd:restriction base="dms:Boolean"/>
      </xsd:simpleType>
    </xsd:element>
    <xsd:element name="AIcounter" ma:index="28" nillable="true" ma:displayName="AI counter" ma:decimals="0" ma:default="0" ma:description="How many times AI tagger has been triggered" ma:format="Dropdown" ma:internalName="AIcounter"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9c2e4527-2efa-4ade-b3d6-b2418af14986"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74afd02e-5a56-4f93-83f9-320cd14d78c4}" ma:internalName="TaxCatchAll" ma:readOnly="false" ma:showField="CatchAllData" ma:web="9c2e4527-2efa-4ade-b3d6-b2418af1498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AIcounter xmlns="d42e65b2-cf21-49c1-b27d-d23f90380c0e">0</AIcounter>
    <Category xmlns="d42e65b2-cf21-49c1-b27d-d23f90380c0e">NHRIs</Category>
    <lcf76f155ced4ddcb4097134ff3c332f xmlns="d42e65b2-cf21-49c1-b27d-d23f90380c0e">
      <Terms xmlns="http://schemas.microsoft.com/office/infopath/2007/PartnerControls"/>
    </lcf76f155ced4ddcb4097134ff3c332f>
    <Filename xmlns="d42e65b2-cf21-49c1-b27d-d23f90380c0e" xsi:nil="true"/>
    <Doctype xmlns="d42e65b2-cf21-49c1-b27d-d23f90380c0e">input</Doctype>
    <TaxCatchAll xmlns="985ec44e-1bab-4c0b-9df0-6ba128686fc9" xsi:nil="true"/>
    <Contributor xmlns="d42e65b2-cf21-49c1-b27d-d23f90380c0e">Ghana - Commission on Human Rights and Administrative Justice</Contributor>
    <Status xmlns="d42e65b2-cf21-49c1-b27d-d23f90380c0e">Ready to publish</Status>
    <AItagger xmlns="d42e65b2-cf21-49c1-b27d-d23f90380c0e">false</AItagger>
  </documentManagement>
</p:properties>
</file>

<file path=customXml/itemProps1.xml><?xml version="1.0" encoding="utf-8"?>
<ds:datastoreItem xmlns:ds="http://schemas.openxmlformats.org/officeDocument/2006/customXml" ds:itemID="{4FD8780A-4C94-4B0E-9A84-60FBC65B632B}">
  <ds:schemaRefs>
    <ds:schemaRef ds:uri="http://schemas.openxmlformats.org/officeDocument/2006/bibliography"/>
  </ds:schemaRefs>
</ds:datastoreItem>
</file>

<file path=customXml/itemProps2.xml><?xml version="1.0" encoding="utf-8"?>
<ds:datastoreItem xmlns:ds="http://schemas.openxmlformats.org/officeDocument/2006/customXml" ds:itemID="{F251973C-6A44-4C4D-B05D-57FFBD51770E}"/>
</file>

<file path=customXml/itemProps3.xml><?xml version="1.0" encoding="utf-8"?>
<ds:datastoreItem xmlns:ds="http://schemas.openxmlformats.org/officeDocument/2006/customXml" ds:itemID="{76F92BF4-98B6-4ED9-8FBB-F4DA5D37EE3C}"/>
</file>

<file path=customXml/itemProps4.xml><?xml version="1.0" encoding="utf-8"?>
<ds:datastoreItem xmlns:ds="http://schemas.openxmlformats.org/officeDocument/2006/customXml" ds:itemID="{C205A8E9-829F-42AB-98F2-45AF5C955A3E}"/>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6</TotalTime>
  <Pages>4</Pages>
  <Words>1449</Words>
  <Characters>8260</Characters>
  <Application>Microsoft Office Word</Application>
  <DocSecurity>0</DocSecurity>
  <Lines>68</Lines>
  <Paragraphs>19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9690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Abigail  Tetteh Yankey</dc:creator>
  <cp:keywords/>
  <dc:description/>
  <cp:lastModifiedBy>Mercy Larbi</cp:lastModifiedBy>
  <cp:revision>4</cp:revision>
  <dcterms:created xsi:type="dcterms:W3CDTF">2026-03-02T18:12:00Z</dcterms:created>
  <dcterms:modified xsi:type="dcterms:W3CDTF">2026-03-04T08:47:00Z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0x0101009D953D6983EF5F4EB0B6A5354F975E96</vt:lpwstr>
  </property>
  <property fmtid="{D5CDD505-2E9C-101B-9397-08002B2CF9AE}" pid="3" name="MediaServiceImageTags">
    <vt:lpwstr/>
  </property>
</Properties>
</file>