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036A7A" w14:textId="1F75524B" w:rsidR="00BE0243" w:rsidRPr="00FE6EC9" w:rsidRDefault="00FE6EC9" w:rsidP="00FE6EC9">
      <w:pPr>
        <w:spacing w:after="0" w:line="276" w:lineRule="auto"/>
        <w:jc w:val="center"/>
        <w:rPr>
          <w:rFonts w:ascii="Calibri" w:hAnsi="Calibri" w:cs="Calibri"/>
          <w:b/>
          <w:sz w:val="32"/>
        </w:rPr>
      </w:pPr>
      <w:r w:rsidRPr="00FE6EC9">
        <w:rPr>
          <w:rFonts w:ascii="Calibri" w:hAnsi="Calibri" w:cs="Calibri"/>
          <w:b/>
          <w:sz w:val="32"/>
        </w:rPr>
        <w:t xml:space="preserve">Submission by the National Human Rights Commission of Korea to </w:t>
      </w:r>
      <w:r w:rsidR="004C1171">
        <w:rPr>
          <w:rFonts w:ascii="Calibri" w:hAnsi="Calibri" w:cs="Calibri" w:hint="eastAsia"/>
          <w:b/>
          <w:sz w:val="32"/>
        </w:rPr>
        <w:t>the OHCHR on the Universal Periodic Review</w:t>
      </w:r>
    </w:p>
    <w:p w14:paraId="7118C8F2" w14:textId="77777777" w:rsidR="00FE6EC9" w:rsidRDefault="00FE6EC9" w:rsidP="00FE6EC9">
      <w:pPr>
        <w:spacing w:after="0" w:line="276" w:lineRule="auto"/>
        <w:rPr>
          <w:rFonts w:ascii="Calibri" w:hAnsi="Calibri" w:cs="Calibri"/>
          <w:sz w:val="24"/>
        </w:rPr>
      </w:pPr>
    </w:p>
    <w:p w14:paraId="5EE1EB37" w14:textId="77777777" w:rsidR="00046068" w:rsidRDefault="00046068" w:rsidP="00FE6EC9">
      <w:pPr>
        <w:spacing w:after="0" w:line="276" w:lineRule="auto"/>
        <w:rPr>
          <w:rFonts w:ascii="Calibri" w:hAnsi="Calibri" w:cs="Calibri"/>
          <w:sz w:val="24"/>
        </w:rPr>
      </w:pPr>
    </w:p>
    <w:p w14:paraId="1C098E33" w14:textId="3B8D5553" w:rsidR="00FE6EC9" w:rsidRDefault="004C1171" w:rsidP="00FE6EC9">
      <w:pPr>
        <w:spacing w:after="0" w:line="276" w:lineRule="auto"/>
        <w:jc w:val="center"/>
        <w:rPr>
          <w:rFonts w:ascii="Calibri" w:hAnsi="Calibri" w:cs="Calibri"/>
          <w:sz w:val="24"/>
        </w:rPr>
      </w:pPr>
      <w:r>
        <w:rPr>
          <w:rFonts w:ascii="Calibri" w:hAnsi="Calibri" w:cs="Calibri" w:hint="eastAsia"/>
          <w:sz w:val="24"/>
        </w:rPr>
        <w:t>19 March 2026</w:t>
      </w:r>
    </w:p>
    <w:p w14:paraId="35A0FF9D" w14:textId="77777777" w:rsidR="00FE6EC9" w:rsidRDefault="00FE6EC9" w:rsidP="00FE6EC9">
      <w:pPr>
        <w:spacing w:after="0" w:line="276" w:lineRule="auto"/>
        <w:rPr>
          <w:rFonts w:ascii="Calibri" w:hAnsi="Calibri" w:cs="Calibri"/>
          <w:sz w:val="24"/>
        </w:rPr>
      </w:pPr>
    </w:p>
    <w:p w14:paraId="13485CF8" w14:textId="77777777" w:rsidR="00046068" w:rsidRDefault="00046068" w:rsidP="00FE6EC9">
      <w:pPr>
        <w:spacing w:after="0" w:line="276" w:lineRule="auto"/>
        <w:rPr>
          <w:rFonts w:ascii="Calibri" w:hAnsi="Calibri" w:cs="Calibri"/>
          <w:sz w:val="24"/>
        </w:rPr>
      </w:pPr>
    </w:p>
    <w:p w14:paraId="39EB38B2" w14:textId="5827BB80" w:rsidR="004C1171" w:rsidRPr="004C1171" w:rsidRDefault="00C35E2A" w:rsidP="00FE6EC9">
      <w:pPr>
        <w:spacing w:after="0" w:line="276" w:lineRule="auto"/>
        <w:rPr>
          <w:rFonts w:ascii="Calibri" w:hAnsi="Calibri" w:cs="Calibri"/>
          <w:i/>
          <w:sz w:val="24"/>
        </w:rPr>
      </w:pPr>
      <w:r w:rsidRPr="00C35E2A">
        <w:rPr>
          <w:rFonts w:ascii="Calibri" w:hAnsi="Calibri" w:cs="Calibri" w:hint="eastAsia"/>
          <w:i/>
          <w:sz w:val="24"/>
        </w:rPr>
        <w:t>T</w:t>
      </w:r>
      <w:r w:rsidRPr="00C35E2A">
        <w:rPr>
          <w:rFonts w:ascii="Calibri" w:hAnsi="Calibri" w:cs="Calibri"/>
          <w:i/>
          <w:sz w:val="24"/>
        </w:rPr>
        <w:t>he National Human Rights Commission of Korea</w:t>
      </w:r>
      <w:r w:rsidR="00F941D0">
        <w:rPr>
          <w:rFonts w:ascii="Calibri" w:hAnsi="Calibri" w:cs="Calibri"/>
          <w:i/>
          <w:sz w:val="24"/>
        </w:rPr>
        <w:t>(NHRCK)</w:t>
      </w:r>
      <w:r w:rsidRPr="00C35E2A">
        <w:rPr>
          <w:rFonts w:ascii="Calibri" w:hAnsi="Calibri" w:cs="Calibri"/>
          <w:i/>
          <w:sz w:val="24"/>
        </w:rPr>
        <w:t xml:space="preserve"> is submitting below information to the </w:t>
      </w:r>
      <w:r w:rsidR="004C1171">
        <w:rPr>
          <w:rFonts w:ascii="Calibri" w:hAnsi="Calibri" w:cs="Calibri" w:hint="eastAsia"/>
          <w:i/>
          <w:sz w:val="24"/>
        </w:rPr>
        <w:t>Office of the High Commissioner for Human R</w:t>
      </w:r>
      <w:r w:rsidR="004C1171">
        <w:rPr>
          <w:rFonts w:ascii="Calibri" w:hAnsi="Calibri" w:cs="Calibri"/>
          <w:i/>
          <w:sz w:val="24"/>
        </w:rPr>
        <w:t>i</w:t>
      </w:r>
      <w:r w:rsidR="004C1171">
        <w:rPr>
          <w:rFonts w:ascii="Calibri" w:hAnsi="Calibri" w:cs="Calibri" w:hint="eastAsia"/>
          <w:i/>
          <w:sz w:val="24"/>
        </w:rPr>
        <w:t>ghts on the NHRIs</w:t>
      </w:r>
      <w:r w:rsidR="004C1171">
        <w:rPr>
          <w:rFonts w:ascii="Calibri" w:hAnsi="Calibri" w:cs="Calibri"/>
          <w:i/>
          <w:sz w:val="24"/>
        </w:rPr>
        <w:t>’</w:t>
      </w:r>
      <w:r w:rsidR="004C1171">
        <w:rPr>
          <w:rFonts w:ascii="Calibri" w:hAnsi="Calibri" w:cs="Calibri" w:hint="eastAsia"/>
          <w:i/>
          <w:sz w:val="24"/>
        </w:rPr>
        <w:t xml:space="preserve"> best practices for the 4</w:t>
      </w:r>
      <w:r w:rsidR="004C1171" w:rsidRPr="004C1171">
        <w:rPr>
          <w:rFonts w:ascii="Calibri" w:hAnsi="Calibri" w:cs="Calibri" w:hint="eastAsia"/>
          <w:i/>
          <w:sz w:val="24"/>
          <w:vertAlign w:val="superscript"/>
        </w:rPr>
        <w:t>th</w:t>
      </w:r>
      <w:r w:rsidR="004C1171">
        <w:rPr>
          <w:rFonts w:ascii="Calibri" w:hAnsi="Calibri" w:cs="Calibri" w:hint="eastAsia"/>
          <w:i/>
          <w:sz w:val="24"/>
        </w:rPr>
        <w:t xml:space="preserve"> UPR cycle and suggestions for the 5</w:t>
      </w:r>
      <w:r w:rsidR="004C1171" w:rsidRPr="004C1171">
        <w:rPr>
          <w:rFonts w:ascii="Calibri" w:hAnsi="Calibri" w:cs="Calibri" w:hint="eastAsia"/>
          <w:i/>
          <w:sz w:val="24"/>
          <w:vertAlign w:val="superscript"/>
        </w:rPr>
        <w:t>th</w:t>
      </w:r>
      <w:r w:rsidR="004C1171">
        <w:rPr>
          <w:rFonts w:ascii="Calibri" w:hAnsi="Calibri" w:cs="Calibri" w:hint="eastAsia"/>
          <w:i/>
          <w:sz w:val="24"/>
        </w:rPr>
        <w:t xml:space="preserve"> UPR cycle. </w:t>
      </w:r>
    </w:p>
    <w:p w14:paraId="2DAE72F2" w14:textId="77777777" w:rsidR="00046068" w:rsidRPr="00F941D0" w:rsidRDefault="00046068" w:rsidP="00FE6EC9">
      <w:pPr>
        <w:spacing w:after="0" w:line="276" w:lineRule="auto"/>
        <w:rPr>
          <w:rFonts w:ascii="Calibri" w:hAnsi="Calibri" w:cs="Calibri"/>
          <w:sz w:val="24"/>
        </w:rPr>
      </w:pPr>
    </w:p>
    <w:p w14:paraId="4AD9A34C" w14:textId="73ED697F" w:rsidR="00FF5247" w:rsidRDefault="00FB6352" w:rsidP="005E5A30">
      <w:pPr>
        <w:spacing w:after="0" w:line="276" w:lineRule="auto"/>
        <w:rPr>
          <w:rFonts w:ascii="Calibri" w:hAnsi="Calibri" w:cs="Calibri"/>
          <w:bCs/>
          <w:sz w:val="24"/>
        </w:rPr>
      </w:pPr>
      <w:r w:rsidRPr="00FB6352">
        <w:rPr>
          <w:rFonts w:ascii="Calibri" w:hAnsi="Calibri" w:cs="Calibri"/>
          <w:bCs/>
          <w:sz w:val="24"/>
        </w:rPr>
        <w:t>The National Human Rights Commission of Korea (NHRCK) actively engaged throughout the entire UPR cycle, from the preparation stage to the follow-up phase. During the review, the NHRCK contributed to informing the international community about the human rights situation in the Republic of Korea and to facilitating the formulation of substantive recommendations through multiple channels, including the submission of an independent report, the provision of comments on the State report, prior coordination with civil society, and briefing sessions for diplomatic missions in the country. In particular, the coordination of presentation themes with civil society organizations ahead of the UPR Info Pre-session can be regarded as an example of formally structuring cooperation between an independent national institution and civil society.</w:t>
      </w:r>
    </w:p>
    <w:p w14:paraId="18FD79A2" w14:textId="77777777" w:rsidR="004C1171" w:rsidRDefault="004C1171" w:rsidP="005E5A30">
      <w:pPr>
        <w:spacing w:after="0" w:line="276" w:lineRule="auto"/>
        <w:rPr>
          <w:rFonts w:ascii="Calibri" w:hAnsi="Calibri" w:cs="Calibri"/>
          <w:bCs/>
          <w:sz w:val="24"/>
        </w:rPr>
      </w:pPr>
    </w:p>
    <w:p w14:paraId="7E53574C" w14:textId="41483AEF" w:rsidR="004C1171" w:rsidRDefault="00FB6352" w:rsidP="005E5A30">
      <w:pPr>
        <w:spacing w:after="0" w:line="276" w:lineRule="auto"/>
        <w:rPr>
          <w:rFonts w:ascii="Calibri" w:hAnsi="Calibri" w:cs="Calibri"/>
          <w:bCs/>
          <w:sz w:val="24"/>
        </w:rPr>
      </w:pPr>
      <w:r w:rsidRPr="00FB6352">
        <w:rPr>
          <w:rFonts w:ascii="Calibri" w:hAnsi="Calibri" w:cs="Calibri"/>
          <w:bCs/>
          <w:sz w:val="24"/>
        </w:rPr>
        <w:t>During the implementation stage, the NHRCK continued to encourage the Government to accept and implement the recommendations and to develop implementation plans through various initiatives, including the issuance of a Chairperson’s statement, presentations at Government-hosted follow-up meetings, oral statement at the Human Rights Council, and the organization of panel discussions on implementation measures. Furthermore, in 2024 the scope of its activities expanded to include discussions on institutionalizing a National Mechanism for Implementation, Reporting and Follow-up (NMIRF) to ensure the systematic implementation of recommendations from UN human rights mechanisms, including those arising from the UPR.</w:t>
      </w:r>
    </w:p>
    <w:p w14:paraId="27A493FE" w14:textId="77777777" w:rsidR="00FB6352" w:rsidRDefault="00FB6352" w:rsidP="005E5A30">
      <w:pPr>
        <w:spacing w:after="0" w:line="276" w:lineRule="auto"/>
        <w:rPr>
          <w:rFonts w:ascii="Calibri" w:hAnsi="Calibri" w:cs="Calibri"/>
          <w:bCs/>
          <w:sz w:val="24"/>
        </w:rPr>
      </w:pPr>
    </w:p>
    <w:p w14:paraId="55D27757" w14:textId="0B18B5F0" w:rsidR="00FB6352" w:rsidRPr="00503A89" w:rsidRDefault="00FB6352" w:rsidP="00FB6352">
      <w:pPr>
        <w:pStyle w:val="ListParagraph"/>
        <w:numPr>
          <w:ilvl w:val="0"/>
          <w:numId w:val="2"/>
        </w:numPr>
        <w:spacing w:after="0" w:line="276" w:lineRule="auto"/>
        <w:ind w:leftChars="0" w:left="284" w:hanging="284"/>
        <w:rPr>
          <w:rFonts w:ascii="Calibri" w:hAnsi="Calibri" w:cs="Calibri"/>
          <w:b/>
          <w:sz w:val="24"/>
        </w:rPr>
      </w:pPr>
      <w:r>
        <w:rPr>
          <w:rFonts w:ascii="Calibri" w:hAnsi="Calibri" w:cs="Calibri" w:hint="eastAsia"/>
          <w:b/>
          <w:sz w:val="24"/>
        </w:rPr>
        <w:t>Engagement in the UPR Review</w:t>
      </w:r>
    </w:p>
    <w:p w14:paraId="40CC7D89" w14:textId="0C61C2E5" w:rsidR="00FB6352" w:rsidRPr="00FB6352" w:rsidRDefault="00FB6352" w:rsidP="00FB6352">
      <w:pPr>
        <w:pStyle w:val="ListParagraph"/>
        <w:numPr>
          <w:ilvl w:val="0"/>
          <w:numId w:val="4"/>
        </w:numPr>
        <w:spacing w:after="0" w:line="276" w:lineRule="auto"/>
        <w:ind w:leftChars="0" w:left="567" w:hanging="425"/>
        <w:rPr>
          <w:rFonts w:ascii="Calibri" w:hAnsi="Calibri" w:cs="Calibri"/>
          <w:bCs/>
          <w:sz w:val="24"/>
        </w:rPr>
      </w:pPr>
      <w:r w:rsidRPr="00FB6352">
        <w:rPr>
          <w:rFonts w:ascii="Calibri" w:hAnsi="Calibri" w:cs="Calibri"/>
          <w:bCs/>
          <w:sz w:val="24"/>
        </w:rPr>
        <w:t>(14 July 2022) NHRCK submitted its independent report on the fourth UPR review to the UN.</w:t>
      </w:r>
    </w:p>
    <w:p w14:paraId="7FF8CB6E" w14:textId="1B0004A6" w:rsidR="00FB6352" w:rsidRPr="00FB6352" w:rsidRDefault="00FB6352" w:rsidP="00FB6352">
      <w:pPr>
        <w:pStyle w:val="ListParagraph"/>
        <w:numPr>
          <w:ilvl w:val="0"/>
          <w:numId w:val="4"/>
        </w:numPr>
        <w:spacing w:after="0" w:line="276" w:lineRule="auto"/>
        <w:ind w:leftChars="0" w:left="567" w:hanging="425"/>
        <w:rPr>
          <w:rFonts w:ascii="Calibri" w:hAnsi="Calibri" w:cs="Calibri"/>
          <w:bCs/>
          <w:sz w:val="24"/>
        </w:rPr>
      </w:pPr>
      <w:r w:rsidRPr="00FB6352">
        <w:rPr>
          <w:rFonts w:ascii="Calibri" w:hAnsi="Calibri" w:cs="Calibri"/>
          <w:bCs/>
          <w:sz w:val="24"/>
        </w:rPr>
        <w:t>(18 August 2022) NHRCK submitted its comments on the draft national report for the fourth UPR to the Ministry of Justice.</w:t>
      </w:r>
    </w:p>
    <w:p w14:paraId="06A132ED" w14:textId="6C871E76" w:rsidR="00FB6352" w:rsidRPr="00FB6352" w:rsidRDefault="00FB6352" w:rsidP="00FB6352">
      <w:pPr>
        <w:pStyle w:val="ListParagraph"/>
        <w:numPr>
          <w:ilvl w:val="0"/>
          <w:numId w:val="5"/>
        </w:numPr>
        <w:spacing w:after="0" w:line="276" w:lineRule="auto"/>
        <w:ind w:leftChars="0"/>
        <w:rPr>
          <w:rFonts w:ascii="Calibri" w:hAnsi="Calibri" w:cs="Calibri"/>
          <w:bCs/>
          <w:sz w:val="24"/>
        </w:rPr>
      </w:pPr>
      <w:r w:rsidRPr="00FB6352">
        <w:rPr>
          <w:rFonts w:ascii="Calibri" w:hAnsi="Calibri" w:cs="Calibri"/>
          <w:bCs/>
          <w:sz w:val="24"/>
        </w:rPr>
        <w:t xml:space="preserve">The NHRCK encouraged the inclusion of issues reflecting the human rights challenges facing South Korean society since the third review, including digital rights and climate </w:t>
      </w:r>
      <w:r w:rsidRPr="00FB6352">
        <w:rPr>
          <w:rFonts w:ascii="Calibri" w:hAnsi="Calibri" w:cs="Calibri"/>
          <w:bCs/>
          <w:sz w:val="24"/>
        </w:rPr>
        <w:lastRenderedPageBreak/>
        <w:t>change, and recommended the participation and perspectives of the judiciary and the legislature in the preparation of the report.</w:t>
      </w:r>
    </w:p>
    <w:p w14:paraId="712B5A3A" w14:textId="3B24AA65" w:rsidR="00FB6352" w:rsidRPr="00FB6352" w:rsidRDefault="00FB6352" w:rsidP="00FB6352">
      <w:pPr>
        <w:pStyle w:val="ListParagraph"/>
        <w:numPr>
          <w:ilvl w:val="0"/>
          <w:numId w:val="4"/>
        </w:numPr>
        <w:spacing w:after="0" w:line="276" w:lineRule="auto"/>
        <w:ind w:leftChars="0" w:left="567" w:hanging="425"/>
        <w:rPr>
          <w:rFonts w:ascii="Calibri" w:hAnsi="Calibri" w:cs="Calibri"/>
          <w:bCs/>
          <w:sz w:val="24"/>
        </w:rPr>
      </w:pPr>
      <w:r w:rsidRPr="00FB6352">
        <w:rPr>
          <w:rFonts w:ascii="Calibri" w:hAnsi="Calibri" w:cs="Calibri"/>
          <w:bCs/>
          <w:sz w:val="24"/>
        </w:rPr>
        <w:t>(8 November 2022) NHRCK convened a meeting with civil society organizations in preparation for participation in the UPR Info Pre-session.</w:t>
      </w:r>
    </w:p>
    <w:p w14:paraId="273162C0" w14:textId="3174C782" w:rsidR="00FB6352" w:rsidRPr="00FB6352" w:rsidRDefault="00FB6352" w:rsidP="00FB6352">
      <w:pPr>
        <w:pStyle w:val="ListParagraph"/>
        <w:numPr>
          <w:ilvl w:val="0"/>
          <w:numId w:val="5"/>
        </w:numPr>
        <w:spacing w:after="0" w:line="276" w:lineRule="auto"/>
        <w:ind w:leftChars="0"/>
        <w:rPr>
          <w:rFonts w:ascii="Calibri" w:hAnsi="Calibri" w:cs="Calibri"/>
          <w:bCs/>
          <w:sz w:val="24"/>
        </w:rPr>
      </w:pPr>
      <w:r w:rsidRPr="00FB6352">
        <w:rPr>
          <w:rFonts w:ascii="Calibri" w:hAnsi="Calibri" w:cs="Calibri"/>
          <w:bCs/>
          <w:sz w:val="24"/>
        </w:rPr>
        <w:t>As the time allocated for each panel presentation during the Pre-session was limited, the meeting aimed to identify and coordinate priority human rights issues to be presented by civil society organizations and the national human rights institution.</w:t>
      </w:r>
    </w:p>
    <w:p w14:paraId="2CA62702" w14:textId="561640DF" w:rsidR="00FB6352" w:rsidRPr="00FB6352" w:rsidRDefault="00FB6352" w:rsidP="00FB6352">
      <w:pPr>
        <w:pStyle w:val="ListParagraph"/>
        <w:numPr>
          <w:ilvl w:val="0"/>
          <w:numId w:val="4"/>
        </w:numPr>
        <w:spacing w:after="0" w:line="276" w:lineRule="auto"/>
        <w:ind w:leftChars="0" w:left="567" w:hanging="425"/>
        <w:rPr>
          <w:rFonts w:ascii="Calibri" w:hAnsi="Calibri" w:cs="Calibri"/>
          <w:bCs/>
          <w:sz w:val="24"/>
        </w:rPr>
      </w:pPr>
      <w:r w:rsidRPr="00FB6352">
        <w:rPr>
          <w:rFonts w:ascii="Calibri" w:hAnsi="Calibri" w:cs="Calibri"/>
          <w:bCs/>
          <w:sz w:val="24"/>
        </w:rPr>
        <w:t>(13 January 2023) NHRCK organized a UPR briefing session for diplomatic missions in Seoul.</w:t>
      </w:r>
    </w:p>
    <w:p w14:paraId="7D334799" w14:textId="77F23F6B" w:rsidR="00FB6352" w:rsidRPr="00FB6352" w:rsidRDefault="00FB6352" w:rsidP="00FB6352">
      <w:pPr>
        <w:pStyle w:val="ListParagraph"/>
        <w:numPr>
          <w:ilvl w:val="0"/>
          <w:numId w:val="5"/>
        </w:numPr>
        <w:spacing w:after="0" w:line="276" w:lineRule="auto"/>
        <w:ind w:leftChars="0"/>
        <w:rPr>
          <w:rFonts w:ascii="Calibri" w:hAnsi="Calibri" w:cs="Calibri"/>
          <w:bCs/>
          <w:sz w:val="24"/>
        </w:rPr>
      </w:pPr>
      <w:r w:rsidRPr="00FB6352">
        <w:rPr>
          <w:rFonts w:ascii="Calibri" w:hAnsi="Calibri" w:cs="Calibri"/>
          <w:bCs/>
          <w:sz w:val="24"/>
        </w:rPr>
        <w:t>The NHRCK explained the main findings of its independent report and presented key human rights issues and proposed recommendations concerning the Republic of Korea.</w:t>
      </w:r>
    </w:p>
    <w:p w14:paraId="334EAA8D" w14:textId="56C662FA" w:rsidR="00FB6352" w:rsidRPr="00FB6352" w:rsidRDefault="00FB6352" w:rsidP="00FB6352">
      <w:pPr>
        <w:pStyle w:val="ListParagraph"/>
        <w:numPr>
          <w:ilvl w:val="0"/>
          <w:numId w:val="4"/>
        </w:numPr>
        <w:spacing w:after="0" w:line="276" w:lineRule="auto"/>
        <w:ind w:leftChars="0" w:left="567" w:hanging="425"/>
        <w:rPr>
          <w:rFonts w:ascii="Calibri" w:hAnsi="Calibri" w:cs="Calibri"/>
          <w:bCs/>
          <w:sz w:val="24"/>
        </w:rPr>
      </w:pPr>
      <w:r w:rsidRPr="00FB6352">
        <w:rPr>
          <w:rFonts w:ascii="Calibri" w:hAnsi="Calibri" w:cs="Calibri"/>
          <w:bCs/>
          <w:sz w:val="24"/>
        </w:rPr>
        <w:t>(1 February 2023) UPR Working Group adopted a report on the review of the Republic of Korea</w:t>
      </w:r>
    </w:p>
    <w:p w14:paraId="2F05BE86" w14:textId="243DD9A6" w:rsidR="004C1171" w:rsidRDefault="00FB6352" w:rsidP="00FB6352">
      <w:pPr>
        <w:pStyle w:val="ListParagraph"/>
        <w:numPr>
          <w:ilvl w:val="0"/>
          <w:numId w:val="5"/>
        </w:numPr>
        <w:spacing w:after="0" w:line="276" w:lineRule="auto"/>
        <w:ind w:leftChars="0"/>
        <w:rPr>
          <w:rFonts w:ascii="Calibri" w:hAnsi="Calibri" w:cs="Calibri"/>
          <w:bCs/>
          <w:sz w:val="24"/>
        </w:rPr>
      </w:pPr>
      <w:r w:rsidRPr="00FB6352">
        <w:rPr>
          <w:rFonts w:ascii="Calibri" w:hAnsi="Calibri" w:cs="Calibri"/>
          <w:bCs/>
          <w:sz w:val="24"/>
        </w:rPr>
        <w:t>95 member states gave 263 recommendations.</w:t>
      </w:r>
    </w:p>
    <w:p w14:paraId="42369AE1" w14:textId="77777777" w:rsidR="004C1171" w:rsidRDefault="004C1171" w:rsidP="005E5A30">
      <w:pPr>
        <w:spacing w:after="0" w:line="276" w:lineRule="auto"/>
        <w:rPr>
          <w:rFonts w:ascii="Calibri" w:hAnsi="Calibri" w:cs="Calibri"/>
          <w:bCs/>
          <w:sz w:val="24"/>
        </w:rPr>
      </w:pPr>
    </w:p>
    <w:p w14:paraId="27F17F4C" w14:textId="2768DD7A" w:rsidR="00F60FF1" w:rsidRPr="00503A89" w:rsidRDefault="00F60FF1" w:rsidP="00F60FF1">
      <w:pPr>
        <w:pStyle w:val="ListParagraph"/>
        <w:numPr>
          <w:ilvl w:val="0"/>
          <w:numId w:val="2"/>
        </w:numPr>
        <w:spacing w:after="0" w:line="276" w:lineRule="auto"/>
        <w:ind w:leftChars="0" w:left="284" w:hanging="284"/>
        <w:rPr>
          <w:rFonts w:ascii="Calibri" w:hAnsi="Calibri" w:cs="Calibri"/>
          <w:b/>
          <w:sz w:val="24"/>
        </w:rPr>
      </w:pPr>
      <w:r>
        <w:rPr>
          <w:rFonts w:ascii="Calibri" w:hAnsi="Calibri" w:cs="Calibri" w:hint="eastAsia"/>
          <w:b/>
          <w:sz w:val="24"/>
        </w:rPr>
        <w:t>Implementation of the UPR</w:t>
      </w:r>
      <w:r w:rsidRPr="00503A89">
        <w:rPr>
          <w:rFonts w:ascii="Calibri" w:hAnsi="Calibri" w:cs="Calibri"/>
          <w:b/>
          <w:sz w:val="24"/>
        </w:rPr>
        <w:t xml:space="preserve"> </w:t>
      </w:r>
      <w:r>
        <w:rPr>
          <w:rFonts w:ascii="Calibri" w:hAnsi="Calibri" w:cs="Calibri" w:hint="eastAsia"/>
          <w:b/>
          <w:sz w:val="24"/>
        </w:rPr>
        <w:t>Recommendations</w:t>
      </w:r>
    </w:p>
    <w:p w14:paraId="397B9261" w14:textId="596F9816" w:rsidR="00F60FF1" w:rsidRP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(27 February 2023) Immediately following the publication of the UPR outcome report for the Republic of Korea, the NHRCK Chairperson issued a statement.</w:t>
      </w:r>
    </w:p>
    <w:p w14:paraId="54AB5E64" w14:textId="0F8D545B" w:rsidR="00F60FF1" w:rsidRPr="00F60FF1" w:rsidRDefault="00F60FF1" w:rsidP="00F60FF1">
      <w:pPr>
        <w:pStyle w:val="ListParagraph"/>
        <w:numPr>
          <w:ilvl w:val="0"/>
          <w:numId w:val="5"/>
        </w:numPr>
        <w:spacing w:after="0" w:line="276" w:lineRule="auto"/>
        <w:ind w:leftChars="0"/>
        <w:rPr>
          <w:rFonts w:ascii="Calibri" w:hAnsi="Calibri" w:cs="Calibri"/>
          <w:bCs/>
          <w:sz w:val="24"/>
        </w:rPr>
      </w:pPr>
      <w:r w:rsidRPr="00F60FF1">
        <w:rPr>
          <w:rFonts w:ascii="Calibri" w:hAnsi="Calibri" w:cs="Calibri"/>
          <w:bCs/>
          <w:sz w:val="24"/>
        </w:rPr>
        <w:t>The statement urged the Government to accept and implement UPR recommendations to the greatest extent possible and to actively consult the NHRCK and civil society during the process of reviewing the recommendations.</w:t>
      </w:r>
    </w:p>
    <w:p w14:paraId="4D510349" w14:textId="6C7B7F7E" w:rsidR="00F60FF1" w:rsidRP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(14 April 2023) NHRCK delivered a presentation at a follow-up meeting on the fourth UPR hosted by the Ministry of Justice.</w:t>
      </w:r>
    </w:p>
    <w:p w14:paraId="37F7E302" w14:textId="0195B984" w:rsidR="00F60FF1" w:rsidRPr="00F60FF1" w:rsidRDefault="00F60FF1" w:rsidP="00F60FF1">
      <w:pPr>
        <w:pStyle w:val="ListParagraph"/>
        <w:numPr>
          <w:ilvl w:val="0"/>
          <w:numId w:val="5"/>
        </w:numPr>
        <w:spacing w:after="0" w:line="276" w:lineRule="auto"/>
        <w:ind w:leftChars="0"/>
        <w:rPr>
          <w:rFonts w:ascii="Calibri" w:hAnsi="Calibri" w:cs="Calibri"/>
          <w:bCs/>
          <w:sz w:val="24"/>
        </w:rPr>
      </w:pPr>
      <w:r w:rsidRPr="00F60FF1">
        <w:rPr>
          <w:rFonts w:ascii="Calibri" w:hAnsi="Calibri" w:cs="Calibri"/>
          <w:bCs/>
          <w:sz w:val="24"/>
        </w:rPr>
        <w:t>At the meeting attended by relevant government ministries, the NHRCK and civil society organizations, the Commission recommended that the Government accept recommendations whose status remained under consideration and proposed possible implementation measures.</w:t>
      </w:r>
    </w:p>
    <w:p w14:paraId="3BCC9540" w14:textId="661F59CC" w:rsidR="00F60FF1" w:rsidRP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(7 July 2023) NHRCK delivered an oral statement at the fifty-third session of the UN Human Rights Council, during which the UPR report on the Republic of Korea was adopted.</w:t>
      </w:r>
    </w:p>
    <w:p w14:paraId="328683B4" w14:textId="1533792D" w:rsidR="00F60FF1" w:rsidRPr="00F60FF1" w:rsidRDefault="00F60FF1" w:rsidP="00F60FF1">
      <w:pPr>
        <w:pStyle w:val="ListParagraph"/>
        <w:numPr>
          <w:ilvl w:val="0"/>
          <w:numId w:val="5"/>
        </w:numPr>
        <w:spacing w:after="0" w:line="276" w:lineRule="auto"/>
        <w:ind w:leftChars="0"/>
        <w:rPr>
          <w:rFonts w:ascii="Calibri" w:hAnsi="Calibri" w:cs="Calibri"/>
          <w:bCs/>
          <w:sz w:val="24"/>
        </w:rPr>
      </w:pPr>
      <w:r w:rsidRPr="00F60FF1">
        <w:rPr>
          <w:rFonts w:ascii="Calibri" w:hAnsi="Calibri" w:cs="Calibri"/>
          <w:bCs/>
          <w:sz w:val="24"/>
        </w:rPr>
        <w:t>The Commission expressed concern regarding the Government’s decision not to accept certain important recommendations from the international community and urged the Government to develop concrete implementation plans and undertake effective follow-up measures.</w:t>
      </w:r>
    </w:p>
    <w:p w14:paraId="6D7766DB" w14:textId="087082D8" w:rsidR="00F60FF1" w:rsidRP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(3 August 2023) The NHRCK Chairperson issued a statement calling for the establishment of the Fourth National Action Plan for Human Rights (NAP).</w:t>
      </w:r>
    </w:p>
    <w:p w14:paraId="18B1D0EE" w14:textId="2A151985" w:rsidR="00F60FF1" w:rsidRPr="00F60FF1" w:rsidRDefault="00F60FF1" w:rsidP="00F60FF1">
      <w:pPr>
        <w:pStyle w:val="ListParagraph"/>
        <w:numPr>
          <w:ilvl w:val="0"/>
          <w:numId w:val="5"/>
        </w:numPr>
        <w:spacing w:after="0" w:line="276" w:lineRule="auto"/>
        <w:ind w:leftChars="0"/>
        <w:rPr>
          <w:rFonts w:ascii="Calibri" w:hAnsi="Calibri" w:cs="Calibri"/>
          <w:bCs/>
          <w:sz w:val="24"/>
        </w:rPr>
      </w:pPr>
      <w:r w:rsidRPr="00F60FF1">
        <w:rPr>
          <w:rFonts w:ascii="Calibri" w:hAnsi="Calibri" w:cs="Calibri"/>
          <w:bCs/>
          <w:sz w:val="24"/>
        </w:rPr>
        <w:t xml:space="preserve">The statement recalled that the fourth UPR included recommendations calling for the development of the fourth NAP through a participatory process involving diverse </w:t>
      </w:r>
      <w:r w:rsidRPr="00F60FF1">
        <w:rPr>
          <w:rFonts w:ascii="Calibri" w:hAnsi="Calibri" w:cs="Calibri"/>
          <w:bCs/>
          <w:sz w:val="24"/>
        </w:rPr>
        <w:lastRenderedPageBreak/>
        <w:t>stakeholders and urged the Government to adopt the NAP without delay.</w:t>
      </w:r>
    </w:p>
    <w:p w14:paraId="78A8E731" w14:textId="35B6EBA0" w:rsidR="00F60FF1" w:rsidRP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(12 December 2023) NHRCK organized a discussion on the implementation of recommendations from the Human Rights Committee and the UPR.</w:t>
      </w:r>
    </w:p>
    <w:p w14:paraId="02BA2D81" w14:textId="103E6266" w:rsidR="00F60FF1" w:rsidRPr="00F60FF1" w:rsidRDefault="00F60FF1" w:rsidP="00F60FF1">
      <w:pPr>
        <w:pStyle w:val="ListParagraph"/>
        <w:numPr>
          <w:ilvl w:val="0"/>
          <w:numId w:val="5"/>
        </w:numPr>
        <w:spacing w:after="0" w:line="276" w:lineRule="auto"/>
        <w:ind w:leftChars="0"/>
        <w:rPr>
          <w:rFonts w:ascii="Calibri" w:hAnsi="Calibri" w:cs="Calibri"/>
          <w:bCs/>
          <w:sz w:val="24"/>
        </w:rPr>
      </w:pPr>
      <w:r w:rsidRPr="00F60FF1">
        <w:rPr>
          <w:rFonts w:ascii="Calibri" w:hAnsi="Calibri" w:cs="Calibri"/>
          <w:bCs/>
          <w:sz w:val="24"/>
        </w:rPr>
        <w:t>The Government of the Republic of Korea underwent the fourth UPR review in January 2023 and the fifth review by the Human Rights Committee in October 2023. The NHRCK convened a panel discussion involving civil society organizations, experts and relevant government ministries to examine implementation measures and future challenges related to the recommendations received through both processes.</w:t>
      </w:r>
    </w:p>
    <w:p w14:paraId="3B705427" w14:textId="4511A16B" w:rsidR="00F60FF1" w:rsidRP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(11 December 2024) NHRCK held a panel discussion on strengthening the domestic implementation system for recommendations from United Nations human rights bodies.</w:t>
      </w:r>
    </w:p>
    <w:p w14:paraId="5F592F0A" w14:textId="70C28A54" w:rsidR="00F60FF1" w:rsidRPr="00F60FF1" w:rsidRDefault="00F60FF1" w:rsidP="00FF61B2">
      <w:pPr>
        <w:pStyle w:val="ListParagraph"/>
        <w:numPr>
          <w:ilvl w:val="0"/>
          <w:numId w:val="5"/>
        </w:numPr>
        <w:spacing w:after="0" w:line="276" w:lineRule="auto"/>
        <w:ind w:leftChars="0"/>
        <w:rPr>
          <w:rFonts w:ascii="Calibri" w:hAnsi="Calibri" w:cs="Calibri"/>
          <w:bCs/>
          <w:sz w:val="24"/>
        </w:rPr>
      </w:pPr>
      <w:r w:rsidRPr="00F60FF1">
        <w:rPr>
          <w:rFonts w:ascii="Calibri" w:hAnsi="Calibri" w:cs="Calibri"/>
          <w:bCs/>
          <w:sz w:val="24"/>
        </w:rPr>
        <w:t>The panel discussion explored ways to effectively implement recommendations issued to the Republic of Korea by UN human rights mechanisms, including treaty bodies, special procedures and the UPR, and examined options for establishing and operating a National Mechanism for Implementation, Reporting and Follow-up (NMIRF).</w:t>
      </w:r>
    </w:p>
    <w:p w14:paraId="18954302" w14:textId="6CA909BF" w:rsidR="00F60FF1" w:rsidRDefault="00F60FF1" w:rsidP="00F60FF1">
      <w:pPr>
        <w:pStyle w:val="ListParagraph"/>
        <w:numPr>
          <w:ilvl w:val="0"/>
          <w:numId w:val="4"/>
        </w:numPr>
        <w:spacing w:after="0" w:line="276" w:lineRule="auto"/>
        <w:ind w:leftChars="0" w:left="567" w:hanging="425"/>
        <w:rPr>
          <w:rFonts w:ascii="Calibri" w:hAnsi="Calibri" w:cs="Calibri"/>
          <w:bCs/>
          <w:sz w:val="24"/>
        </w:rPr>
      </w:pPr>
      <w:r w:rsidRPr="00F60FF1">
        <w:rPr>
          <w:rFonts w:ascii="Calibri" w:hAnsi="Calibri" w:cs="Calibri"/>
          <w:bCs/>
          <w:sz w:val="24"/>
        </w:rPr>
        <w:t>(Second half of 2026) Around the time the Government of the Republic of Korea submits its mid-term report on the fourth UPR cycle, NHRCK also plans to submit an independent mid-term report (with the schedule currently under discussion with the Ministry of Justice).</w:t>
      </w:r>
    </w:p>
    <w:p w14:paraId="5D2ACCE2" w14:textId="77777777" w:rsidR="00F60FF1" w:rsidRPr="00FF61B2" w:rsidRDefault="00F60FF1" w:rsidP="005E5A30">
      <w:pPr>
        <w:spacing w:after="0" w:line="276" w:lineRule="auto"/>
        <w:rPr>
          <w:rFonts w:ascii="Calibri" w:hAnsi="Calibri" w:cs="Calibri"/>
          <w:bCs/>
          <w:sz w:val="24"/>
        </w:rPr>
      </w:pPr>
    </w:p>
    <w:p w14:paraId="2534F375" w14:textId="5A97BB1E" w:rsidR="00FA6D75" w:rsidRPr="00503A89" w:rsidRDefault="00FA6D75" w:rsidP="00FA6D75">
      <w:pPr>
        <w:pStyle w:val="ListParagraph"/>
        <w:numPr>
          <w:ilvl w:val="0"/>
          <w:numId w:val="2"/>
        </w:numPr>
        <w:spacing w:after="0" w:line="276" w:lineRule="auto"/>
        <w:ind w:leftChars="0" w:left="284" w:hanging="284"/>
        <w:rPr>
          <w:rFonts w:ascii="Calibri" w:hAnsi="Calibri" w:cs="Calibri"/>
          <w:b/>
          <w:sz w:val="24"/>
        </w:rPr>
      </w:pPr>
      <w:r w:rsidRPr="00FA6D75">
        <w:rPr>
          <w:rFonts w:ascii="Calibri" w:hAnsi="Calibri" w:cs="Calibri"/>
          <w:b/>
          <w:sz w:val="24"/>
        </w:rPr>
        <w:t>Proposals for NHRI’s Engagement in the Fifth UPR Cycle</w:t>
      </w:r>
    </w:p>
    <w:p w14:paraId="53BA99DA" w14:textId="467D4610" w:rsidR="00FA6D75" w:rsidRPr="00FA6D75" w:rsidRDefault="00FA6D75" w:rsidP="00FA6D75">
      <w:pPr>
        <w:pStyle w:val="ListParagraph"/>
        <w:numPr>
          <w:ilvl w:val="0"/>
          <w:numId w:val="4"/>
        </w:numPr>
        <w:spacing w:after="0" w:line="276" w:lineRule="auto"/>
        <w:ind w:leftChars="0" w:left="567" w:hanging="425"/>
        <w:rPr>
          <w:rFonts w:ascii="Calibri" w:hAnsi="Calibri" w:cs="Calibri"/>
          <w:bCs/>
          <w:sz w:val="24"/>
        </w:rPr>
      </w:pPr>
      <w:r w:rsidRPr="00FA6D75">
        <w:rPr>
          <w:rFonts w:ascii="Calibri" w:hAnsi="Calibri" w:cs="Calibri"/>
          <w:bCs/>
          <w:sz w:val="24"/>
        </w:rPr>
        <w:t>Formalizing cooperation with civil society</w:t>
      </w:r>
    </w:p>
    <w:p w14:paraId="38AD23C7" w14:textId="60CF91E7" w:rsidR="00FA6D75"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For the fifth UPR cycle, it will be necessary not only to coordinate advocacy themes for the Pre-session but also to consider strengthening regular consultation mechanisms with civil society organizations from the drafting stage of the independent report.</w:t>
      </w:r>
    </w:p>
    <w:p w14:paraId="65424C21" w14:textId="1CF3287F" w:rsidR="00FA6D75" w:rsidRPr="00FA6D75" w:rsidRDefault="00FA6D75" w:rsidP="00FA6D75">
      <w:pPr>
        <w:pStyle w:val="ListParagraph"/>
        <w:numPr>
          <w:ilvl w:val="0"/>
          <w:numId w:val="4"/>
        </w:numPr>
        <w:spacing w:after="0" w:line="276" w:lineRule="auto"/>
        <w:ind w:leftChars="0" w:left="567" w:hanging="425"/>
        <w:rPr>
          <w:rFonts w:ascii="Calibri" w:hAnsi="Calibri" w:cs="Calibri"/>
          <w:bCs/>
          <w:sz w:val="24"/>
        </w:rPr>
      </w:pPr>
      <w:r w:rsidRPr="00FA6D75">
        <w:rPr>
          <w:rFonts w:ascii="Calibri" w:hAnsi="Calibri" w:cs="Calibri"/>
          <w:bCs/>
          <w:sz w:val="24"/>
        </w:rPr>
        <w:t>Strengthening the role in the mid-term reporting process</w:t>
      </w:r>
    </w:p>
    <w:p w14:paraId="3B6F68BA" w14:textId="329F17CC" w:rsidR="00FA6D75"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During the third UPR cycle, the Government’s mid-term report was submitted shortly before the fourth UPR review, and it was therefore assessed as having failed to fulfil its intended function as an “interim review”. The NHRCK had also planned to submit its independent report following the Government’s mid-term report and was therefore unable to submit a separate mid-term report in a timely manner.</w:t>
      </w:r>
    </w:p>
    <w:p w14:paraId="3C118023" w14:textId="54833DA5" w:rsidR="00FA6D75"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In the future, in order to assess the implementation status of UPR recommendations in a more timely manner, the Commission should strengthen its role in the mid-term reporting process by examining the Government’s implementation status and providing more objective and comprehensive information to UN human rights mechanisms.</w:t>
      </w:r>
    </w:p>
    <w:p w14:paraId="066D8D05" w14:textId="026DAD22" w:rsidR="00FA6D75" w:rsidRPr="00FA6D75" w:rsidRDefault="00FA6D75" w:rsidP="00FA6D75">
      <w:pPr>
        <w:pStyle w:val="ListParagraph"/>
        <w:numPr>
          <w:ilvl w:val="0"/>
          <w:numId w:val="4"/>
        </w:numPr>
        <w:spacing w:after="0" w:line="276" w:lineRule="auto"/>
        <w:ind w:leftChars="0" w:left="567" w:hanging="425"/>
        <w:rPr>
          <w:rFonts w:ascii="Calibri" w:hAnsi="Calibri" w:cs="Calibri"/>
          <w:bCs/>
          <w:sz w:val="24"/>
        </w:rPr>
      </w:pPr>
      <w:r w:rsidRPr="00FA6D75">
        <w:rPr>
          <w:rFonts w:ascii="Calibri" w:hAnsi="Calibri" w:cs="Calibri"/>
          <w:bCs/>
          <w:sz w:val="24"/>
        </w:rPr>
        <w:t>Institutionalizing monitoring of UPR recommendation implementation</w:t>
      </w:r>
    </w:p>
    <w:p w14:paraId="33C7A52D" w14:textId="39773A59" w:rsidR="00FA6D75"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 xml:space="preserve">Following the fourth UPR cycle, the NHRCK encouraged implementation through </w:t>
      </w:r>
      <w:r w:rsidRPr="00FA6D75">
        <w:rPr>
          <w:rFonts w:ascii="Calibri" w:hAnsi="Calibri" w:cs="Calibri"/>
          <w:bCs/>
          <w:sz w:val="24"/>
        </w:rPr>
        <w:lastRenderedPageBreak/>
        <w:t>panel discussions and public statements; however, due to limitations in dedicated personnel and budget, a systematic monitoring mechanism to continuously track and analyse implementation has not yet been established. Regular monitoring of the implementation status, including annual tracking of recommendations and the organization of consultations, would therefore be necessary.</w:t>
      </w:r>
    </w:p>
    <w:p w14:paraId="0D187735" w14:textId="31E8DF1D" w:rsidR="00FA6D75" w:rsidRPr="00FA6D75" w:rsidRDefault="00FA6D75" w:rsidP="00FA6D75">
      <w:pPr>
        <w:pStyle w:val="ListParagraph"/>
        <w:numPr>
          <w:ilvl w:val="0"/>
          <w:numId w:val="4"/>
        </w:numPr>
        <w:spacing w:after="0" w:line="276" w:lineRule="auto"/>
        <w:ind w:leftChars="0" w:left="567" w:hanging="425"/>
        <w:rPr>
          <w:rFonts w:ascii="Calibri" w:hAnsi="Calibri" w:cs="Calibri"/>
          <w:bCs/>
          <w:sz w:val="24"/>
        </w:rPr>
      </w:pPr>
      <w:r w:rsidRPr="00FA6D75">
        <w:rPr>
          <w:rFonts w:ascii="Calibri" w:hAnsi="Calibri" w:cs="Calibri"/>
          <w:bCs/>
          <w:sz w:val="24"/>
        </w:rPr>
        <w:t>Institutional linkage with an NMIRF</w:t>
      </w:r>
    </w:p>
    <w:p w14:paraId="7EA1E725" w14:textId="12DA5CB1" w:rsidR="00FA6D75"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The NHRCK is currently preparing a policy recommendation urging the Government to establish an NMIRF to ensure the effective domestic implementation of international human rights recommendations. In this context, it is necessary to emphasize the linkages between UPR recommendations and those issued by treaty bodies and special procedures and to explore ways to ensure integrated implementation within the NMIRF framework.</w:t>
      </w:r>
    </w:p>
    <w:p w14:paraId="242D6DCE" w14:textId="35C4AB58" w:rsidR="00FA6D75" w:rsidRPr="00FA6D75" w:rsidRDefault="00FA6D75" w:rsidP="00FA6D75">
      <w:pPr>
        <w:pStyle w:val="ListParagraph"/>
        <w:numPr>
          <w:ilvl w:val="0"/>
          <w:numId w:val="4"/>
        </w:numPr>
        <w:spacing w:after="0" w:line="276" w:lineRule="auto"/>
        <w:ind w:leftChars="0" w:left="567" w:hanging="425"/>
        <w:rPr>
          <w:rFonts w:ascii="Calibri" w:hAnsi="Calibri" w:cs="Calibri"/>
          <w:bCs/>
          <w:sz w:val="24"/>
        </w:rPr>
      </w:pPr>
      <w:r w:rsidRPr="00FA6D75">
        <w:rPr>
          <w:rFonts w:ascii="Calibri" w:hAnsi="Calibri" w:cs="Calibri"/>
          <w:bCs/>
          <w:sz w:val="24"/>
        </w:rPr>
        <w:t>Encouraging the participation of the legislature and the judiciary in the UPR process</w:t>
      </w:r>
    </w:p>
    <w:p w14:paraId="7DDA38F2" w14:textId="4A4208EE" w:rsidR="00FA6D75"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Although many UPR recommendations require implementation through the legislature and the judiciary, the national response to the UPR has largely been executive-driven, resulting in limited participation by these branches. Beyond simply transmitting recommendations received by the Government to the legislature and the judiciary, it is necessary to engage in concrete discussions on how these branches can contribute to the implementation of recommendations and to develop mechanisms enabling their participation in the UPR process.</w:t>
      </w:r>
    </w:p>
    <w:p w14:paraId="37C79633" w14:textId="4E4C65B8" w:rsidR="00FA6D75" w:rsidRPr="00FA6D75" w:rsidRDefault="00FA6D75" w:rsidP="00FA6D75">
      <w:pPr>
        <w:pStyle w:val="ListParagraph"/>
        <w:numPr>
          <w:ilvl w:val="0"/>
          <w:numId w:val="4"/>
        </w:numPr>
        <w:spacing w:after="0" w:line="276" w:lineRule="auto"/>
        <w:ind w:leftChars="0" w:left="567" w:hanging="425"/>
        <w:rPr>
          <w:rFonts w:ascii="Calibri" w:hAnsi="Calibri" w:cs="Calibri"/>
          <w:bCs/>
          <w:sz w:val="24"/>
        </w:rPr>
      </w:pPr>
      <w:r w:rsidRPr="00FA6D75">
        <w:rPr>
          <w:rFonts w:ascii="Calibri" w:hAnsi="Calibri" w:cs="Calibri"/>
          <w:bCs/>
          <w:sz w:val="24"/>
        </w:rPr>
        <w:t>Monitoring recommendations made by the Republic of Korea to other States</w:t>
      </w:r>
    </w:p>
    <w:p w14:paraId="60A2F287" w14:textId="1016CFBA" w:rsidR="00F60FF1" w:rsidRPr="00FA6D75" w:rsidRDefault="00FA6D75" w:rsidP="00A741C6">
      <w:pPr>
        <w:pStyle w:val="ListParagraph"/>
        <w:numPr>
          <w:ilvl w:val="0"/>
          <w:numId w:val="5"/>
        </w:numPr>
        <w:spacing w:after="0" w:line="276" w:lineRule="auto"/>
        <w:ind w:leftChars="0"/>
        <w:rPr>
          <w:rFonts w:ascii="Calibri" w:hAnsi="Calibri" w:cs="Calibri"/>
          <w:bCs/>
          <w:sz w:val="24"/>
        </w:rPr>
      </w:pPr>
      <w:r w:rsidRPr="00FA6D75">
        <w:rPr>
          <w:rFonts w:ascii="Calibri" w:hAnsi="Calibri" w:cs="Calibri"/>
          <w:bCs/>
          <w:sz w:val="24"/>
        </w:rPr>
        <w:t xml:space="preserve">While it is important for the Government of the Republic of Korea to effectively implement the recommendations it receives, it is equally important to formulate high-quality recommendations during the review of other States and to monitor their implementation. In this regard, it would be useful to cooperate with the national human rights institutions of the States concerned to monitor the implementation of recommendations made by the Republic of Korea and to encourage the Government to formulate high-quality recommendations in future reviews. </w:t>
      </w:r>
    </w:p>
    <w:p w14:paraId="604A809D" w14:textId="77777777" w:rsidR="00FA6D75" w:rsidRPr="005E5A30" w:rsidRDefault="00FA6D75" w:rsidP="005E5A30">
      <w:pPr>
        <w:spacing w:after="0" w:line="276" w:lineRule="auto"/>
        <w:rPr>
          <w:rFonts w:ascii="Calibri" w:hAnsi="Calibri" w:cs="Calibri"/>
          <w:bCs/>
          <w:sz w:val="24"/>
        </w:rPr>
      </w:pPr>
    </w:p>
    <w:p w14:paraId="4568735A" w14:textId="77777777" w:rsidR="00503A89" w:rsidRPr="00503A89" w:rsidRDefault="00503A89" w:rsidP="00FD539C">
      <w:pPr>
        <w:pStyle w:val="ListParagraph"/>
        <w:numPr>
          <w:ilvl w:val="0"/>
          <w:numId w:val="2"/>
        </w:numPr>
        <w:spacing w:after="0" w:line="276" w:lineRule="auto"/>
        <w:ind w:leftChars="0" w:left="284" w:hanging="284"/>
        <w:rPr>
          <w:rFonts w:ascii="Calibri" w:hAnsi="Calibri" w:cs="Calibri"/>
          <w:b/>
          <w:sz w:val="24"/>
        </w:rPr>
      </w:pPr>
      <w:r w:rsidRPr="00503A89">
        <w:rPr>
          <w:rFonts w:ascii="Calibri" w:hAnsi="Calibri" w:cs="Calibri"/>
          <w:b/>
          <w:sz w:val="24"/>
        </w:rPr>
        <w:t>Contact Details</w:t>
      </w:r>
    </w:p>
    <w:p w14:paraId="531E2853" w14:textId="77777777" w:rsidR="00503A89" w:rsidRDefault="00503A89" w:rsidP="0061520E">
      <w:pPr>
        <w:spacing w:after="0" w:line="276" w:lineRule="auto"/>
        <w:rPr>
          <w:rFonts w:ascii="Calibri" w:hAnsi="Calibri" w:cs="Calibri"/>
          <w:sz w:val="24"/>
        </w:rPr>
      </w:pPr>
      <w:r>
        <w:rPr>
          <w:rFonts w:ascii="Calibri" w:hAnsi="Calibri" w:cs="Calibri" w:hint="eastAsia"/>
          <w:sz w:val="24"/>
        </w:rPr>
        <w:t>F</w:t>
      </w:r>
      <w:r>
        <w:rPr>
          <w:rFonts w:ascii="Calibri" w:hAnsi="Calibri" w:cs="Calibri"/>
          <w:sz w:val="24"/>
        </w:rPr>
        <w:t xml:space="preserve">or further inquiries or information about this submission, please contact: </w:t>
      </w:r>
    </w:p>
    <w:p w14:paraId="121A72B3" w14:textId="77777777" w:rsidR="00503A89" w:rsidRDefault="00503A89" w:rsidP="00503A89">
      <w:pPr>
        <w:pStyle w:val="ListParagraph"/>
        <w:numPr>
          <w:ilvl w:val="0"/>
          <w:numId w:val="1"/>
        </w:numPr>
        <w:spacing w:after="0" w:line="276" w:lineRule="auto"/>
        <w:ind w:leftChars="0"/>
        <w:rPr>
          <w:rFonts w:ascii="Calibri" w:hAnsi="Calibri" w:cs="Calibri"/>
          <w:sz w:val="24"/>
        </w:rPr>
      </w:pPr>
      <w:r>
        <w:rPr>
          <w:rFonts w:ascii="Calibri" w:hAnsi="Calibri" w:cs="Calibri"/>
          <w:sz w:val="24"/>
        </w:rPr>
        <w:t xml:space="preserve">Gayoon Baek, Deputy Director, International Human Rights Division, NHRCK, </w:t>
      </w:r>
      <w:hyperlink r:id="rId8" w:history="1">
        <w:r w:rsidRPr="001713EC">
          <w:rPr>
            <w:rStyle w:val="Hyperlink"/>
            <w:rFonts w:ascii="Calibri" w:hAnsi="Calibri" w:cs="Calibri"/>
            <w:sz w:val="24"/>
          </w:rPr>
          <w:t>gayoon@nhrc.go.kr</w:t>
        </w:r>
      </w:hyperlink>
      <w:r>
        <w:rPr>
          <w:rFonts w:ascii="Calibri" w:hAnsi="Calibri" w:cs="Calibri"/>
          <w:sz w:val="24"/>
        </w:rPr>
        <w:t xml:space="preserve"> </w:t>
      </w:r>
    </w:p>
    <w:sectPr w:rsidR="00503A89" w:rsidSect="009F25E3">
      <w:footerReference w:type="default" r:id="rId9"/>
      <w:pgSz w:w="11906" w:h="16838"/>
      <w:pgMar w:top="1440" w:right="1440" w:bottom="1440" w:left="1440" w:header="851" w:footer="992" w:gutter="0"/>
      <w:cols w:space="425"/>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5A6259" w14:textId="77777777" w:rsidR="00DE381E" w:rsidRDefault="00DE381E" w:rsidP="00807F01">
      <w:pPr>
        <w:spacing w:after="0" w:line="240" w:lineRule="auto"/>
      </w:pPr>
      <w:r>
        <w:separator/>
      </w:r>
    </w:p>
  </w:endnote>
  <w:endnote w:type="continuationSeparator" w:id="0">
    <w:p w14:paraId="34DBFF8F" w14:textId="77777777" w:rsidR="00DE381E" w:rsidRDefault="00DE381E" w:rsidP="00807F0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algun Gothic">
    <w:altName w:val="맑은 고딕"/>
    <w:panose1 w:val="020B0503020000020004"/>
    <w:charset w:val="81"/>
    <w:family w:val="swiss"/>
    <w:pitch w:val="variable"/>
    <w:sig w:usb0="9000002F" w:usb1="29D77CFB" w:usb2="00000012" w:usb3="00000000" w:csb0="00080001"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73666721"/>
      <w:docPartObj>
        <w:docPartGallery w:val="Page Numbers (Bottom of Page)"/>
        <w:docPartUnique/>
      </w:docPartObj>
    </w:sdtPr>
    <w:sdtContent>
      <w:p w14:paraId="65BE9FE2" w14:textId="77777777" w:rsidR="00807F01" w:rsidRDefault="00807F01">
        <w:pPr>
          <w:pStyle w:val="Footer"/>
          <w:jc w:val="center"/>
        </w:pPr>
        <w:r>
          <w:fldChar w:fldCharType="begin"/>
        </w:r>
        <w:r>
          <w:instrText>PAGE   \* MERGEFORMAT</w:instrText>
        </w:r>
        <w:r>
          <w:fldChar w:fldCharType="separate"/>
        </w:r>
        <w:r>
          <w:rPr>
            <w:lang w:val="ko-KR"/>
          </w:rPr>
          <w:t>2</w:t>
        </w:r>
        <w:r>
          <w:fldChar w:fldCharType="end"/>
        </w:r>
      </w:p>
    </w:sdtContent>
  </w:sdt>
  <w:p w14:paraId="5D088787" w14:textId="77777777" w:rsidR="00807F01" w:rsidRDefault="00807F0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5DB130" w14:textId="77777777" w:rsidR="00DE381E" w:rsidRDefault="00DE381E" w:rsidP="00807F01">
      <w:pPr>
        <w:spacing w:after="0" w:line="240" w:lineRule="auto"/>
      </w:pPr>
      <w:r>
        <w:separator/>
      </w:r>
    </w:p>
  </w:footnote>
  <w:footnote w:type="continuationSeparator" w:id="0">
    <w:p w14:paraId="43398746" w14:textId="77777777" w:rsidR="00DE381E" w:rsidRDefault="00DE381E" w:rsidP="00807F01">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600881"/>
    <w:multiLevelType w:val="hybridMultilevel"/>
    <w:tmpl w:val="397A6130"/>
    <w:lvl w:ilvl="0" w:tplc="D950749E">
      <w:start w:val="1"/>
      <w:numFmt w:val="decimal"/>
      <w:lvlText w:val="%1."/>
      <w:lvlJc w:val="left"/>
      <w:pPr>
        <w:ind w:left="760" w:hanging="360"/>
      </w:pPr>
      <w:rPr>
        <w:rFonts w:hint="default"/>
      </w:rPr>
    </w:lvl>
    <w:lvl w:ilvl="1" w:tplc="04090019" w:tentative="1">
      <w:start w:val="1"/>
      <w:numFmt w:val="upperLetter"/>
      <w:lvlText w:val="%2."/>
      <w:lvlJc w:val="left"/>
      <w:pPr>
        <w:ind w:left="1200" w:hanging="400"/>
      </w:pPr>
    </w:lvl>
    <w:lvl w:ilvl="2" w:tplc="0409001B" w:tentative="1">
      <w:start w:val="1"/>
      <w:numFmt w:val="lowerRoman"/>
      <w:lvlText w:val="%3."/>
      <w:lvlJc w:val="right"/>
      <w:pPr>
        <w:ind w:left="1600" w:hanging="400"/>
      </w:pPr>
    </w:lvl>
    <w:lvl w:ilvl="3" w:tplc="0409000F" w:tentative="1">
      <w:start w:val="1"/>
      <w:numFmt w:val="decimal"/>
      <w:lvlText w:val="%4."/>
      <w:lvlJc w:val="left"/>
      <w:pPr>
        <w:ind w:left="2000" w:hanging="400"/>
      </w:pPr>
    </w:lvl>
    <w:lvl w:ilvl="4" w:tplc="04090019" w:tentative="1">
      <w:start w:val="1"/>
      <w:numFmt w:val="upperLetter"/>
      <w:lvlText w:val="%5."/>
      <w:lvlJc w:val="left"/>
      <w:pPr>
        <w:ind w:left="2400" w:hanging="400"/>
      </w:pPr>
    </w:lvl>
    <w:lvl w:ilvl="5" w:tplc="0409001B" w:tentative="1">
      <w:start w:val="1"/>
      <w:numFmt w:val="lowerRoman"/>
      <w:lvlText w:val="%6."/>
      <w:lvlJc w:val="right"/>
      <w:pPr>
        <w:ind w:left="2800" w:hanging="400"/>
      </w:pPr>
    </w:lvl>
    <w:lvl w:ilvl="6" w:tplc="0409000F" w:tentative="1">
      <w:start w:val="1"/>
      <w:numFmt w:val="decimal"/>
      <w:lvlText w:val="%7."/>
      <w:lvlJc w:val="left"/>
      <w:pPr>
        <w:ind w:left="3200" w:hanging="400"/>
      </w:pPr>
    </w:lvl>
    <w:lvl w:ilvl="7" w:tplc="04090019" w:tentative="1">
      <w:start w:val="1"/>
      <w:numFmt w:val="upperLetter"/>
      <w:lvlText w:val="%8."/>
      <w:lvlJc w:val="left"/>
      <w:pPr>
        <w:ind w:left="3600" w:hanging="400"/>
      </w:pPr>
    </w:lvl>
    <w:lvl w:ilvl="8" w:tplc="0409001B" w:tentative="1">
      <w:start w:val="1"/>
      <w:numFmt w:val="lowerRoman"/>
      <w:lvlText w:val="%9."/>
      <w:lvlJc w:val="right"/>
      <w:pPr>
        <w:ind w:left="4000" w:hanging="400"/>
      </w:pPr>
    </w:lvl>
  </w:abstractNum>
  <w:abstractNum w:abstractNumId="1" w15:restartNumberingAfterBreak="0">
    <w:nsid w:val="07A2762A"/>
    <w:multiLevelType w:val="hybridMultilevel"/>
    <w:tmpl w:val="569E4C30"/>
    <w:lvl w:ilvl="0" w:tplc="E690C198">
      <w:start w:val="19"/>
      <w:numFmt w:val="bullet"/>
      <w:lvlText w:val="-"/>
      <w:lvlJc w:val="left"/>
      <w:pPr>
        <w:ind w:left="800" w:hanging="360"/>
      </w:pPr>
      <w:rPr>
        <w:rFonts w:ascii="Calibri" w:eastAsiaTheme="minorEastAsia" w:hAnsi="Calibri" w:cs="Calibri" w:hint="default"/>
      </w:rPr>
    </w:lvl>
    <w:lvl w:ilvl="1" w:tplc="04090003" w:tentative="1">
      <w:start w:val="1"/>
      <w:numFmt w:val="bullet"/>
      <w:lvlText w:val=""/>
      <w:lvlJc w:val="left"/>
      <w:pPr>
        <w:ind w:left="1320" w:hanging="440"/>
      </w:pPr>
      <w:rPr>
        <w:rFonts w:ascii="Wingdings" w:hAnsi="Wingdings" w:hint="default"/>
      </w:rPr>
    </w:lvl>
    <w:lvl w:ilvl="2" w:tplc="04090005" w:tentative="1">
      <w:start w:val="1"/>
      <w:numFmt w:val="bullet"/>
      <w:lvlText w:val=""/>
      <w:lvlJc w:val="left"/>
      <w:pPr>
        <w:ind w:left="1760" w:hanging="440"/>
      </w:pPr>
      <w:rPr>
        <w:rFonts w:ascii="Wingdings" w:hAnsi="Wingdings" w:hint="default"/>
      </w:rPr>
    </w:lvl>
    <w:lvl w:ilvl="3" w:tplc="04090001" w:tentative="1">
      <w:start w:val="1"/>
      <w:numFmt w:val="bullet"/>
      <w:lvlText w:val=""/>
      <w:lvlJc w:val="left"/>
      <w:pPr>
        <w:ind w:left="2200" w:hanging="440"/>
      </w:pPr>
      <w:rPr>
        <w:rFonts w:ascii="Wingdings" w:hAnsi="Wingdings" w:hint="default"/>
      </w:rPr>
    </w:lvl>
    <w:lvl w:ilvl="4" w:tplc="04090003" w:tentative="1">
      <w:start w:val="1"/>
      <w:numFmt w:val="bullet"/>
      <w:lvlText w:val=""/>
      <w:lvlJc w:val="left"/>
      <w:pPr>
        <w:ind w:left="2640" w:hanging="440"/>
      </w:pPr>
      <w:rPr>
        <w:rFonts w:ascii="Wingdings" w:hAnsi="Wingdings" w:hint="default"/>
      </w:rPr>
    </w:lvl>
    <w:lvl w:ilvl="5" w:tplc="04090005" w:tentative="1">
      <w:start w:val="1"/>
      <w:numFmt w:val="bullet"/>
      <w:lvlText w:val=""/>
      <w:lvlJc w:val="left"/>
      <w:pPr>
        <w:ind w:left="3080" w:hanging="440"/>
      </w:pPr>
      <w:rPr>
        <w:rFonts w:ascii="Wingdings" w:hAnsi="Wingdings" w:hint="default"/>
      </w:rPr>
    </w:lvl>
    <w:lvl w:ilvl="6" w:tplc="04090001" w:tentative="1">
      <w:start w:val="1"/>
      <w:numFmt w:val="bullet"/>
      <w:lvlText w:val=""/>
      <w:lvlJc w:val="left"/>
      <w:pPr>
        <w:ind w:left="3520" w:hanging="440"/>
      </w:pPr>
      <w:rPr>
        <w:rFonts w:ascii="Wingdings" w:hAnsi="Wingdings" w:hint="default"/>
      </w:rPr>
    </w:lvl>
    <w:lvl w:ilvl="7" w:tplc="04090003" w:tentative="1">
      <w:start w:val="1"/>
      <w:numFmt w:val="bullet"/>
      <w:lvlText w:val=""/>
      <w:lvlJc w:val="left"/>
      <w:pPr>
        <w:ind w:left="3960" w:hanging="440"/>
      </w:pPr>
      <w:rPr>
        <w:rFonts w:ascii="Wingdings" w:hAnsi="Wingdings" w:hint="default"/>
      </w:rPr>
    </w:lvl>
    <w:lvl w:ilvl="8" w:tplc="04090005" w:tentative="1">
      <w:start w:val="1"/>
      <w:numFmt w:val="bullet"/>
      <w:lvlText w:val=""/>
      <w:lvlJc w:val="left"/>
      <w:pPr>
        <w:ind w:left="4400" w:hanging="440"/>
      </w:pPr>
      <w:rPr>
        <w:rFonts w:ascii="Wingdings" w:hAnsi="Wingdings" w:hint="default"/>
      </w:rPr>
    </w:lvl>
  </w:abstractNum>
  <w:abstractNum w:abstractNumId="2" w15:restartNumberingAfterBreak="0">
    <w:nsid w:val="3E2254ED"/>
    <w:multiLevelType w:val="hybridMultilevel"/>
    <w:tmpl w:val="60BCA972"/>
    <w:lvl w:ilvl="0" w:tplc="90DE005C">
      <w:start w:val="1"/>
      <w:numFmt w:val="bullet"/>
      <w:lvlText w:val="○"/>
      <w:lvlJc w:val="left"/>
      <w:pPr>
        <w:ind w:left="880" w:hanging="440"/>
      </w:pPr>
      <w:rPr>
        <w:rFonts w:ascii="Arial" w:hAnsi="Arial" w:hint="default"/>
      </w:rPr>
    </w:lvl>
    <w:lvl w:ilvl="1" w:tplc="04090003" w:tentative="1">
      <w:start w:val="1"/>
      <w:numFmt w:val="bullet"/>
      <w:lvlText w:val=""/>
      <w:lvlJc w:val="left"/>
      <w:pPr>
        <w:ind w:left="1320" w:hanging="440"/>
      </w:pPr>
      <w:rPr>
        <w:rFonts w:ascii="Wingdings" w:hAnsi="Wingdings" w:hint="default"/>
      </w:rPr>
    </w:lvl>
    <w:lvl w:ilvl="2" w:tplc="04090005" w:tentative="1">
      <w:start w:val="1"/>
      <w:numFmt w:val="bullet"/>
      <w:lvlText w:val=""/>
      <w:lvlJc w:val="left"/>
      <w:pPr>
        <w:ind w:left="1760" w:hanging="440"/>
      </w:pPr>
      <w:rPr>
        <w:rFonts w:ascii="Wingdings" w:hAnsi="Wingdings" w:hint="default"/>
      </w:rPr>
    </w:lvl>
    <w:lvl w:ilvl="3" w:tplc="04090001" w:tentative="1">
      <w:start w:val="1"/>
      <w:numFmt w:val="bullet"/>
      <w:lvlText w:val=""/>
      <w:lvlJc w:val="left"/>
      <w:pPr>
        <w:ind w:left="2200" w:hanging="440"/>
      </w:pPr>
      <w:rPr>
        <w:rFonts w:ascii="Wingdings" w:hAnsi="Wingdings" w:hint="default"/>
      </w:rPr>
    </w:lvl>
    <w:lvl w:ilvl="4" w:tplc="04090003" w:tentative="1">
      <w:start w:val="1"/>
      <w:numFmt w:val="bullet"/>
      <w:lvlText w:val=""/>
      <w:lvlJc w:val="left"/>
      <w:pPr>
        <w:ind w:left="2640" w:hanging="440"/>
      </w:pPr>
      <w:rPr>
        <w:rFonts w:ascii="Wingdings" w:hAnsi="Wingdings" w:hint="default"/>
      </w:rPr>
    </w:lvl>
    <w:lvl w:ilvl="5" w:tplc="04090005" w:tentative="1">
      <w:start w:val="1"/>
      <w:numFmt w:val="bullet"/>
      <w:lvlText w:val=""/>
      <w:lvlJc w:val="left"/>
      <w:pPr>
        <w:ind w:left="3080" w:hanging="440"/>
      </w:pPr>
      <w:rPr>
        <w:rFonts w:ascii="Wingdings" w:hAnsi="Wingdings" w:hint="default"/>
      </w:rPr>
    </w:lvl>
    <w:lvl w:ilvl="6" w:tplc="04090001" w:tentative="1">
      <w:start w:val="1"/>
      <w:numFmt w:val="bullet"/>
      <w:lvlText w:val=""/>
      <w:lvlJc w:val="left"/>
      <w:pPr>
        <w:ind w:left="3520" w:hanging="440"/>
      </w:pPr>
      <w:rPr>
        <w:rFonts w:ascii="Wingdings" w:hAnsi="Wingdings" w:hint="default"/>
      </w:rPr>
    </w:lvl>
    <w:lvl w:ilvl="7" w:tplc="04090003" w:tentative="1">
      <w:start w:val="1"/>
      <w:numFmt w:val="bullet"/>
      <w:lvlText w:val=""/>
      <w:lvlJc w:val="left"/>
      <w:pPr>
        <w:ind w:left="3960" w:hanging="440"/>
      </w:pPr>
      <w:rPr>
        <w:rFonts w:ascii="Wingdings" w:hAnsi="Wingdings" w:hint="default"/>
      </w:rPr>
    </w:lvl>
    <w:lvl w:ilvl="8" w:tplc="04090005" w:tentative="1">
      <w:start w:val="1"/>
      <w:numFmt w:val="bullet"/>
      <w:lvlText w:val=""/>
      <w:lvlJc w:val="left"/>
      <w:pPr>
        <w:ind w:left="4400" w:hanging="440"/>
      </w:pPr>
      <w:rPr>
        <w:rFonts w:ascii="Wingdings" w:hAnsi="Wingdings" w:hint="default"/>
      </w:rPr>
    </w:lvl>
  </w:abstractNum>
  <w:abstractNum w:abstractNumId="3" w15:restartNumberingAfterBreak="0">
    <w:nsid w:val="5C4928E3"/>
    <w:multiLevelType w:val="hybridMultilevel"/>
    <w:tmpl w:val="10B673BC"/>
    <w:lvl w:ilvl="0" w:tplc="B2AE3726">
      <w:start w:val="4"/>
      <w:numFmt w:val="bullet"/>
      <w:lvlText w:val="-"/>
      <w:lvlJc w:val="left"/>
      <w:pPr>
        <w:ind w:left="480" w:hanging="360"/>
      </w:pPr>
      <w:rPr>
        <w:rFonts w:ascii="Calibri" w:eastAsiaTheme="minorEastAsia" w:hAnsi="Calibri" w:cs="Calibri" w:hint="default"/>
      </w:rPr>
    </w:lvl>
    <w:lvl w:ilvl="1" w:tplc="04090003" w:tentative="1">
      <w:start w:val="1"/>
      <w:numFmt w:val="bullet"/>
      <w:lvlText w:val=""/>
      <w:lvlJc w:val="left"/>
      <w:pPr>
        <w:ind w:left="920" w:hanging="400"/>
      </w:pPr>
      <w:rPr>
        <w:rFonts w:ascii="Wingdings" w:hAnsi="Wingdings" w:hint="default"/>
      </w:rPr>
    </w:lvl>
    <w:lvl w:ilvl="2" w:tplc="04090005" w:tentative="1">
      <w:start w:val="1"/>
      <w:numFmt w:val="bullet"/>
      <w:lvlText w:val=""/>
      <w:lvlJc w:val="left"/>
      <w:pPr>
        <w:ind w:left="1320" w:hanging="400"/>
      </w:pPr>
      <w:rPr>
        <w:rFonts w:ascii="Wingdings" w:hAnsi="Wingdings" w:hint="default"/>
      </w:rPr>
    </w:lvl>
    <w:lvl w:ilvl="3" w:tplc="04090001" w:tentative="1">
      <w:start w:val="1"/>
      <w:numFmt w:val="bullet"/>
      <w:lvlText w:val=""/>
      <w:lvlJc w:val="left"/>
      <w:pPr>
        <w:ind w:left="1720" w:hanging="400"/>
      </w:pPr>
      <w:rPr>
        <w:rFonts w:ascii="Wingdings" w:hAnsi="Wingdings" w:hint="default"/>
      </w:rPr>
    </w:lvl>
    <w:lvl w:ilvl="4" w:tplc="04090003" w:tentative="1">
      <w:start w:val="1"/>
      <w:numFmt w:val="bullet"/>
      <w:lvlText w:val=""/>
      <w:lvlJc w:val="left"/>
      <w:pPr>
        <w:ind w:left="2120" w:hanging="400"/>
      </w:pPr>
      <w:rPr>
        <w:rFonts w:ascii="Wingdings" w:hAnsi="Wingdings" w:hint="default"/>
      </w:rPr>
    </w:lvl>
    <w:lvl w:ilvl="5" w:tplc="04090005" w:tentative="1">
      <w:start w:val="1"/>
      <w:numFmt w:val="bullet"/>
      <w:lvlText w:val=""/>
      <w:lvlJc w:val="left"/>
      <w:pPr>
        <w:ind w:left="2520" w:hanging="400"/>
      </w:pPr>
      <w:rPr>
        <w:rFonts w:ascii="Wingdings" w:hAnsi="Wingdings" w:hint="default"/>
      </w:rPr>
    </w:lvl>
    <w:lvl w:ilvl="6" w:tplc="04090001" w:tentative="1">
      <w:start w:val="1"/>
      <w:numFmt w:val="bullet"/>
      <w:lvlText w:val=""/>
      <w:lvlJc w:val="left"/>
      <w:pPr>
        <w:ind w:left="2920" w:hanging="400"/>
      </w:pPr>
      <w:rPr>
        <w:rFonts w:ascii="Wingdings" w:hAnsi="Wingdings" w:hint="default"/>
      </w:rPr>
    </w:lvl>
    <w:lvl w:ilvl="7" w:tplc="04090003" w:tentative="1">
      <w:start w:val="1"/>
      <w:numFmt w:val="bullet"/>
      <w:lvlText w:val=""/>
      <w:lvlJc w:val="left"/>
      <w:pPr>
        <w:ind w:left="3320" w:hanging="400"/>
      </w:pPr>
      <w:rPr>
        <w:rFonts w:ascii="Wingdings" w:hAnsi="Wingdings" w:hint="default"/>
      </w:rPr>
    </w:lvl>
    <w:lvl w:ilvl="8" w:tplc="04090005" w:tentative="1">
      <w:start w:val="1"/>
      <w:numFmt w:val="bullet"/>
      <w:lvlText w:val=""/>
      <w:lvlJc w:val="left"/>
      <w:pPr>
        <w:ind w:left="3720" w:hanging="400"/>
      </w:pPr>
      <w:rPr>
        <w:rFonts w:ascii="Wingdings" w:hAnsi="Wingdings" w:hint="default"/>
      </w:rPr>
    </w:lvl>
  </w:abstractNum>
  <w:abstractNum w:abstractNumId="4" w15:restartNumberingAfterBreak="0">
    <w:nsid w:val="726F5F20"/>
    <w:multiLevelType w:val="hybridMultilevel"/>
    <w:tmpl w:val="23D88418"/>
    <w:lvl w:ilvl="0" w:tplc="0409000F">
      <w:start w:val="1"/>
      <w:numFmt w:val="decimal"/>
      <w:lvlText w:val="%1."/>
      <w:lvlJc w:val="left"/>
      <w:pPr>
        <w:ind w:left="800" w:hanging="400"/>
      </w:pPr>
    </w:lvl>
    <w:lvl w:ilvl="1" w:tplc="04090019" w:tentative="1">
      <w:start w:val="1"/>
      <w:numFmt w:val="upperLetter"/>
      <w:lvlText w:val="%2."/>
      <w:lvlJc w:val="left"/>
      <w:pPr>
        <w:ind w:left="1200" w:hanging="400"/>
      </w:pPr>
    </w:lvl>
    <w:lvl w:ilvl="2" w:tplc="0409001B" w:tentative="1">
      <w:start w:val="1"/>
      <w:numFmt w:val="lowerRoman"/>
      <w:lvlText w:val="%3."/>
      <w:lvlJc w:val="right"/>
      <w:pPr>
        <w:ind w:left="1600" w:hanging="400"/>
      </w:pPr>
    </w:lvl>
    <w:lvl w:ilvl="3" w:tplc="0409000F" w:tentative="1">
      <w:start w:val="1"/>
      <w:numFmt w:val="decimal"/>
      <w:lvlText w:val="%4."/>
      <w:lvlJc w:val="left"/>
      <w:pPr>
        <w:ind w:left="2000" w:hanging="400"/>
      </w:pPr>
    </w:lvl>
    <w:lvl w:ilvl="4" w:tplc="04090019" w:tentative="1">
      <w:start w:val="1"/>
      <w:numFmt w:val="upperLetter"/>
      <w:lvlText w:val="%5."/>
      <w:lvlJc w:val="left"/>
      <w:pPr>
        <w:ind w:left="2400" w:hanging="400"/>
      </w:pPr>
    </w:lvl>
    <w:lvl w:ilvl="5" w:tplc="0409001B" w:tentative="1">
      <w:start w:val="1"/>
      <w:numFmt w:val="lowerRoman"/>
      <w:lvlText w:val="%6."/>
      <w:lvlJc w:val="right"/>
      <w:pPr>
        <w:ind w:left="2800" w:hanging="400"/>
      </w:pPr>
    </w:lvl>
    <w:lvl w:ilvl="6" w:tplc="0409000F" w:tentative="1">
      <w:start w:val="1"/>
      <w:numFmt w:val="decimal"/>
      <w:lvlText w:val="%7."/>
      <w:lvlJc w:val="left"/>
      <w:pPr>
        <w:ind w:left="3200" w:hanging="400"/>
      </w:pPr>
    </w:lvl>
    <w:lvl w:ilvl="7" w:tplc="04090019" w:tentative="1">
      <w:start w:val="1"/>
      <w:numFmt w:val="upperLetter"/>
      <w:lvlText w:val="%8."/>
      <w:lvlJc w:val="left"/>
      <w:pPr>
        <w:ind w:left="3600" w:hanging="400"/>
      </w:pPr>
    </w:lvl>
    <w:lvl w:ilvl="8" w:tplc="0409001B" w:tentative="1">
      <w:start w:val="1"/>
      <w:numFmt w:val="lowerRoman"/>
      <w:lvlText w:val="%9."/>
      <w:lvlJc w:val="right"/>
      <w:pPr>
        <w:ind w:left="4000" w:hanging="400"/>
      </w:pPr>
    </w:lvl>
  </w:abstractNum>
  <w:num w:numId="1" w16cid:durableId="605384697">
    <w:abstractNumId w:val="3"/>
  </w:num>
  <w:num w:numId="2" w16cid:durableId="612786316">
    <w:abstractNumId w:val="4"/>
  </w:num>
  <w:num w:numId="3" w16cid:durableId="735709131">
    <w:abstractNumId w:val="0"/>
  </w:num>
  <w:num w:numId="4" w16cid:durableId="1807549881">
    <w:abstractNumId w:val="2"/>
  </w:num>
  <w:num w:numId="5" w16cid:durableId="1653606963">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bordersDoNotSurroundHeader/>
  <w:bordersDoNotSurroundFooter/>
  <w:defaultTabStop w:val="800"/>
  <w:displayHorizontalDrawingGridEvery w:val="0"/>
  <w:displayVerticalDrawingGridEvery w:val="2"/>
  <w:noPunctuationKerning/>
  <w:characterSpacingControl w:val="doNotCompress"/>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E6EC9"/>
    <w:rsid w:val="00010194"/>
    <w:rsid w:val="000125E8"/>
    <w:rsid w:val="00046068"/>
    <w:rsid w:val="00083C17"/>
    <w:rsid w:val="00191833"/>
    <w:rsid w:val="00193A86"/>
    <w:rsid w:val="001C1EEC"/>
    <w:rsid w:val="0021662A"/>
    <w:rsid w:val="00286D60"/>
    <w:rsid w:val="002E3B2C"/>
    <w:rsid w:val="0031225F"/>
    <w:rsid w:val="003724CE"/>
    <w:rsid w:val="003A0B27"/>
    <w:rsid w:val="003A6074"/>
    <w:rsid w:val="003C305C"/>
    <w:rsid w:val="003E49AD"/>
    <w:rsid w:val="0040670A"/>
    <w:rsid w:val="00407C7E"/>
    <w:rsid w:val="00415F5E"/>
    <w:rsid w:val="00435E84"/>
    <w:rsid w:val="00467F36"/>
    <w:rsid w:val="004C1171"/>
    <w:rsid w:val="00503A89"/>
    <w:rsid w:val="005D482F"/>
    <w:rsid w:val="005E3FB7"/>
    <w:rsid w:val="005E5A30"/>
    <w:rsid w:val="00612BB1"/>
    <w:rsid w:val="0061520E"/>
    <w:rsid w:val="006224DF"/>
    <w:rsid w:val="0066433F"/>
    <w:rsid w:val="0070105A"/>
    <w:rsid w:val="0072234C"/>
    <w:rsid w:val="0072420D"/>
    <w:rsid w:val="007604AA"/>
    <w:rsid w:val="00797823"/>
    <w:rsid w:val="007D7CC2"/>
    <w:rsid w:val="00807F01"/>
    <w:rsid w:val="00834A8E"/>
    <w:rsid w:val="00847FD7"/>
    <w:rsid w:val="008804D4"/>
    <w:rsid w:val="008D36A5"/>
    <w:rsid w:val="00901F93"/>
    <w:rsid w:val="00972607"/>
    <w:rsid w:val="009F25E3"/>
    <w:rsid w:val="00A025EF"/>
    <w:rsid w:val="00A741C6"/>
    <w:rsid w:val="00A774CD"/>
    <w:rsid w:val="00A8408F"/>
    <w:rsid w:val="00AA2B31"/>
    <w:rsid w:val="00AA2EB1"/>
    <w:rsid w:val="00AB4C8E"/>
    <w:rsid w:val="00AE7CED"/>
    <w:rsid w:val="00B57EF4"/>
    <w:rsid w:val="00B80280"/>
    <w:rsid w:val="00B811D8"/>
    <w:rsid w:val="00B91215"/>
    <w:rsid w:val="00BE0243"/>
    <w:rsid w:val="00BE6540"/>
    <w:rsid w:val="00C1748B"/>
    <w:rsid w:val="00C35E2A"/>
    <w:rsid w:val="00C551C4"/>
    <w:rsid w:val="00CC463B"/>
    <w:rsid w:val="00CF75FB"/>
    <w:rsid w:val="00D236B6"/>
    <w:rsid w:val="00D64930"/>
    <w:rsid w:val="00D6499C"/>
    <w:rsid w:val="00DD7CDC"/>
    <w:rsid w:val="00DE381E"/>
    <w:rsid w:val="00E256C2"/>
    <w:rsid w:val="00EC6533"/>
    <w:rsid w:val="00ED28AB"/>
    <w:rsid w:val="00EE15FC"/>
    <w:rsid w:val="00F0145B"/>
    <w:rsid w:val="00F25D54"/>
    <w:rsid w:val="00F60FF1"/>
    <w:rsid w:val="00F86478"/>
    <w:rsid w:val="00F941D0"/>
    <w:rsid w:val="00FA6D75"/>
    <w:rsid w:val="00FB6352"/>
    <w:rsid w:val="00FD539C"/>
    <w:rsid w:val="00FD6A7E"/>
    <w:rsid w:val="00FE6EC9"/>
    <w:rsid w:val="00FF5247"/>
    <w:rsid w:val="00FF61B2"/>
  </w:rsids>
  <m:mathPr>
    <m:mathFont m:val="Cambria Math"/>
    <m:brkBin m:val="before"/>
    <m:brkBinSub m:val="--"/>
    <m:smallFrac m:val="0"/>
    <m:dispDef/>
    <m:lMargin m:val="0"/>
    <m:rMargin m:val="0"/>
    <m:defJc m:val="centerGroup"/>
    <m:wrapIndent m:val="1440"/>
    <m:intLim m:val="subSup"/>
    <m:naryLim m:val="undOvr"/>
  </m:mathPr>
  <w:themeFontLang w:val="en-US" w:eastAsia="ko-KR"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5E4FA71"/>
  <w15:chartTrackingRefBased/>
  <w15:docId w15:val="{9A59EEF7-6EDD-4BD0-BA9E-B700EA44EB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Cs w:val="22"/>
        <w:lang w:val="en-US" w:eastAsia="ko-KR" w:bidi="ar-SA"/>
      </w:rPr>
    </w:rPrDefault>
    <w:pPrDefault>
      <w:pPr>
        <w:spacing w:after="160" w:line="259" w:lineRule="auto"/>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widowControl w:val="0"/>
      <w:wordWrap w:val="0"/>
      <w:autoSpaceDE w:val="0"/>
      <w:autoSpaceDN w:val="0"/>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Date">
    <w:name w:val="Date"/>
    <w:basedOn w:val="Normal"/>
    <w:next w:val="Normal"/>
    <w:link w:val="DateChar"/>
    <w:uiPriority w:val="99"/>
    <w:semiHidden/>
    <w:unhideWhenUsed/>
    <w:rsid w:val="00FE6EC9"/>
  </w:style>
  <w:style w:type="character" w:customStyle="1" w:styleId="DateChar">
    <w:name w:val="Date Char"/>
    <w:basedOn w:val="DefaultParagraphFont"/>
    <w:link w:val="Date"/>
    <w:uiPriority w:val="99"/>
    <w:semiHidden/>
    <w:rsid w:val="00FE6EC9"/>
  </w:style>
  <w:style w:type="paragraph" w:styleId="ListParagraph">
    <w:name w:val="List Paragraph"/>
    <w:basedOn w:val="Normal"/>
    <w:uiPriority w:val="34"/>
    <w:qFormat/>
    <w:rsid w:val="0031225F"/>
    <w:pPr>
      <w:ind w:leftChars="400" w:left="800"/>
    </w:pPr>
  </w:style>
  <w:style w:type="paragraph" w:styleId="Header">
    <w:name w:val="header"/>
    <w:basedOn w:val="Normal"/>
    <w:link w:val="HeaderChar"/>
    <w:uiPriority w:val="99"/>
    <w:unhideWhenUsed/>
    <w:rsid w:val="00807F01"/>
    <w:pPr>
      <w:tabs>
        <w:tab w:val="center" w:pos="4513"/>
        <w:tab w:val="right" w:pos="9026"/>
      </w:tabs>
      <w:snapToGrid w:val="0"/>
    </w:pPr>
  </w:style>
  <w:style w:type="character" w:customStyle="1" w:styleId="HeaderChar">
    <w:name w:val="Header Char"/>
    <w:basedOn w:val="DefaultParagraphFont"/>
    <w:link w:val="Header"/>
    <w:uiPriority w:val="99"/>
    <w:rsid w:val="00807F01"/>
  </w:style>
  <w:style w:type="paragraph" w:styleId="Footer">
    <w:name w:val="footer"/>
    <w:basedOn w:val="Normal"/>
    <w:link w:val="FooterChar"/>
    <w:uiPriority w:val="99"/>
    <w:unhideWhenUsed/>
    <w:rsid w:val="00807F01"/>
    <w:pPr>
      <w:tabs>
        <w:tab w:val="center" w:pos="4513"/>
        <w:tab w:val="right" w:pos="9026"/>
      </w:tabs>
      <w:snapToGrid w:val="0"/>
    </w:pPr>
  </w:style>
  <w:style w:type="character" w:customStyle="1" w:styleId="FooterChar">
    <w:name w:val="Footer Char"/>
    <w:basedOn w:val="DefaultParagraphFont"/>
    <w:link w:val="Footer"/>
    <w:uiPriority w:val="99"/>
    <w:rsid w:val="00807F01"/>
  </w:style>
  <w:style w:type="character" w:styleId="Hyperlink">
    <w:name w:val="Hyperlink"/>
    <w:basedOn w:val="DefaultParagraphFont"/>
    <w:uiPriority w:val="99"/>
    <w:unhideWhenUsed/>
    <w:rsid w:val="00503A89"/>
    <w:rPr>
      <w:color w:val="0563C1" w:themeColor="hyperlink"/>
      <w:u w:val="single"/>
    </w:rPr>
  </w:style>
  <w:style w:type="character" w:styleId="UnresolvedMention">
    <w:name w:val="Unresolved Mention"/>
    <w:basedOn w:val="DefaultParagraphFont"/>
    <w:uiPriority w:val="99"/>
    <w:semiHidden/>
    <w:unhideWhenUsed/>
    <w:rsid w:val="00503A89"/>
    <w:rPr>
      <w:color w:val="605E5C"/>
      <w:shd w:val="clear" w:color="auto" w:fill="E1DFDD"/>
    </w:rPr>
  </w:style>
  <w:style w:type="table" w:styleId="TableGrid">
    <w:name w:val="Table Grid"/>
    <w:basedOn w:val="TableNormal"/>
    <w:uiPriority w:val="39"/>
    <w:rsid w:val="00A774C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D64930"/>
    <w:pPr>
      <w:snapToGrid w:val="0"/>
      <w:jc w:val="left"/>
    </w:pPr>
  </w:style>
  <w:style w:type="character" w:customStyle="1" w:styleId="FootnoteTextChar">
    <w:name w:val="Footnote Text Char"/>
    <w:basedOn w:val="DefaultParagraphFont"/>
    <w:link w:val="FootnoteText"/>
    <w:uiPriority w:val="99"/>
    <w:rsid w:val="00D64930"/>
  </w:style>
  <w:style w:type="character" w:styleId="FootnoteReference">
    <w:name w:val="footnote reference"/>
    <w:basedOn w:val="DefaultParagraphFont"/>
    <w:uiPriority w:val="99"/>
    <w:semiHidden/>
    <w:unhideWhenUsed/>
    <w:rsid w:val="00D64930"/>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842481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yperlink" Target="mailto:gayoon@nhrc.go.kr" TargetMode="External"/><Relationship Id="rId13"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customXml" Target="../customXml/item2.xml"/><Relationship Id="rId2" Type="http://schemas.openxmlformats.org/officeDocument/2006/relationships/numbering" Target="numbering.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theme" Target="theme/theme1.xml"/><Relationship Id="rId5" Type="http://schemas.openxmlformats.org/officeDocument/2006/relationships/webSettings" Target="webSettings.xml"/><Relationship Id="rId10"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customXml" Target="../customXml/item4.xml"/></Relationships>
</file>

<file path=word/theme/theme1.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맑은 고딕"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맑은 고딕"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D953D6983EF5F4EB0B6A5354F975E96" ma:contentTypeVersion="33" ma:contentTypeDescription="Create a new document." ma:contentTypeScope="" ma:versionID="e4152e80b297497bf179b6e599b3a5a8">
  <xsd:schema xmlns:xsd="http://www.w3.org/2001/XMLSchema" xmlns:xs="http://www.w3.org/2001/XMLSchema" xmlns:p="http://schemas.microsoft.com/office/2006/metadata/properties" xmlns:ns2="d42e65b2-cf21-49c1-b27d-d23f90380c0e" xmlns:ns3="9c2e4527-2efa-4ade-b3d6-b2418af14986" xmlns:ns4="985ec44e-1bab-4c0b-9df0-6ba128686fc9" targetNamespace="http://schemas.microsoft.com/office/2006/metadata/properties" ma:root="true" ma:fieldsID="c4a1058a1da92cd6dea230ffa20d6228" ns2:_="" ns3:_="" ns4:_="">
    <xsd:import namespace="d42e65b2-cf21-49c1-b27d-d23f90380c0e"/>
    <xsd:import namespace="9c2e4527-2efa-4ade-b3d6-b2418af14986"/>
    <xsd:import namespace="985ec44e-1bab-4c0b-9df0-6ba128686fc9"/>
    <xsd:element name="properties">
      <xsd:complexType>
        <xsd:sequence>
          <xsd:element name="documentManagement">
            <xsd:complexType>
              <xsd:all>
                <xsd:element ref="ns2:Contributor" minOccurs="0"/>
                <xsd:element ref="ns2:Doctype" minOccurs="0"/>
                <xsd:element ref="ns2:Category" minOccurs="0"/>
                <xsd:element ref="ns2:Filename" minOccurs="0"/>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Status" minOccurs="0"/>
                <xsd:element ref="ns2:AItagger" minOccurs="0"/>
                <xsd:element ref="ns2:AIcount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2e65b2-cf21-49c1-b27d-d23f90380c0e" elementFormDefault="qualified">
    <xsd:import namespace="http://schemas.microsoft.com/office/2006/documentManagement/types"/>
    <xsd:import namespace="http://schemas.microsoft.com/office/infopath/2007/PartnerControls"/>
    <xsd:element name="Contributor" ma:index="1" nillable="true" ma:displayName="Contributor" ma:description="Who submitted this document?&#10;Click and enter the contributor's name" ma:internalName="Contributor">
      <xsd:simpleType>
        <xsd:restriction base="dms:Text">
          <xsd:maxLength value="255"/>
        </xsd:restriction>
      </xsd:simpleType>
    </xsd:element>
    <xsd:element name="Doctype" ma:index="2" nillable="true" ma:displayName="Doc type" ma:default="input" ma:format="Dropdown" ma:internalName="Doctype" ma:readOnly="false">
      <xsd:simpleType>
        <xsd:union memberTypes="dms:Text">
          <xsd:simpleType>
            <xsd:restriction base="dms:Choice">
              <xsd:enumeration value="note verbale"/>
              <xsd:enumeration value="cover letter"/>
              <xsd:enumeration value="input"/>
              <xsd:enumeration value="annex"/>
              <xsd:enumeration value="English version"/>
              <xsd:enumeration value="French version"/>
              <xsd:enumeration value="Spanish version"/>
              <xsd:enumeration value="Arabic version"/>
              <xsd:enumeration value="Chinese version"/>
              <xsd:enumeration value="Russian version"/>
              <xsd:enumeration value="English translation"/>
              <xsd:enumeration value="French translation"/>
              <xsd:enumeration value="Spanish translation"/>
              <xsd:enumeration value="Arabic translation"/>
              <xsd:enumeration value="Russian translation"/>
              <xsd:enumeration value="Chinese translation"/>
            </xsd:restriction>
          </xsd:simpleType>
        </xsd:union>
      </xsd:simpleType>
    </xsd:element>
    <xsd:element name="Category" ma:index="3" nillable="true" ma:displayName="Category" ma:format="Dropdown" ma:internalName="Category" ma:readOnly="false">
      <xsd:simpleType>
        <xsd:union memberTypes="dms:Text">
          <xsd:simpleType>
            <xsd:restriction base="dms:Choice">
              <xsd:enumeration value="States"/>
              <xsd:enumeration value="NHRIs"/>
              <xsd:enumeration value="UN entities"/>
              <xsd:enumeration value="IGOs"/>
              <xsd:enumeration value="Regional mechanism"/>
              <xsd:enumeration value="National mechanism"/>
              <xsd:enumeration value="CSOs"/>
              <xsd:enumeration value="Private sector"/>
              <xsd:enumeration value="Academia"/>
              <xsd:enumeration value="Indigenous Peoples"/>
              <xsd:enumeration value="Individuals"/>
            </xsd:restriction>
          </xsd:simpleType>
        </xsd:union>
      </xsd:simpleType>
    </xsd:element>
    <xsd:element name="Filename" ma:index="4" nillable="true" ma:displayName="File name" ma:format="Dropdown" ma:hidden="true" ma:internalName="Filename" ma:readOnly="false">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hidden="true" ma:internalName="MediaServiceOCR"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element name="Status" ma:index="26" nillable="true" ma:displayName="Status" ma:default="New" ma:format="Dropdown" ma:hidden="true" ma:internalName="Status">
      <xsd:simpleType>
        <xsd:restriction base="dms:Choice">
          <xsd:enumeration value="New"/>
          <xsd:enumeration value="AI tagging..."/>
          <xsd:enumeration value="AI tagged"/>
          <xsd:enumeration value="AI tagging failed"/>
          <xsd:enumeration value="Human tagged"/>
          <xsd:enumeration value="Preparing for publishing..."/>
          <xsd:enumeration value="Error"/>
          <xsd:enumeration value="Ready to publish"/>
          <xsd:enumeration value="Web published"/>
        </xsd:restriction>
      </xsd:simpleType>
    </xsd:element>
    <xsd:element name="AItagger" ma:index="27" nillable="true" ma:displayName="AI tagger" ma:default="0" ma:format="Dropdown" ma:internalName="AItagger">
      <xsd:simpleType>
        <xsd:restriction base="dms:Boolean"/>
      </xsd:simpleType>
    </xsd:element>
    <xsd:element name="AIcounter" ma:index="28" nillable="true" ma:displayName="AI counter" ma:decimals="0" ma:default="0" ma:description="How many times AI tagger has been triggered" ma:format="Dropdown" ma:internalName="AIcounter"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9c2e4527-2efa-4ade-b3d6-b2418af14986"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4afd02e-5a56-4f93-83f9-320cd14d78c4}" ma:internalName="TaxCatchAll" ma:readOnly="false" ma:showField="CatchAllData" ma:web="9c2e4527-2efa-4ade-b3d6-b2418af1498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AIcounter xmlns="d42e65b2-cf21-49c1-b27d-d23f90380c0e">0</AIcounter>
    <Category xmlns="d42e65b2-cf21-49c1-b27d-d23f90380c0e">NHRIs</Category>
    <lcf76f155ced4ddcb4097134ff3c332f xmlns="d42e65b2-cf21-49c1-b27d-d23f90380c0e">
      <Terms xmlns="http://schemas.microsoft.com/office/infopath/2007/PartnerControls"/>
    </lcf76f155ced4ddcb4097134ff3c332f>
    <Filename xmlns="d42e65b2-cf21-49c1-b27d-d23f90380c0e" xsi:nil="true"/>
    <Doctype xmlns="d42e65b2-cf21-49c1-b27d-d23f90380c0e">input</Doctype>
    <TaxCatchAll xmlns="985ec44e-1bab-4c0b-9df0-6ba128686fc9" xsi:nil="true"/>
    <Contributor xmlns="d42e65b2-cf21-49c1-b27d-d23f90380c0e">Republic of Korea - National Human Rights Commission of Korea</Contributor>
    <Status xmlns="d42e65b2-cf21-49c1-b27d-d23f90380c0e">Ready to publish</Status>
    <AItagger xmlns="d42e65b2-cf21-49c1-b27d-d23f90380c0e">false</AItagger>
  </documentManagement>
</p:properties>
</file>

<file path=customXml/itemProps1.xml><?xml version="1.0" encoding="utf-8"?>
<ds:datastoreItem xmlns:ds="http://schemas.openxmlformats.org/officeDocument/2006/customXml" ds:itemID="{B99E06AD-49F7-4F17-88FF-1CB7F61E84D6}">
  <ds:schemaRefs>
    <ds:schemaRef ds:uri="http://schemas.openxmlformats.org/officeDocument/2006/bibliography"/>
  </ds:schemaRefs>
</ds:datastoreItem>
</file>

<file path=customXml/itemProps2.xml><?xml version="1.0" encoding="utf-8"?>
<ds:datastoreItem xmlns:ds="http://schemas.openxmlformats.org/officeDocument/2006/customXml" ds:itemID="{54DDD369-8C0C-434E-BEA9-7868AC91F91A}"/>
</file>

<file path=customXml/itemProps3.xml><?xml version="1.0" encoding="utf-8"?>
<ds:datastoreItem xmlns:ds="http://schemas.openxmlformats.org/officeDocument/2006/customXml" ds:itemID="{D94218AB-16FE-4B1B-B044-FA34BE924821}"/>
</file>

<file path=customXml/itemProps4.xml><?xml version="1.0" encoding="utf-8"?>
<ds:datastoreItem xmlns:ds="http://schemas.openxmlformats.org/officeDocument/2006/customXml" ds:itemID="{14DA93DF-5462-40DD-8DE7-B2E1DAB81223}"/>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43</TotalTime>
  <Pages>4</Pages>
  <Words>1450</Words>
  <Characters>8269</Characters>
  <Application>Microsoft Office Word</Application>
  <DocSecurity>0</DocSecurity>
  <Lines>68</Lines>
  <Paragraphs>19</Paragraphs>
  <ScaleCrop>false</ScaleCrop>
  <HeadingPairs>
    <vt:vector size="2" baseType="variant">
      <vt:variant>
        <vt:lpstr>제목</vt:lpstr>
      </vt:variant>
      <vt:variant>
        <vt:i4>1</vt:i4>
      </vt:variant>
    </vt:vector>
  </HeadingPairs>
  <TitlesOfParts>
    <vt:vector size="1" baseType="lpstr">
      <vt:lpstr/>
    </vt:vector>
  </TitlesOfParts>
  <Company/>
  <LinksUpToDate>false</LinksUpToDate>
  <CharactersWithSpaces>9700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
  <cp:lastModifiedBy>user</cp:lastModifiedBy>
  <cp:revision>2</cp:revision>
  <dcterms:created xsi:type="dcterms:W3CDTF">2026-03-18T23:07:00Z</dcterms:created>
  <dcterms:modified xsi:type="dcterms:W3CDTF">2026-03-19T08:36:00Z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0x0101009D953D6983EF5F4EB0B6A5354F975E96</vt:lpwstr>
  </property>
  <property fmtid="{D5CDD505-2E9C-101B-9397-08002B2CF9AE}" pid="3" name="MediaServiceImageTags">
    <vt:lpwstr/>
  </property>
</Properties>
</file>