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omments/modernComment_110_F33700C4.xml" ContentType="application/vnd.ms-powerpoint.comments+xml"/>
  <Override PartName="/ppt/comments/modernComment_10E_8B81A8BF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4"/>
  </p:sldMasterIdLst>
  <p:notesMasterIdLst>
    <p:notesMasterId r:id="rId18"/>
  </p:notesMasterIdLst>
  <p:sldIdLst>
    <p:sldId id="256" r:id="rId5"/>
    <p:sldId id="271" r:id="rId6"/>
    <p:sldId id="259" r:id="rId7"/>
    <p:sldId id="261" r:id="rId8"/>
    <p:sldId id="262" r:id="rId9"/>
    <p:sldId id="264" r:id="rId10"/>
    <p:sldId id="265" r:id="rId11"/>
    <p:sldId id="272" r:id="rId12"/>
    <p:sldId id="268" r:id="rId13"/>
    <p:sldId id="267" r:id="rId14"/>
    <p:sldId id="269" r:id="rId15"/>
    <p:sldId id="266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DBC912C-D4FA-CA72-D07C-8D5998188DFB}" name="Stefania Plougarli (OHCHR Intern)" initials="SI" userId="S::stefania.plougarli@un.org::c57837c3-be5f-4bf0-a5d5-2436395c5666" providerId="AD"/>
  <p188:author id="{51BDBB7F-2820-AABE-E9B7-4AE0CBB812C0}" name="Meena Ramkaun" initials="MR" userId="Meena Ramkaun" providerId="None"/>
  <p188:author id="{14908989-60FA-98C5-4D36-2ADD99AC66F7}" name="Mariana Olivera West" initials="MW" userId="S::mariana.oliverawest@un.org::8216b97d-5b18-447e-a82b-9f7a261756dd" providerId="AD"/>
  <p188:author id="{0985C2E0-164A-ADDA-62BC-E941EEABF714}" name="Hui Lu" initials="HL" userId="S::lu2@un.org::1cb6dcaa-79ee-4b25-af8e-27c9d410967a" providerId="AD"/>
  <p188:author id="{9AE594F8-5CAF-8870-97F5-C941C3677DC3}" name="Gemma Kentish" initials="GK" userId="S::gemma.kentish@un.org::84a0291f-c988-4ce7-b54b-200b4ad5ac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548B99-90D4-41E0-A283-716FCCC1AFCE}" v="11" dt="2026-06-01T15:59:04.207"/>
    <p1510:client id="{C30E9C11-7C1E-9508-10D4-DD6205F0CA54}" v="93" dt="2026-06-01T08:45:20.227"/>
    <p1510:client id="{F6DF3D64-90E0-1100-52B9-4A8CCFD8E5AD}" v="388" dt="2026-06-01T15:56:55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nitednations.sharepoint.com/sites/OHCHR-HRT-HRCB/KM/Research%20Materials/Statistics/Meetings/no%20of%20meetings%202006%20-%20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nitednations.sharepoint.com/sites/OHCHR-HRT-HRCB/KM/Research%20Materials/Statistics/Interactive%20dialogues/Statistics%20on%20IDs%20(2013-2023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nitednations.sharepoint.com/sites/OHCHR-HRT-HRCB/KM/Research%20Materials/Statistics/Enhanced%20ID/EIDs%20sta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unitednations.sharepoint.com/sites/OHCHR-HRT-HRCB/KM/Research%20Materials/Statistics/Recent%20trends%20at%20HRC/Summary%20statistics_as%20of%2010Aug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unitednations.sharepoint.com/sites/OHCHR-HRT-HRCB/KM/Research%20Materials/Statistics/Recent%20trends%20at%20HRC/Summary%20statistics_as%20of%2010Aug2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Total No. of Meetings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LID4096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xVal>
            <c:numRef>
              <c:f>Sheet1!$A$2:$A$21</c:f>
              <c:numCache>
                <c:formatCode>General</c:formatCode>
                <c:ptCount val="20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  <c:pt idx="11">
                  <c:v>2014</c:v>
                </c:pt>
                <c:pt idx="12">
                  <c:v>2013</c:v>
                </c:pt>
                <c:pt idx="13">
                  <c:v>2012</c:v>
                </c:pt>
                <c:pt idx="14">
                  <c:v>2011</c:v>
                </c:pt>
                <c:pt idx="15">
                  <c:v>2010</c:v>
                </c:pt>
                <c:pt idx="16">
                  <c:v>2009</c:v>
                </c:pt>
                <c:pt idx="17">
                  <c:v>2008</c:v>
                </c:pt>
                <c:pt idx="18">
                  <c:v>2007</c:v>
                </c:pt>
                <c:pt idx="19">
                  <c:v>2006</c:v>
                </c:pt>
              </c:numCache>
            </c:numRef>
          </c:xVal>
          <c:yVal>
            <c:numRef>
              <c:f>Sheet1!$B$2:$B$21</c:f>
              <c:numCache>
                <c:formatCode>General</c:formatCode>
                <c:ptCount val="20"/>
                <c:pt idx="0">
                  <c:v>139</c:v>
                </c:pt>
                <c:pt idx="1">
                  <c:v>145</c:v>
                </c:pt>
                <c:pt idx="2">
                  <c:v>145</c:v>
                </c:pt>
                <c:pt idx="3">
                  <c:v>145</c:v>
                </c:pt>
                <c:pt idx="4">
                  <c:v>134</c:v>
                </c:pt>
                <c:pt idx="5">
                  <c:v>115</c:v>
                </c:pt>
                <c:pt idx="6">
                  <c:v>139</c:v>
                </c:pt>
                <c:pt idx="7">
                  <c:v>138</c:v>
                </c:pt>
                <c:pt idx="8">
                  <c:v>141</c:v>
                </c:pt>
                <c:pt idx="9">
                  <c:v>155</c:v>
                </c:pt>
                <c:pt idx="10">
                  <c:v>148</c:v>
                </c:pt>
                <c:pt idx="11">
                  <c:v>138</c:v>
                </c:pt>
                <c:pt idx="12">
                  <c:v>128</c:v>
                </c:pt>
                <c:pt idx="13">
                  <c:v>129</c:v>
                </c:pt>
                <c:pt idx="14">
                  <c:v>121</c:v>
                </c:pt>
                <c:pt idx="15">
                  <c:v>115</c:v>
                </c:pt>
                <c:pt idx="16">
                  <c:v>106</c:v>
                </c:pt>
                <c:pt idx="17">
                  <c:v>94</c:v>
                </c:pt>
                <c:pt idx="18">
                  <c:v>75</c:v>
                </c:pt>
                <c:pt idx="19">
                  <c:v>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B90-4F15-8A5B-A1339E4D8A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36633824"/>
        <c:axId val="1136627584"/>
      </c:scatterChart>
      <c:valAx>
        <c:axId val="1136633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136627584"/>
        <c:crosses val="autoZero"/>
        <c:crossBetween val="midCat"/>
      </c:valAx>
      <c:valAx>
        <c:axId val="113662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1366338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'Total IDs'!$B$1</c:f>
              <c:strCache>
                <c:ptCount val="1"/>
                <c:pt idx="0">
                  <c:v>IDs with Special Procedures (Mandate Holders and Experts)</c:v>
                </c:pt>
              </c:strCache>
            </c:strRef>
          </c:tx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numRef>
              <c:f>('Total IDs'!$A$2:$A$15,'Total IDs'!$A$17)</c:f>
              <c:numCache>
                <c:formatCode>General</c:formatCode>
                <c:ptCount val="15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  <c:pt idx="11">
                  <c:v>2014</c:v>
                </c:pt>
                <c:pt idx="12">
                  <c:v>2013</c:v>
                </c:pt>
                <c:pt idx="13">
                  <c:v>2012</c:v>
                </c:pt>
                <c:pt idx="14">
                  <c:v>2010</c:v>
                </c:pt>
              </c:numCache>
              <c:extLst/>
            </c:numRef>
          </c:cat>
          <c:val>
            <c:numRef>
              <c:f>('Total IDs'!$B$2:$B$15,'Total IDs'!$B$17)</c:f>
              <c:numCache>
                <c:formatCode>General</c:formatCode>
                <c:ptCount val="15"/>
                <c:pt idx="0">
                  <c:v>49</c:v>
                </c:pt>
                <c:pt idx="1">
                  <c:v>72</c:v>
                </c:pt>
                <c:pt idx="2">
                  <c:v>69</c:v>
                </c:pt>
                <c:pt idx="3">
                  <c:v>66</c:v>
                </c:pt>
                <c:pt idx="4">
                  <c:v>63</c:v>
                </c:pt>
                <c:pt idx="5">
                  <c:v>61</c:v>
                </c:pt>
                <c:pt idx="6">
                  <c:v>58</c:v>
                </c:pt>
                <c:pt idx="7">
                  <c:v>60</c:v>
                </c:pt>
                <c:pt idx="8">
                  <c:v>60</c:v>
                </c:pt>
                <c:pt idx="9">
                  <c:v>62</c:v>
                </c:pt>
                <c:pt idx="10">
                  <c:v>61</c:v>
                </c:pt>
                <c:pt idx="11">
                  <c:v>54</c:v>
                </c:pt>
                <c:pt idx="12">
                  <c:v>52</c:v>
                </c:pt>
                <c:pt idx="13">
                  <c:v>47</c:v>
                </c:pt>
                <c:pt idx="14">
                  <c:v>49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245B-49D4-90B8-C1B0944F29C4}"/>
            </c:ext>
          </c:extLst>
        </c:ser>
        <c:ser>
          <c:idx val="1"/>
          <c:order val="1"/>
          <c:tx>
            <c:strRef>
              <c:f>'Total IDs'!$C$1</c:f>
              <c:strCache>
                <c:ptCount val="1"/>
                <c:pt idx="0">
                  <c:v>IDs with High Commissioner/SRSG and OHCHR reports</c:v>
                </c:pt>
              </c:strCache>
            </c:strRef>
          </c:tx>
          <c:spPr>
            <a:ln w="22225" cap="rnd">
              <a:solidFill>
                <a:schemeClr val="accent2"/>
              </a:solidFill>
            </a:ln>
            <a:effectLst>
              <a:glow rad="139700">
                <a:schemeClr val="accent2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numRef>
              <c:f>('Total IDs'!$A$2:$A$15,'Total IDs'!$A$17)</c:f>
              <c:numCache>
                <c:formatCode>General</c:formatCode>
                <c:ptCount val="15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  <c:pt idx="11">
                  <c:v>2014</c:v>
                </c:pt>
                <c:pt idx="12">
                  <c:v>2013</c:v>
                </c:pt>
                <c:pt idx="13">
                  <c:v>2012</c:v>
                </c:pt>
                <c:pt idx="14">
                  <c:v>2010</c:v>
                </c:pt>
              </c:numCache>
              <c:extLst/>
            </c:numRef>
          </c:cat>
          <c:val>
            <c:numRef>
              <c:f>('Total IDs'!$C$2:$C$15,'Total IDs'!$C$17)</c:f>
              <c:numCache>
                <c:formatCode>General</c:formatCode>
                <c:ptCount val="15"/>
                <c:pt idx="0">
                  <c:v>28</c:v>
                </c:pt>
                <c:pt idx="1">
                  <c:v>35</c:v>
                </c:pt>
                <c:pt idx="2">
                  <c:v>36</c:v>
                </c:pt>
                <c:pt idx="3">
                  <c:v>26</c:v>
                </c:pt>
                <c:pt idx="4">
                  <c:v>25</c:v>
                </c:pt>
                <c:pt idx="5">
                  <c:v>21</c:v>
                </c:pt>
                <c:pt idx="6">
                  <c:v>19</c:v>
                </c:pt>
                <c:pt idx="7">
                  <c:v>19</c:v>
                </c:pt>
                <c:pt idx="8">
                  <c:v>14</c:v>
                </c:pt>
                <c:pt idx="9">
                  <c:v>11</c:v>
                </c:pt>
                <c:pt idx="10">
                  <c:v>8</c:v>
                </c:pt>
                <c:pt idx="11">
                  <c:v>5</c:v>
                </c:pt>
                <c:pt idx="12">
                  <c:v>3</c:v>
                </c:pt>
                <c:pt idx="13">
                  <c:v>4</c:v>
                </c:pt>
                <c:pt idx="14">
                  <c:v>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245B-49D4-90B8-C1B0944F29C4}"/>
            </c:ext>
          </c:extLst>
        </c:ser>
        <c:ser>
          <c:idx val="2"/>
          <c:order val="2"/>
          <c:tx>
            <c:strRef>
              <c:f>'Total IDs'!$D$1</c:f>
              <c:strCache>
                <c:ptCount val="1"/>
                <c:pt idx="0">
                  <c:v>IDs with Investigative Mechanisms (FFMs, IIMs, COIs and GEE)</c:v>
                </c:pt>
              </c:strCache>
            </c:strRef>
          </c:tx>
          <c:spPr>
            <a:ln w="22225" cap="rnd">
              <a:solidFill>
                <a:schemeClr val="accent3"/>
              </a:solidFill>
            </a:ln>
            <a:effectLst>
              <a:glow rad="139700">
                <a:schemeClr val="accent3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numRef>
              <c:f>('Total IDs'!$A$2:$A$15,'Total IDs'!$A$17)</c:f>
              <c:numCache>
                <c:formatCode>General</c:formatCode>
                <c:ptCount val="15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  <c:pt idx="11">
                  <c:v>2014</c:v>
                </c:pt>
                <c:pt idx="12">
                  <c:v>2013</c:v>
                </c:pt>
                <c:pt idx="13">
                  <c:v>2012</c:v>
                </c:pt>
                <c:pt idx="14">
                  <c:v>2010</c:v>
                </c:pt>
              </c:numCache>
              <c:extLst/>
            </c:numRef>
          </c:cat>
          <c:val>
            <c:numRef>
              <c:f>('Total IDs'!$D$2:$D$15,'Total IDs'!$D$17)</c:f>
              <c:numCache>
                <c:formatCode>General</c:formatCode>
                <c:ptCount val="15"/>
                <c:pt idx="0">
                  <c:v>33</c:v>
                </c:pt>
                <c:pt idx="1">
                  <c:v>18</c:v>
                </c:pt>
                <c:pt idx="2">
                  <c:v>14</c:v>
                </c:pt>
                <c:pt idx="3">
                  <c:v>14</c:v>
                </c:pt>
                <c:pt idx="4">
                  <c:v>13</c:v>
                </c:pt>
                <c:pt idx="5">
                  <c:v>12</c:v>
                </c:pt>
                <c:pt idx="6">
                  <c:v>10</c:v>
                </c:pt>
                <c:pt idx="7">
                  <c:v>11</c:v>
                </c:pt>
                <c:pt idx="8">
                  <c:v>8</c:v>
                </c:pt>
                <c:pt idx="9">
                  <c:v>4</c:v>
                </c:pt>
                <c:pt idx="10">
                  <c:v>6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245B-49D4-90B8-C1B0944F29C4}"/>
            </c:ext>
          </c:extLst>
        </c:ser>
        <c:ser>
          <c:idx val="3"/>
          <c:order val="3"/>
          <c:tx>
            <c:strRef>
              <c:f>'Total IDs'!$E$1</c:f>
              <c:strCache>
                <c:ptCount val="1"/>
                <c:pt idx="0">
                  <c:v>Total IDs</c:v>
                </c:pt>
              </c:strCache>
            </c:strRef>
          </c:tx>
          <c:spPr>
            <a:ln w="22225" cap="rnd">
              <a:solidFill>
                <a:schemeClr val="accent4"/>
              </a:solidFill>
            </a:ln>
            <a:effectLst>
              <a:glow rad="139700">
                <a:schemeClr val="accent4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numRef>
              <c:f>('Total IDs'!$A$2:$A$15,'Total IDs'!$A$17)</c:f>
              <c:numCache>
                <c:formatCode>General</c:formatCode>
                <c:ptCount val="15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  <c:pt idx="11">
                  <c:v>2014</c:v>
                </c:pt>
                <c:pt idx="12">
                  <c:v>2013</c:v>
                </c:pt>
                <c:pt idx="13">
                  <c:v>2012</c:v>
                </c:pt>
                <c:pt idx="14">
                  <c:v>2010</c:v>
                </c:pt>
              </c:numCache>
              <c:extLst/>
            </c:numRef>
          </c:cat>
          <c:val>
            <c:numRef>
              <c:f>('Total IDs'!$E$2:$E$15,'Total IDs'!$E$17)</c:f>
              <c:numCache>
                <c:formatCode>General</c:formatCode>
                <c:ptCount val="15"/>
                <c:pt idx="0">
                  <c:v>110</c:v>
                </c:pt>
                <c:pt idx="1">
                  <c:v>125</c:v>
                </c:pt>
                <c:pt idx="2">
                  <c:v>119</c:v>
                </c:pt>
                <c:pt idx="3">
                  <c:v>106</c:v>
                </c:pt>
                <c:pt idx="4">
                  <c:v>101</c:v>
                </c:pt>
                <c:pt idx="5">
                  <c:v>94</c:v>
                </c:pt>
                <c:pt idx="6">
                  <c:v>87</c:v>
                </c:pt>
                <c:pt idx="7">
                  <c:v>90</c:v>
                </c:pt>
                <c:pt idx="8">
                  <c:v>82</c:v>
                </c:pt>
                <c:pt idx="9">
                  <c:v>77</c:v>
                </c:pt>
                <c:pt idx="10">
                  <c:v>75</c:v>
                </c:pt>
                <c:pt idx="11">
                  <c:v>63</c:v>
                </c:pt>
                <c:pt idx="12">
                  <c:v>60</c:v>
                </c:pt>
                <c:pt idx="13">
                  <c:v>55</c:v>
                </c:pt>
                <c:pt idx="14">
                  <c:v>55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245B-49D4-90B8-C1B0944F29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9124008"/>
        <c:axId val="549121384"/>
      </c:lineChart>
      <c:catAx>
        <c:axId val="549124008"/>
        <c:scaling>
          <c:orientation val="maxMin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121384"/>
        <c:crosses val="autoZero"/>
        <c:auto val="1"/>
        <c:lblAlgn val="ctr"/>
        <c:lblOffset val="100"/>
        <c:noMultiLvlLbl val="0"/>
      </c:catAx>
      <c:valAx>
        <c:axId val="549121384"/>
        <c:scaling>
          <c:orientation val="minMax"/>
        </c:scaling>
        <c:delete val="0"/>
        <c:axPos val="r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No of Interactive Dialogues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12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Yu Gothic"/>
                <a:ea typeface="Yu Gothic"/>
                <a:cs typeface="Yu Gothic"/>
              </a:defRPr>
            </a:pPr>
            <a:r>
              <a:rPr lang="en-GB"/>
              <a:t>Enhanced Interactive Dialogues at the Council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Yu Gothic"/>
              <a:ea typeface="Yu Gothic"/>
              <a:cs typeface="Yu Gothic"/>
            </a:defRPr>
          </a:pPr>
          <a:endParaRPr lang="LID4096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multiLvlStrRef>
              <c:f>Sheet1!$A$3:$B$36</c:f>
              <c:multiLvlStrCache>
                <c:ptCount val="34"/>
                <c:lvl>
                  <c:pt idx="0">
                    <c:v>HRC28</c:v>
                  </c:pt>
                  <c:pt idx="1">
                    <c:v>HRC29</c:v>
                  </c:pt>
                  <c:pt idx="2">
                    <c:v>HRC30</c:v>
                  </c:pt>
                  <c:pt idx="3">
                    <c:v>HRC31</c:v>
                  </c:pt>
                  <c:pt idx="4">
                    <c:v>HRC32</c:v>
                  </c:pt>
                  <c:pt idx="5">
                    <c:v>HRC33</c:v>
                  </c:pt>
                  <c:pt idx="6">
                    <c:v>HRC34</c:v>
                  </c:pt>
                  <c:pt idx="7">
                    <c:v>HRC35</c:v>
                  </c:pt>
                  <c:pt idx="8">
                    <c:v>HRC36</c:v>
                  </c:pt>
                  <c:pt idx="9">
                    <c:v>HRC37</c:v>
                  </c:pt>
                  <c:pt idx="10">
                    <c:v>HRC38</c:v>
                  </c:pt>
                  <c:pt idx="11">
                    <c:v>HRC39</c:v>
                  </c:pt>
                  <c:pt idx="12">
                    <c:v>HRC40</c:v>
                  </c:pt>
                  <c:pt idx="13">
                    <c:v>HRC41</c:v>
                  </c:pt>
                  <c:pt idx="14">
                    <c:v>HRC42</c:v>
                  </c:pt>
                  <c:pt idx="15">
                    <c:v>HRC43</c:v>
                  </c:pt>
                  <c:pt idx="16">
                    <c:v>HRC44</c:v>
                  </c:pt>
                  <c:pt idx="17">
                    <c:v>HRC45</c:v>
                  </c:pt>
                  <c:pt idx="18">
                    <c:v>HRC46</c:v>
                  </c:pt>
                  <c:pt idx="19">
                    <c:v>HRC47</c:v>
                  </c:pt>
                  <c:pt idx="20">
                    <c:v>HRC48</c:v>
                  </c:pt>
                  <c:pt idx="21">
                    <c:v>HRC49</c:v>
                  </c:pt>
                  <c:pt idx="22">
                    <c:v>HRC50</c:v>
                  </c:pt>
                  <c:pt idx="23">
                    <c:v>HRC51</c:v>
                  </c:pt>
                  <c:pt idx="24">
                    <c:v>HRC52</c:v>
                  </c:pt>
                  <c:pt idx="25">
                    <c:v>HRC53</c:v>
                  </c:pt>
                  <c:pt idx="26">
                    <c:v>HRC54</c:v>
                  </c:pt>
                  <c:pt idx="27">
                    <c:v>HRC55</c:v>
                  </c:pt>
                  <c:pt idx="28">
                    <c:v>HRC56</c:v>
                  </c:pt>
                  <c:pt idx="29">
                    <c:v>HRC57</c:v>
                  </c:pt>
                  <c:pt idx="30">
                    <c:v>HRC58</c:v>
                  </c:pt>
                  <c:pt idx="31">
                    <c:v>HRC59</c:v>
                  </c:pt>
                  <c:pt idx="32">
                    <c:v>HRC60</c:v>
                  </c:pt>
                  <c:pt idx="33">
                    <c:v>HRC61</c:v>
                  </c:pt>
                </c:lvl>
                <c:lvl>
                  <c:pt idx="0">
                    <c:v>2015</c:v>
                  </c:pt>
                  <c:pt idx="3">
                    <c:v>2016</c:v>
                  </c:pt>
                  <c:pt idx="6">
                    <c:v>2017</c:v>
                  </c:pt>
                  <c:pt idx="9">
                    <c:v>2018</c:v>
                  </c:pt>
                  <c:pt idx="12">
                    <c:v>2019</c:v>
                  </c:pt>
                  <c:pt idx="15">
                    <c:v>2020</c:v>
                  </c:pt>
                  <c:pt idx="18">
                    <c:v>2021</c:v>
                  </c:pt>
                  <c:pt idx="21">
                    <c:v>2022</c:v>
                  </c:pt>
                  <c:pt idx="24">
                    <c:v>2023</c:v>
                  </c:pt>
                  <c:pt idx="27">
                    <c:v>2024</c:v>
                  </c:pt>
                  <c:pt idx="30">
                    <c:v>2025</c:v>
                  </c:pt>
                  <c:pt idx="33">
                    <c:v>2026</c:v>
                  </c:pt>
                </c:lvl>
              </c:multiLvlStrCache>
            </c:multiLvlStrRef>
          </c:cat>
          <c:val>
            <c:numRef>
              <c:f>Sheet1!$C$3:$C$36</c:f>
              <c:numCache>
                <c:formatCode>General</c:formatCode>
                <c:ptCount val="3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0</c:v>
                </c:pt>
                <c:pt idx="20">
                  <c:v>5</c:v>
                </c:pt>
                <c:pt idx="21">
                  <c:v>2</c:v>
                </c:pt>
                <c:pt idx="22">
                  <c:v>0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2</c:v>
                </c:pt>
                <c:pt idx="27">
                  <c:v>3</c:v>
                </c:pt>
                <c:pt idx="28">
                  <c:v>1</c:v>
                </c:pt>
                <c:pt idx="29">
                  <c:v>5</c:v>
                </c:pt>
                <c:pt idx="30">
                  <c:v>2</c:v>
                </c:pt>
                <c:pt idx="31">
                  <c:v>3</c:v>
                </c:pt>
                <c:pt idx="32">
                  <c:v>5</c:v>
                </c:pt>
                <c:pt idx="3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C2-4216-A1FC-815E17433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319879360"/>
        <c:axId val="1319878880"/>
      </c:barChart>
      <c:catAx>
        <c:axId val="131987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Yu Gothic"/>
                <a:ea typeface="Yu Gothic"/>
                <a:cs typeface="Yu Gothic"/>
              </a:defRPr>
            </a:pPr>
            <a:endParaRPr lang="LID4096"/>
          </a:p>
        </c:txPr>
        <c:crossAx val="1319878880"/>
        <c:crosses val="autoZero"/>
        <c:auto val="1"/>
        <c:lblAlgn val="ctr"/>
        <c:lblOffset val="100"/>
        <c:noMultiLvlLbl val="0"/>
      </c:catAx>
      <c:valAx>
        <c:axId val="131987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131987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LID4096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Panels!$B$4:$B$5</c:f>
              <c:strCache>
                <c:ptCount val="2"/>
                <c:pt idx="0">
                  <c:v>NUMBER OF PANELS PER YEAR</c:v>
                </c:pt>
                <c:pt idx="1">
                  <c:v>March</c:v>
                </c:pt>
              </c:strCache>
            </c:strRef>
          </c:tx>
          <c:spPr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Panels!$A$6:$A$17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Panels!$B$6:$B$17</c:f>
              <c:numCache>
                <c:formatCode>General</c:formatCode>
                <c:ptCount val="12"/>
                <c:pt idx="0">
                  <c:v>8</c:v>
                </c:pt>
                <c:pt idx="1">
                  <c:v>10</c:v>
                </c:pt>
                <c:pt idx="2">
                  <c:v>11</c:v>
                </c:pt>
                <c:pt idx="3">
                  <c:v>10</c:v>
                </c:pt>
                <c:pt idx="4">
                  <c:v>6</c:v>
                </c:pt>
                <c:pt idx="5">
                  <c:v>6</c:v>
                </c:pt>
                <c:pt idx="6">
                  <c:v>4</c:v>
                </c:pt>
                <c:pt idx="7">
                  <c:v>7</c:v>
                </c:pt>
                <c:pt idx="8">
                  <c:v>7</c:v>
                </c:pt>
                <c:pt idx="9">
                  <c:v>9</c:v>
                </c:pt>
                <c:pt idx="10">
                  <c:v>7</c:v>
                </c:pt>
                <c:pt idx="1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50-416B-93D1-882455D1951D}"/>
            </c:ext>
          </c:extLst>
        </c:ser>
        <c:ser>
          <c:idx val="1"/>
          <c:order val="1"/>
          <c:tx>
            <c:strRef>
              <c:f>Panels!$C$4:$C$5</c:f>
              <c:strCache>
                <c:ptCount val="2"/>
                <c:pt idx="0">
                  <c:v>NUMBER OF PANELS PER YEAR</c:v>
                </c:pt>
                <c:pt idx="1">
                  <c:v>June</c:v>
                </c:pt>
              </c:strCache>
            </c:strRef>
          </c:tx>
          <c:spPr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Panels!$A$6:$A$17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Panels!$C$6:$C$17</c:f>
              <c:numCache>
                <c:formatCode>General</c:formatCode>
                <c:ptCount val="12"/>
                <c:pt idx="0">
                  <c:v>5</c:v>
                </c:pt>
                <c:pt idx="1">
                  <c:v>4</c:v>
                </c:pt>
                <c:pt idx="2">
                  <c:v>6</c:v>
                </c:pt>
                <c:pt idx="3">
                  <c:v>6</c:v>
                </c:pt>
                <c:pt idx="4">
                  <c:v>4</c:v>
                </c:pt>
                <c:pt idx="5">
                  <c:v>4</c:v>
                </c:pt>
                <c:pt idx="6">
                  <c:v>7</c:v>
                </c:pt>
                <c:pt idx="7">
                  <c:v>7</c:v>
                </c:pt>
                <c:pt idx="8">
                  <c:v>8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50-416B-93D1-882455D1951D}"/>
            </c:ext>
          </c:extLst>
        </c:ser>
        <c:ser>
          <c:idx val="2"/>
          <c:order val="2"/>
          <c:tx>
            <c:strRef>
              <c:f>Panels!$D$4:$D$5</c:f>
              <c:strCache>
                <c:ptCount val="2"/>
                <c:pt idx="0">
                  <c:v>NUMBER OF PANELS PER YEAR</c:v>
                </c:pt>
                <c:pt idx="1">
                  <c:v>September</c:v>
                </c:pt>
              </c:strCache>
            </c:strRef>
          </c:tx>
          <c:spPr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Panels!$A$6:$A$17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Panels!$D$6:$D$17</c:f>
              <c:numCache>
                <c:formatCode>General</c:formatCode>
                <c:ptCount val="12"/>
                <c:pt idx="0">
                  <c:v>10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6</c:v>
                </c:pt>
                <c:pt idx="8">
                  <c:v>5</c:v>
                </c:pt>
                <c:pt idx="9">
                  <c:v>5</c:v>
                </c:pt>
                <c:pt idx="10">
                  <c:v>6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50-416B-93D1-882455D1951D}"/>
            </c:ext>
          </c:extLst>
        </c:ser>
        <c:ser>
          <c:idx val="3"/>
          <c:order val="3"/>
          <c:tx>
            <c:strRef>
              <c:f>Panels!$E$4:$E$5</c:f>
              <c:strCache>
                <c:ptCount val="2"/>
                <c:pt idx="0">
                  <c:v>NUMBER OF PANELS PER YEAR</c:v>
                </c:pt>
                <c:pt idx="1">
                  <c:v>Total</c:v>
                </c:pt>
              </c:strCache>
            </c:strRef>
          </c:tx>
          <c:spPr>
            <a:gradFill>
              <a:gsLst>
                <a:gs pos="100000">
                  <a:schemeClr val="accent4"/>
                </a:gs>
                <a:gs pos="0">
                  <a:schemeClr val="accent4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cat>
            <c:numRef>
              <c:f>Panels!$A$6:$A$17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Panels!$E$6:$E$17</c:f>
              <c:numCache>
                <c:formatCode>General</c:formatCode>
                <c:ptCount val="12"/>
                <c:pt idx="0">
                  <c:v>23</c:v>
                </c:pt>
                <c:pt idx="1">
                  <c:v>20</c:v>
                </c:pt>
                <c:pt idx="2">
                  <c:v>21</c:v>
                </c:pt>
                <c:pt idx="3">
                  <c:v>19</c:v>
                </c:pt>
                <c:pt idx="4">
                  <c:v>13</c:v>
                </c:pt>
                <c:pt idx="5">
                  <c:v>13</c:v>
                </c:pt>
                <c:pt idx="6">
                  <c:v>14</c:v>
                </c:pt>
                <c:pt idx="7">
                  <c:v>20</c:v>
                </c:pt>
                <c:pt idx="8">
                  <c:v>20</c:v>
                </c:pt>
                <c:pt idx="9">
                  <c:v>19</c:v>
                </c:pt>
                <c:pt idx="10">
                  <c:v>18</c:v>
                </c:pt>
                <c:pt idx="1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50-416B-93D1-882455D19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lt1">
                  <a:alpha val="40000"/>
                </a:schemeClr>
              </a:solidFill>
              <a:round/>
            </a:ln>
            <a:effectLst/>
          </c:spPr>
        </c:dropLines>
        <c:axId val="574901151"/>
        <c:axId val="574892991"/>
      </c:areaChart>
      <c:catAx>
        <c:axId val="574901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75" cap="flat" cmpd="sng" algn="ctr">
            <a:solidFill>
              <a:schemeClr val="lt1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74892991"/>
        <c:crosses val="autoZero"/>
        <c:auto val="1"/>
        <c:lblAlgn val="ctr"/>
        <c:lblOffset val="100"/>
        <c:noMultiLvlLbl val="0"/>
      </c:catAx>
      <c:valAx>
        <c:axId val="574892991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prstDash val="sysDot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7490115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zero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lt1">
          <a:lumMod val="75000"/>
        </a:schemeClr>
      </a:solidFill>
      <a:round/>
    </a:ln>
    <a:effectLst/>
  </c:spPr>
  <c:txPr>
    <a:bodyPr/>
    <a:lstStyle/>
    <a:p>
      <a:pPr>
        <a:defRPr/>
      </a:pPr>
      <a:endParaRPr lang="en-CH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Resolutions adopted during regular sessions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Resolutions!$B$1:$B$2</c:f>
              <c:strCache>
                <c:ptCount val="2"/>
                <c:pt idx="0">
                  <c:v>Resolutions adopted during regular sessions</c:v>
                </c:pt>
                <c:pt idx="1">
                  <c:v>Thematic Resolutions</c:v>
                </c:pt>
              </c:strCache>
            </c:strRef>
          </c:tx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xVal>
            <c:numRef>
              <c:f>Resolutions!$A$3:$A$22</c:f>
              <c:numCache>
                <c:formatCode>General</c:formatCode>
                <c:ptCount val="20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  <c:pt idx="11">
                  <c:v>2014</c:v>
                </c:pt>
                <c:pt idx="12">
                  <c:v>2013</c:v>
                </c:pt>
                <c:pt idx="13">
                  <c:v>2012</c:v>
                </c:pt>
                <c:pt idx="14">
                  <c:v>2011</c:v>
                </c:pt>
                <c:pt idx="15">
                  <c:v>2010</c:v>
                </c:pt>
                <c:pt idx="16">
                  <c:v>2009</c:v>
                </c:pt>
                <c:pt idx="17">
                  <c:v>2008</c:v>
                </c:pt>
                <c:pt idx="18">
                  <c:v>2007</c:v>
                </c:pt>
                <c:pt idx="19">
                  <c:v>2006</c:v>
                </c:pt>
              </c:numCache>
            </c:numRef>
          </c:xVal>
          <c:yVal>
            <c:numRef>
              <c:f>Resolutions!$B$3:$B$22</c:f>
              <c:numCache>
                <c:formatCode>General</c:formatCode>
                <c:ptCount val="20"/>
                <c:pt idx="0">
                  <c:v>61</c:v>
                </c:pt>
                <c:pt idx="1">
                  <c:v>56</c:v>
                </c:pt>
                <c:pt idx="2">
                  <c:v>70</c:v>
                </c:pt>
                <c:pt idx="3">
                  <c:v>62</c:v>
                </c:pt>
                <c:pt idx="4">
                  <c:v>50</c:v>
                </c:pt>
                <c:pt idx="5">
                  <c:v>68</c:v>
                </c:pt>
                <c:pt idx="6">
                  <c:v>61</c:v>
                </c:pt>
                <c:pt idx="7">
                  <c:v>57</c:v>
                </c:pt>
                <c:pt idx="8">
                  <c:v>81</c:v>
                </c:pt>
                <c:pt idx="9">
                  <c:v>75</c:v>
                </c:pt>
                <c:pt idx="10">
                  <c:v>61</c:v>
                </c:pt>
                <c:pt idx="11">
                  <c:v>80</c:v>
                </c:pt>
                <c:pt idx="12">
                  <c:v>68</c:v>
                </c:pt>
                <c:pt idx="13">
                  <c:v>67</c:v>
                </c:pt>
                <c:pt idx="14">
                  <c:v>66</c:v>
                </c:pt>
                <c:pt idx="15">
                  <c:v>56</c:v>
                </c:pt>
                <c:pt idx="16">
                  <c:v>61</c:v>
                </c:pt>
                <c:pt idx="17">
                  <c:v>55</c:v>
                </c:pt>
                <c:pt idx="18">
                  <c:v>40</c:v>
                </c:pt>
                <c:pt idx="19">
                  <c:v>10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A1B-4D5D-BB3A-00166FCCF266}"/>
            </c:ext>
          </c:extLst>
        </c:ser>
        <c:ser>
          <c:idx val="1"/>
          <c:order val="1"/>
          <c:tx>
            <c:strRef>
              <c:f>Resolutions!$C$1:$C$2</c:f>
              <c:strCache>
                <c:ptCount val="2"/>
                <c:pt idx="0">
                  <c:v>Resolutions adopted during regular sessions</c:v>
                </c:pt>
                <c:pt idx="1">
                  <c:v>Country Resolutions</c:v>
                </c:pt>
              </c:strCache>
            </c:strRef>
          </c:tx>
          <c:spPr>
            <a:ln w="22225" cap="rnd">
              <a:solidFill>
                <a:schemeClr val="accent2"/>
              </a:solidFill>
            </a:ln>
            <a:effectLst>
              <a:glow rad="139700">
                <a:schemeClr val="accent2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2">
                    <a:satMod val="175000"/>
                    <a:alpha val="25000"/>
                  </a:schemeClr>
                </a:glow>
              </a:effectLst>
            </c:spPr>
          </c:marker>
          <c:xVal>
            <c:numRef>
              <c:f>Resolutions!$A$3:$A$22</c:f>
              <c:numCache>
                <c:formatCode>General</c:formatCode>
                <c:ptCount val="20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  <c:pt idx="11">
                  <c:v>2014</c:v>
                </c:pt>
                <c:pt idx="12">
                  <c:v>2013</c:v>
                </c:pt>
                <c:pt idx="13">
                  <c:v>2012</c:v>
                </c:pt>
                <c:pt idx="14">
                  <c:v>2011</c:v>
                </c:pt>
                <c:pt idx="15">
                  <c:v>2010</c:v>
                </c:pt>
                <c:pt idx="16">
                  <c:v>2009</c:v>
                </c:pt>
                <c:pt idx="17">
                  <c:v>2008</c:v>
                </c:pt>
                <c:pt idx="18">
                  <c:v>2007</c:v>
                </c:pt>
                <c:pt idx="19">
                  <c:v>2006</c:v>
                </c:pt>
              </c:numCache>
            </c:numRef>
          </c:xVal>
          <c:yVal>
            <c:numRef>
              <c:f>Resolutions!$C$3:$C$22</c:f>
              <c:numCache>
                <c:formatCode>General</c:formatCode>
                <c:ptCount val="20"/>
                <c:pt idx="0">
                  <c:v>31</c:v>
                </c:pt>
                <c:pt idx="1">
                  <c:v>34</c:v>
                </c:pt>
                <c:pt idx="2">
                  <c:v>36</c:v>
                </c:pt>
                <c:pt idx="3">
                  <c:v>33</c:v>
                </c:pt>
                <c:pt idx="4">
                  <c:v>30</c:v>
                </c:pt>
                <c:pt idx="5">
                  <c:v>29</c:v>
                </c:pt>
                <c:pt idx="6">
                  <c:v>31</c:v>
                </c:pt>
                <c:pt idx="7">
                  <c:v>28</c:v>
                </c:pt>
                <c:pt idx="8">
                  <c:v>27</c:v>
                </c:pt>
                <c:pt idx="9">
                  <c:v>25</c:v>
                </c:pt>
                <c:pt idx="10">
                  <c:v>27</c:v>
                </c:pt>
                <c:pt idx="11">
                  <c:v>22</c:v>
                </c:pt>
                <c:pt idx="12">
                  <c:v>27</c:v>
                </c:pt>
                <c:pt idx="13">
                  <c:v>27</c:v>
                </c:pt>
                <c:pt idx="14">
                  <c:v>23</c:v>
                </c:pt>
                <c:pt idx="15">
                  <c:v>15</c:v>
                </c:pt>
                <c:pt idx="16">
                  <c:v>12</c:v>
                </c:pt>
                <c:pt idx="17">
                  <c:v>14</c:v>
                </c:pt>
                <c:pt idx="18">
                  <c:v>7</c:v>
                </c:pt>
                <c:pt idx="19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A1B-4D5D-BB3A-00166FCCF266}"/>
            </c:ext>
          </c:extLst>
        </c:ser>
        <c:ser>
          <c:idx val="2"/>
          <c:order val="2"/>
          <c:tx>
            <c:strRef>
              <c:f>Resolutions!$D$1:$D$2</c:f>
              <c:strCache>
                <c:ptCount val="2"/>
                <c:pt idx="0">
                  <c:v>Resolutions adopted during regular sessions</c:v>
                </c:pt>
                <c:pt idx="1">
                  <c:v>Total Resolutions</c:v>
                </c:pt>
              </c:strCache>
            </c:strRef>
          </c:tx>
          <c:spPr>
            <a:ln w="22225" cap="rnd">
              <a:solidFill>
                <a:schemeClr val="accent3"/>
              </a:solidFill>
            </a:ln>
            <a:effectLst>
              <a:glow rad="139700">
                <a:schemeClr val="accent3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3">
                    <a:satMod val="175000"/>
                    <a:alpha val="25000"/>
                  </a:schemeClr>
                </a:glow>
              </a:effectLst>
            </c:spPr>
          </c:marker>
          <c:xVal>
            <c:numRef>
              <c:f>Resolutions!$A$3:$A$22</c:f>
              <c:numCache>
                <c:formatCode>General</c:formatCode>
                <c:ptCount val="20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  <c:pt idx="10">
                  <c:v>2015</c:v>
                </c:pt>
                <c:pt idx="11">
                  <c:v>2014</c:v>
                </c:pt>
                <c:pt idx="12">
                  <c:v>2013</c:v>
                </c:pt>
                <c:pt idx="13">
                  <c:v>2012</c:v>
                </c:pt>
                <c:pt idx="14">
                  <c:v>2011</c:v>
                </c:pt>
                <c:pt idx="15">
                  <c:v>2010</c:v>
                </c:pt>
                <c:pt idx="16">
                  <c:v>2009</c:v>
                </c:pt>
                <c:pt idx="17">
                  <c:v>2008</c:v>
                </c:pt>
                <c:pt idx="18">
                  <c:v>2007</c:v>
                </c:pt>
                <c:pt idx="19">
                  <c:v>2006</c:v>
                </c:pt>
              </c:numCache>
            </c:numRef>
          </c:xVal>
          <c:yVal>
            <c:numRef>
              <c:f>Resolutions!$D$3:$D$22</c:f>
              <c:numCache>
                <c:formatCode>General</c:formatCode>
                <c:ptCount val="20"/>
                <c:pt idx="0">
                  <c:v>92</c:v>
                </c:pt>
                <c:pt idx="1">
                  <c:v>92</c:v>
                </c:pt>
                <c:pt idx="2">
                  <c:v>106</c:v>
                </c:pt>
                <c:pt idx="3">
                  <c:v>95</c:v>
                </c:pt>
                <c:pt idx="4">
                  <c:v>80</c:v>
                </c:pt>
                <c:pt idx="5">
                  <c:v>97</c:v>
                </c:pt>
                <c:pt idx="6">
                  <c:v>92</c:v>
                </c:pt>
                <c:pt idx="7">
                  <c:v>85</c:v>
                </c:pt>
                <c:pt idx="8">
                  <c:v>108</c:v>
                </c:pt>
                <c:pt idx="9">
                  <c:v>100</c:v>
                </c:pt>
                <c:pt idx="10">
                  <c:v>88</c:v>
                </c:pt>
                <c:pt idx="11">
                  <c:v>102</c:v>
                </c:pt>
                <c:pt idx="12">
                  <c:v>95</c:v>
                </c:pt>
                <c:pt idx="13">
                  <c:v>94</c:v>
                </c:pt>
                <c:pt idx="14">
                  <c:v>89</c:v>
                </c:pt>
                <c:pt idx="15">
                  <c:v>71</c:v>
                </c:pt>
                <c:pt idx="16">
                  <c:v>73</c:v>
                </c:pt>
                <c:pt idx="17">
                  <c:v>69</c:v>
                </c:pt>
                <c:pt idx="18">
                  <c:v>47</c:v>
                </c:pt>
                <c:pt idx="19">
                  <c:v>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A1B-4D5D-BB3A-00166FCCF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5995264"/>
        <c:axId val="1035894080"/>
      </c:scatterChart>
      <c:valAx>
        <c:axId val="1045995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035894080"/>
        <c:crosses val="autoZero"/>
        <c:crossBetween val="midCat"/>
      </c:valAx>
      <c:valAx>
        <c:axId val="103589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0459952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C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1197" kern="1200"/>
    <cs:bodyPr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77">
  <cs:axisTitle>
    <cs:lnRef idx="0"/>
    <cs:fillRef idx="0"/>
    <cs:effectRef idx="0"/>
    <cs:fontRef idx="minor">
      <a:schemeClr val="lt1">
        <a:lumMod val="8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75" cap="flat" cmpd="sng" algn="ctr">
        <a:solidFill>
          <a:schemeClr val="lt1">
            <a:lumMod val="75000"/>
          </a:schemeClr>
        </a:solidFill>
        <a:round/>
        <a:headEnd type="none" w="sm" len="sm"/>
        <a:tailEnd type="none" w="sm" len="sm"/>
      </a:ln>
    </cs:spPr>
    <cs:defRPr sz="1197" b="1" kern="1200" cap="all" baseline="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lt1">
            <a:lumMod val="7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85000"/>
      </a:schemeClr>
    </cs:fontRef>
    <cs:spPr>
      <a:solidFill>
        <a:schemeClr val="dk1">
          <a:lumMod val="65000"/>
          <a:lumOff val="35000"/>
        </a:schemeClr>
      </a:solidFill>
      <a:ln>
        <a:solidFill>
          <a:schemeClr val="lt1">
            <a:lumMod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540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50000"/>
      </a:schemeClr>
    </cs:fontRef>
    <cs:spPr>
      <a:ln w="9525">
        <a:solidFill>
          <a:schemeClr val="lt1">
            <a:lumMod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prstDash val="sysDot"/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6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bg1">
        <a:lumMod val="85000"/>
      </a:schemeClr>
    </cs:fontRef>
    <cs:spPr>
      <a:ln w="19050" cap="flat" cmpd="sng" algn="ctr">
        <a:solidFill>
          <a:schemeClr val="bg1">
            <a:lumMod val="85000"/>
          </a:schemeClr>
        </a:solidFill>
        <a:round/>
        <a:headEnd type="none" w="sm" len="sm"/>
        <a:tailEnd type="none" w="sm" len="sm"/>
      </a:ln>
    </cs:spPr>
    <cs:defRPr sz="1197" b="1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ajor">
      <a:schemeClr val="lt1">
        <a:lumMod val="8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1197" kern="1200"/>
    <cs:bodyPr/>
  </cs:valueAxis>
  <cs:wall>
    <cs:lnRef idx="0"/>
    <cs:fillRef idx="0"/>
    <cs:effectRef idx="0"/>
    <cs:fontRef idx="minor">
      <a:schemeClr val="dk1"/>
    </cs:fontRef>
  </cs:wall>
</cs:chartStyle>
</file>

<file path=ppt/comments/modernComment_10E_8B81A8B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D771D7A-D2D9-4A70-8404-5B5E5D7119BF}" authorId="{14908989-60FA-98C5-4D36-2ADD99AC66F7}" created="2026-05-31T14:07:20.136">
    <pc:sldMkLst xmlns:pc="http://schemas.microsoft.com/office/powerpoint/2013/main/command">
      <pc:docMk/>
      <pc:sldMk cId="2340530367" sldId="270"/>
    </pc:sldMkLst>
    <p188:txBody>
      <a:bodyPr/>
      <a:lstStyle/>
      <a:p>
        <a:r>
          <a:rPr lang="en-US"/>
          <a:t>In this section, I suggest adding a bullet on efficiency, rationalization and UN80. (Even with just that prompt, I can elaborate). </a:t>
        </a:r>
      </a:p>
    </p188:txBody>
  </p188:cm>
</p188:cmLst>
</file>

<file path=ppt/comments/modernComment_110_F33700C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8F97F24-E33C-4841-9B76-A6126BD4AF39}" authorId="{51BDBB7F-2820-AABE-E9B7-4AE0CBB812C0}" created="2026-06-01T14:54:12.074">
    <pc:sldMkLst xmlns:pc="http://schemas.microsoft.com/office/powerpoint/2013/main/command">
      <pc:docMk/>
      <pc:sldMk cId="4080468164" sldId="272"/>
    </pc:sldMkLst>
    <p188:txBody>
      <a:bodyPr/>
      <a:lstStyle/>
      <a:p>
        <a:r>
          <a:rPr lang="en-CH"/>
          <a:t>Just a nuance about the first Caribbean country to have served on the Council – Cuba was the first. But they were not beneficiary yet. So maybe say something like “Among the countries that benefitted from the Trust Fund, Bahamas was the first Caribbean country…”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AE67E-6241-4CF2-957B-78632CBB8538}" type="datetimeFigureOut">
              <a:rPr lang="en-GB" smtClean="0"/>
              <a:t>03/06/2026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EB95F-03C9-434C-B3EA-BB63B73AD8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031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FEB95F-03C9-434C-B3EA-BB63B73AD87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266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6A15-6E39-4FFA-B5DC-89EB633E6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1371600"/>
            <a:ext cx="8127574" cy="273644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69311-3201-45EC-B973-82EC27DA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99358"/>
            <a:ext cx="8127574" cy="1187042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E4B9-EDEF-4A2C-B464-332C5C62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A1E0-589E-4A9B-AF0C-918B2845872E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951-4861-4549-8E72-CEECA89E4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E1401-5637-41BC-AC21-891056450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7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3747-9ADB-4FCC-89CE-6E84D134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C9C6-5D7D-4249-8820-D4C99D0AE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F35F7-46A1-40A9-ACD7-C4923992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79A7-0033-4D70-83AC-8C614CCB6E1E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45637-B780-4999-A87D-0039BC5A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9777F-E471-4CC5-B27B-137CB06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71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CB1D-064E-46DE-B533-7CDA331E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2748406"/>
            <a:ext cx="8115300" cy="273799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222C0-D002-4A94-BAFF-FD1A1CCA6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1371600"/>
            <a:ext cx="8115300" cy="1333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E7D7E-EC9F-4AA5-A559-EF556C6A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8CCC3-31E0-44F1-B29F-4D25CD3107D9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7A8EE-88C1-400C-A23F-656DC76B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245A4-F9C6-44E9-929F-78C657C8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06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F34F-B65E-4FA0-87E8-8890F482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9382348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25A67-10CA-4531-93E1-39892C087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8297" y="2057400"/>
            <a:ext cx="4553103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2BE36-0CAF-4D92-9AC2-9249276B9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057400"/>
            <a:ext cx="4543647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36479-3B04-43BD-9B59-DBF6CA2B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30253-CD28-40A5-AE01-B237BFA156C0}" type="datetime1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D4449-57DB-41D2-B49E-694E7C13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0CC2C-E50B-47D2-B62F-D5C4C9CD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530B-D0F2-4FC4-A10F-1E54EF82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755118"/>
            <a:ext cx="9378304" cy="12227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8865C-9D06-4FA3-BA3D-7187BB41B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56570-8F97-4B7E-A805-96925AC47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8300" y="2748405"/>
            <a:ext cx="4529391" cy="34412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57EF54-F63F-4730-99EE-0E472578F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453E-B012-4889-9F49-E1351532A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7213" y="2748405"/>
            <a:ext cx="4529391" cy="34412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9FC47A-8514-4C98-B1BE-FF6CC666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8B82C-13DA-49AF-95CA-3B963A981FFC}" type="datetime1">
              <a:rPr lang="en-US" smtClean="0"/>
              <a:t>6/3/2026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4301A-D375-4163-9488-27A9CDC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6105-4A37-4D4B-9BE8-715FB73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8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007F-6649-4D23-8869-C1CC29D0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B85A1-41F9-4BC1-9C40-3E5D5C0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92CA-0272-4161-B076-1158468E9BE6}" type="datetime1">
              <a:rPr lang="en-US" smtClean="0"/>
              <a:t>6/3/2026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3774-EAA9-47ED-87EF-EE2B29A2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526550-DD4D-45E2-8916-8314C5D0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12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5FACD-1A4D-49F3-8EA8-21B5C1A6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CBC6-E351-4508-8B16-D1F8DA8846A1}" type="datetime1">
              <a:rPr lang="en-US" smtClean="0"/>
              <a:t>6/3/2026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FD9DD-0E4E-4C36-AF85-B3EAD7F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F4C8-14FA-4405-85EE-ABF53FB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96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7C28-5DEE-493D-ABAD-38E4F2D7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21" y="1085481"/>
            <a:ext cx="365118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E79C5-E567-4F12-96B8-8BBEAE3D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1132676"/>
            <a:ext cx="5289480" cy="4728374"/>
          </a:xfrm>
        </p:spPr>
        <p:txBody>
          <a:bodyPr/>
          <a:lstStyle>
            <a:lvl1pPr>
              <a:lnSpc>
                <a:spcPct val="110000"/>
              </a:lnSpc>
              <a:defRPr sz="3200"/>
            </a:lvl1pPr>
            <a:lvl2pPr>
              <a:lnSpc>
                <a:spcPct val="110000"/>
              </a:lnSpc>
              <a:defRPr sz="2800"/>
            </a:lvl2pPr>
            <a:lvl3pPr>
              <a:lnSpc>
                <a:spcPct val="110000"/>
              </a:lnSpc>
              <a:defRPr sz="24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3DF7F-0B5C-40CE-A65F-779FA7EFB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5621" y="2748406"/>
            <a:ext cx="365118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248C-1826-4833-9592-383B5873A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65EB5-B747-44EC-B2DD-FC34B1835B23}" type="datetime1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219DC-2646-42AD-897A-EB765DCBE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238D7-4EEA-475B-B1CA-C44B89BE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7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65BE-C907-4660-A586-71C6A1D1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85481"/>
            <a:ext cx="365760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4C8A9-67DF-419C-B2FC-3A879CCEF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6900" y="1061885"/>
            <a:ext cx="5331069" cy="47755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A94A1-3058-402A-9C3F-2F210D91D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2748406"/>
            <a:ext cx="365760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3CA50-C8D8-4F83-B2F6-BCE82586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75BB6-F505-4E2A-8F71-0C6075987D98}" type="datetime1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E5BE3-7B02-4281-BD90-C1FAAF6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E256D-ACD5-438F-BA6F-605E5260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80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D0E6-AD36-493C-9DC3-5ACC205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B8558-FA83-4F6C-A6D1-2DF9D3F74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38299" y="2057399"/>
            <a:ext cx="8915401" cy="4114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E619-0CC6-4480-ABDE-277D36BD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AD03-3679-4BBE-B9CC-457AB5E5B97C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791E6-BE35-4ECA-8AD1-E8EC09B8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94606-B928-42D6-85CC-9576F60E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4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18D8A-5002-491C-922A-E9624E2DB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5882C6-2BE9-4E25-B8BB-A2346A2B0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BEFF9-B3BC-4C07-BF6C-2E3C91B5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77B2-0E23-4FB1-B570-0FBF1F2DB969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F4CF6-CDF1-4AFD-8319-71FD4FED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1A026-57F4-47F7-B4F0-E0D48E01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950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1A689-589E-4A73-9313-EF44F7E4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B11B8-9E77-4144-B9C1-FD164D9A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57400"/>
            <a:ext cx="8915402" cy="4137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E4CC-CF79-4C8D-9E5F-1BB517435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DBC45A6C-65D4-4A43-9B60-C323ED702F04}" type="datetime1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79449-05F6-4BC7-95DF-F04E1F161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118764" y="4237870"/>
            <a:ext cx="3344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17FE5-2D1F-4ECC-9460-08145C3BB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8877" y="6319138"/>
            <a:ext cx="710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5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0_F33700C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microsoft.com/office/2018/10/relationships/comments" Target="../comments/modernComment_10E_8B81A8BF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B505F355-D9B7-492A-91C5-52AE9D9A6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ED25FFCA-B0F3-738D-F6AC-5F6A020EC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1" b="27267"/>
          <a:stretch/>
        </p:blipFill>
        <p:spPr>
          <a:xfrm>
            <a:off x="20" y="-579111"/>
            <a:ext cx="12191980" cy="7437109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689BF69F-F060-4ACF-A4F5-D123B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282940" y="-51065"/>
            <a:ext cx="6858000" cy="696012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6000">
                <a:srgbClr val="000000">
                  <a:alpha val="51000"/>
                </a:srgbClr>
              </a:gs>
              <a:gs pos="100000">
                <a:srgbClr val="000000">
                  <a:alpha val="6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CBA548-AF4A-86BE-B6BF-215DA4241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0319" y="1351280"/>
            <a:ext cx="6725921" cy="2736443"/>
          </a:xfrm>
        </p:spPr>
        <p:txBody>
          <a:bodyPr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4000">
                <a:solidFill>
                  <a:srgbClr val="FFFFFF"/>
                </a:solidFill>
                <a:effectLst>
                  <a:outerShdw blurRad="1270000" dist="50800" dir="5400000" algn="ctr" rotWithShape="0">
                    <a:srgbClr val="000000">
                      <a:alpha val="43137"/>
                    </a:srgbClr>
                  </a:outerShdw>
                </a:effectLst>
                <a:latin typeface="Avenir Next LT Pro Light"/>
                <a:ea typeface="DengXian"/>
              </a:rPr>
              <a:t>The Work of the HRC: Trends, Challenges and Main Outcomes/Future of the HRC </a:t>
            </a:r>
            <a:br>
              <a:rPr lang="en-GB" sz="4000">
                <a:solidFill>
                  <a:srgbClr val="FFFFFF"/>
                </a:solidFill>
                <a:effectLst>
                  <a:outerShdw blurRad="1270000" dist="50800" dir="5400000" algn="ctr" rotWithShape="0">
                    <a:srgbClr val="000000">
                      <a:alpha val="43137"/>
                    </a:srgbClr>
                  </a:outerShdw>
                </a:effectLst>
                <a:latin typeface="Avenir Next LT Pro Light"/>
                <a:ea typeface="DengXian"/>
              </a:rPr>
            </a:br>
            <a:r>
              <a:rPr lang="en-GB" sz="4000">
                <a:solidFill>
                  <a:srgbClr val="FFFFFF"/>
                </a:solidFill>
                <a:effectLst>
                  <a:outerShdw blurRad="1270000" dist="50800" dir="5400000" algn="ctr" rotWithShape="0">
                    <a:srgbClr val="000000">
                      <a:alpha val="43137"/>
                    </a:srgbClr>
                  </a:outerShdw>
                </a:effectLst>
                <a:latin typeface="Avenir Next LT Pro Light"/>
                <a:ea typeface="DengXian"/>
              </a:rPr>
              <a:t> </a:t>
            </a:r>
            <a:br>
              <a:rPr lang="en-GB" sz="4000">
                <a:effectLst>
                  <a:outerShdw blurRad="1270000" dist="50800" dir="5400000" algn="ctr" rotWithShape="0">
                    <a:srgbClr val="000000">
                      <a:alpha val="43137"/>
                    </a:srgbClr>
                  </a:outerShdw>
                </a:effectLst>
                <a:latin typeface="Avenir Next LT Pro Light"/>
                <a:ea typeface="DengXian" panose="02010600030101010101" pitchFamily="2" charset="-122"/>
              </a:rPr>
            </a:br>
            <a:r>
              <a:rPr lang="en-GB" sz="4000">
                <a:solidFill>
                  <a:srgbClr val="FFFFFF"/>
                </a:solidFill>
                <a:effectLst>
                  <a:outerShdw blurRad="1270000" dist="50800" dir="5400000" algn="ctr" rotWithShape="0">
                    <a:srgbClr val="000000">
                      <a:alpha val="43137"/>
                    </a:srgbClr>
                  </a:outerShdw>
                </a:effectLst>
                <a:latin typeface="Avenir Next LT Pro Light"/>
                <a:ea typeface="DengXian"/>
              </a:rPr>
              <a:t>Status Review </a:t>
            </a:r>
            <a:endParaRPr lang="en-US" sz="4000">
              <a:solidFill>
                <a:srgbClr val="FFFFFF"/>
              </a:solidFill>
              <a:effectLst>
                <a:outerShdw blurRad="1270000" dist="50800" dir="5400000" algn="ctr" rotWithShape="0">
                  <a:srgbClr val="000000">
                    <a:alpha val="43137"/>
                  </a:srgbClr>
                </a:outerShdw>
              </a:effectLst>
              <a:latin typeface="Avenir Next LT Pro Light"/>
              <a:ea typeface="DengXian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E9DC67-8EFD-FD9C-5824-A12B99CBE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280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8E9C4A-E347-9F00-01E6-CCFB1F6CD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B143930C-09B6-5611-7160-16309DF11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B6EE728-4DB6-DEF5-9129-47429E456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800"/>
            <a:ext cx="113919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CE562DB9-775E-CA7C-7DF2-E671472063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-1" y="-1"/>
            <a:ext cx="12170247" cy="7000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DC204E-0DB9-0C13-2463-DB96CBCB9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" y="180975"/>
            <a:ext cx="10986135" cy="115462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>
                <a:latin typeface="Avenir Next LT Pro Light"/>
              </a:rPr>
              <a:t>Key Milestones of the Human Rights Council</a:t>
            </a:r>
            <a:br>
              <a:rPr lang="en-US" sz="3600" b="1" kern="1200">
                <a:latin typeface="Avenir Next LT Pro Light"/>
              </a:rPr>
            </a:br>
            <a:endParaRPr lang="en-US" sz="3600">
              <a:latin typeface="Avenir Next LT Pro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539FBB-D22E-5804-A31E-32CC7D4BB0D9}"/>
              </a:ext>
            </a:extLst>
          </p:cNvPr>
          <p:cNvSpPr txBox="1"/>
          <p:nvPr/>
        </p:nvSpPr>
        <p:spPr>
          <a:xfrm>
            <a:off x="253366" y="901164"/>
            <a:ext cx="11706245" cy="76072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venir Next LT Pro Light"/>
              </a:rPr>
              <a:t>Main intergovernmental body within the United Nations responsible for strengthening the promotion and protection of human rights around the globe</a:t>
            </a:r>
            <a:endParaRPr lang="en-US" sz="2000">
              <a:solidFill>
                <a:srgbClr val="000000"/>
              </a:solidFill>
              <a:latin typeface="Avenir Next LT Pro Light"/>
            </a:endParaRPr>
          </a:p>
          <a:p>
            <a:pPr marL="342900" indent="-342900" algn="l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venir Next LT Pro Light"/>
              </a:rPr>
              <a:t>Established in </a:t>
            </a:r>
            <a:r>
              <a:rPr lang="en-US" sz="2000" b="1" i="0">
                <a:solidFill>
                  <a:srgbClr val="000000"/>
                </a:solidFill>
                <a:effectLst/>
                <a:latin typeface="Avenir Next LT Pro Light"/>
              </a:rPr>
              <a:t>2006 by the General Assembly </a:t>
            </a:r>
            <a:r>
              <a:rPr lang="en-US" sz="2000" b="0" i="0">
                <a:solidFill>
                  <a:srgbClr val="000000"/>
                </a:solidFill>
                <a:effectLst/>
                <a:latin typeface="Avenir Next LT Pro Light"/>
              </a:rPr>
              <a:t>(A/RES/60/251)</a:t>
            </a:r>
          </a:p>
          <a:p>
            <a:pPr marL="342900" indent="-342900" algn="l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Avenir Next LT Pro Light"/>
              </a:rPr>
              <a:t>Composed of </a:t>
            </a:r>
            <a:r>
              <a:rPr lang="en-US" sz="2000" b="1" i="0">
                <a:solidFill>
                  <a:srgbClr val="000000"/>
                </a:solidFill>
                <a:effectLst/>
                <a:latin typeface="Avenir Next LT Pro Light"/>
              </a:rPr>
              <a:t>47 Member States</a:t>
            </a:r>
          </a:p>
          <a:p>
            <a:pPr marL="342900" indent="-342900" algn="l">
              <a:spcAft>
                <a:spcPts val="1125"/>
              </a:spcAft>
              <a:buFont typeface="Arial" panose="020B0604020202020204" pitchFamily="34" charset="0"/>
              <a:buChar char="•"/>
            </a:pPr>
            <a:endParaRPr lang="en-US" sz="2000" b="1" i="0">
              <a:solidFill>
                <a:srgbClr val="000000"/>
              </a:solidFill>
              <a:effectLst/>
              <a:latin typeface="Avenir Next LT Pro Light"/>
            </a:endParaRPr>
          </a:p>
          <a:p>
            <a:pPr marL="342900" indent="-34290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0000"/>
                </a:solidFill>
                <a:latin typeface="Avenir Next LT Pro Light"/>
              </a:rPr>
              <a:t>The </a:t>
            </a:r>
            <a:r>
              <a:rPr lang="en-US" sz="2000" b="1" i="0">
                <a:solidFill>
                  <a:srgbClr val="000000"/>
                </a:solidFill>
                <a:effectLst/>
                <a:latin typeface="Avenir Next LT Pro Light"/>
              </a:rPr>
              <a:t>Review of the work and functioning of the HRC (2011)</a:t>
            </a:r>
            <a:endParaRPr lang="en-US" sz="2000" b="1">
              <a:solidFill>
                <a:srgbClr val="000000"/>
              </a:solidFill>
              <a:latin typeface="Avenir Next LT Pro Light"/>
            </a:endParaRPr>
          </a:p>
          <a:p>
            <a:pPr marL="800100" lvl="1" indent="-342900" algn="l">
              <a:spcAft>
                <a:spcPts val="1125"/>
              </a:spcAft>
              <a:buFont typeface="Calibri"/>
              <a:buChar char="-"/>
            </a:pPr>
            <a:r>
              <a:rPr lang="en-US" sz="2000">
                <a:solidFill>
                  <a:srgbClr val="000000"/>
                </a:solidFill>
                <a:latin typeface="Avenir Next LT Pro Light"/>
              </a:rPr>
              <a:t>Improved</a:t>
            </a:r>
            <a:r>
              <a:rPr lang="en-US" sz="2000" b="0" i="0">
                <a:solidFill>
                  <a:srgbClr val="000000"/>
                </a:solidFill>
                <a:effectLst/>
                <a:latin typeface="Avenir Next LT Pro Light"/>
              </a:rPr>
              <a:t> </a:t>
            </a:r>
            <a:r>
              <a:rPr lang="en-US" sz="2000" b="1" i="0">
                <a:solidFill>
                  <a:srgbClr val="000000"/>
                </a:solidFill>
                <a:effectLst/>
                <a:latin typeface="Avenir Next LT Pro Light"/>
              </a:rPr>
              <a:t>interaction with civil society and NGOs</a:t>
            </a:r>
            <a:endParaRPr lang="en-US"/>
          </a:p>
          <a:p>
            <a:pPr marL="800100" lvl="1" indent="-342900">
              <a:spcAft>
                <a:spcPts val="1125"/>
              </a:spcAft>
              <a:buFont typeface="Calibri"/>
              <a:buChar char="-"/>
            </a:pPr>
            <a:r>
              <a:rPr lang="en-US" sz="2000" b="1">
                <a:solidFill>
                  <a:srgbClr val="000000"/>
                </a:solidFill>
                <a:latin typeface="Avenir Next LT Pro Light"/>
              </a:rPr>
              <a:t>Streamlined working methods </a:t>
            </a:r>
            <a:r>
              <a:rPr lang="en-US" sz="2000">
                <a:solidFill>
                  <a:srgbClr val="000000"/>
                </a:solidFill>
                <a:latin typeface="Avenir Next LT Pro Light"/>
              </a:rPr>
              <a:t>- </a:t>
            </a:r>
            <a:r>
              <a:rPr lang="en-US" sz="2000" b="0" i="0">
                <a:solidFill>
                  <a:srgbClr val="000000"/>
                </a:solidFill>
                <a:effectLst/>
                <a:latin typeface="Avenir Next LT Pro Light"/>
              </a:rPr>
              <a:t>improve transparency and enhance credibility of the Council (in practice, flexibility of the toolbox: urgent debates, EID, special sessions, oral updates of the HC, investigative mechanisms.. </a:t>
            </a:r>
            <a:r>
              <a:rPr lang="en-US" sz="2000" b="0" i="0" err="1">
                <a:solidFill>
                  <a:srgbClr val="000000"/>
                </a:solidFill>
                <a:effectLst/>
                <a:latin typeface="Avenir Next LT Pro Light"/>
              </a:rPr>
              <a:t>etc</a:t>
            </a:r>
            <a:r>
              <a:rPr lang="en-US" sz="2000" b="0" i="0">
                <a:solidFill>
                  <a:srgbClr val="000000"/>
                </a:solidFill>
                <a:effectLst/>
                <a:latin typeface="Avenir Next LT Pro Light"/>
              </a:rPr>
              <a:t>) </a:t>
            </a:r>
            <a:endParaRPr lang="en-US" sz="2000" b="1" i="0">
              <a:solidFill>
                <a:srgbClr val="000000"/>
              </a:solidFill>
              <a:effectLst/>
              <a:latin typeface="Avenir Next LT Pro Light"/>
            </a:endParaRPr>
          </a:p>
          <a:p>
            <a:pPr marL="800100" lvl="1" indent="-342900">
              <a:spcAft>
                <a:spcPts val="1125"/>
              </a:spcAft>
              <a:buFont typeface="Calibri"/>
              <a:buChar char="-"/>
            </a:pPr>
            <a:r>
              <a:rPr lang="en-US" sz="2000" b="1">
                <a:solidFill>
                  <a:srgbClr val="000000"/>
                </a:solidFill>
                <a:latin typeface="Avenir Next LT Pro Light"/>
              </a:rPr>
              <a:t>Strengthen the selection process of SRs </a:t>
            </a:r>
            <a:r>
              <a:rPr lang="en-US" sz="2000">
                <a:solidFill>
                  <a:srgbClr val="000000"/>
                </a:solidFill>
                <a:latin typeface="Avenir Next LT Pro Light"/>
              </a:rPr>
              <a:t>– applications, interviews, commitments</a:t>
            </a:r>
            <a:endParaRPr lang="en-US" sz="2000" b="1" i="0">
              <a:solidFill>
                <a:srgbClr val="000000"/>
              </a:solidFill>
              <a:effectLst/>
              <a:latin typeface="Avenir Next LT Pro Light"/>
            </a:endParaRPr>
          </a:p>
          <a:p>
            <a:pPr lvl="1">
              <a:spcAft>
                <a:spcPts val="1125"/>
              </a:spcAft>
            </a:pPr>
            <a:endParaRPr lang="en-US" sz="2000" b="0" i="0">
              <a:solidFill>
                <a:srgbClr val="000000"/>
              </a:solidFill>
              <a:effectLst/>
              <a:latin typeface="Avenir Next LT Pro Light"/>
            </a:endParaRPr>
          </a:p>
          <a:p>
            <a:pPr marL="342900" indent="-34290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0000"/>
                </a:solidFill>
                <a:latin typeface="Avenir Next LT Pro Light"/>
              </a:rPr>
              <a:t>The review of the status of the HRC (resolution GA65/Res/281 by 2026)</a:t>
            </a:r>
          </a:p>
          <a:p>
            <a:pPr>
              <a:spcAft>
                <a:spcPts val="1125"/>
              </a:spcAft>
            </a:pPr>
            <a:r>
              <a:rPr lang="en-US" sz="2000">
                <a:solidFill>
                  <a:srgbClr val="000000"/>
                </a:solidFill>
                <a:latin typeface="Avenir Next LT Pro Light"/>
              </a:rPr>
              <a:t> </a:t>
            </a:r>
          </a:p>
          <a:p>
            <a:pPr marL="342900" indent="-342900">
              <a:spcAft>
                <a:spcPts val="1125"/>
              </a:spcAft>
              <a:buFont typeface="Arial" panose="020B0604020202020204" pitchFamily="34" charset="0"/>
              <a:buChar char="•"/>
            </a:pPr>
            <a:endParaRPr lang="en-US" sz="2000" b="0" i="0">
              <a:solidFill>
                <a:srgbClr val="000000"/>
              </a:solidFill>
              <a:effectLst/>
              <a:latin typeface="Avenir Next LT Pro Light"/>
            </a:endParaRPr>
          </a:p>
          <a:p>
            <a:pPr marL="342900" indent="-342900" algn="l">
              <a:spcAft>
                <a:spcPts val="1125"/>
              </a:spcAft>
              <a:buFont typeface="Arial" panose="020B0604020202020204" pitchFamily="34" charset="0"/>
              <a:buChar char="•"/>
            </a:pPr>
            <a:endParaRPr lang="en-US" sz="2000" b="0" i="0">
              <a:solidFill>
                <a:srgbClr val="000000"/>
              </a:solidFill>
              <a:effectLst/>
              <a:latin typeface="Avenir Next LT Pro Light"/>
            </a:endParaRPr>
          </a:p>
          <a:p>
            <a:pPr lvl="1">
              <a:spcAft>
                <a:spcPts val="1125"/>
              </a:spcAft>
            </a:pPr>
            <a:endParaRPr lang="en-US" sz="2000">
              <a:solidFill>
                <a:srgbClr val="000000"/>
              </a:solidFill>
              <a:latin typeface="Avenir Next LT Pro Light"/>
            </a:endParaRPr>
          </a:p>
          <a:p>
            <a:pPr marL="800100" lvl="1" indent="-342900">
              <a:spcAft>
                <a:spcPts val="1125"/>
              </a:spcAft>
              <a:buFont typeface="Calibri" panose="02070309020205020404" pitchFamily="49" charset="0"/>
              <a:buChar char="-"/>
            </a:pPr>
            <a:endParaRPr lang="en-US" sz="2000" b="0" i="0">
              <a:solidFill>
                <a:srgbClr val="000000"/>
              </a:solidFill>
              <a:effectLst/>
              <a:latin typeface="Bookman Old Style" panose="020506040505050202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E82E45-55BF-9C6E-FCF0-5DB393B52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961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E4AB41-573C-AF25-BB04-4DCA729B7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AEF0F480-AC05-4FED-9090-797A1AA65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95D3A5B-8711-48A3-ABD6-39982B174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800"/>
            <a:ext cx="113919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D8C3AF73-960A-3965-E240-0B4F6A7940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14377" y="1"/>
            <a:ext cx="12831605" cy="686340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A30820-F4F2-00AC-57B4-F237526B0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49556" y="915106"/>
            <a:ext cx="3268980" cy="25282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>
                <a:latin typeface="Avenir Next LT Pro Light"/>
              </a:rPr>
              <a:t>Meetings at the Council (regular sessions)</a:t>
            </a:r>
            <a:br>
              <a:rPr lang="en-US" sz="3600" b="1" kern="1200">
                <a:latin typeface="Avenir Next LT Pro Light"/>
              </a:rPr>
            </a:br>
            <a:endParaRPr lang="en-US" sz="3600">
              <a:latin typeface="Avenir Next LT Pro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85B750-D374-4064-8FBC-F81D1FC6B3C6}"/>
              </a:ext>
            </a:extLst>
          </p:cNvPr>
          <p:cNvSpPr txBox="1"/>
          <p:nvPr/>
        </p:nvSpPr>
        <p:spPr>
          <a:xfrm>
            <a:off x="7446645" y="3114263"/>
            <a:ext cx="3562350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>
                <a:effectLst/>
                <a:latin typeface="Avenir Next LT Pro Light"/>
                <a:ea typeface="DengXian"/>
              </a:rPr>
              <a:t>200 percent increase </a:t>
            </a:r>
            <a:r>
              <a:rPr lang="en-US" sz="2400">
                <a:effectLst/>
                <a:latin typeface="Avenir Next LT Pro Light"/>
                <a:ea typeface="DengXian"/>
              </a:rPr>
              <a:t>in the number of meetings since its inception in 2006</a:t>
            </a:r>
          </a:p>
          <a:p>
            <a:endParaRPr lang="en-US" sz="2400">
              <a:latin typeface="Avenir Next LT Pro Light"/>
              <a:ea typeface="DengXian"/>
            </a:endParaRPr>
          </a:p>
          <a:p>
            <a:r>
              <a:rPr lang="en-US" sz="2400">
                <a:latin typeface="Avenir Next LT Pro Light"/>
                <a:ea typeface="DengXian"/>
              </a:rPr>
              <a:t>So far, in </a:t>
            </a:r>
            <a:r>
              <a:rPr lang="en-US" sz="2400" b="1">
                <a:latin typeface="Avenir Next LT Pro Light"/>
                <a:ea typeface="DengXian"/>
              </a:rPr>
              <a:t>2026</a:t>
            </a:r>
            <a:r>
              <a:rPr lang="en-US" sz="2400">
                <a:latin typeface="Avenir Next LT Pro Light"/>
                <a:ea typeface="DengXian"/>
              </a:rPr>
              <a:t>: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latin typeface="Avenir Next LT Pro Light"/>
                <a:ea typeface="DengXian"/>
              </a:rPr>
              <a:t>55 meetings during HRC61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09FCB5-FB43-89DF-6E41-6C0FBAEBF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446AC-A567-04BF-1D79-50CDC846BB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8896275"/>
              </p:ext>
            </p:extLst>
          </p:nvPr>
        </p:nvGraphicFramePr>
        <p:xfrm>
          <a:off x="349044" y="872658"/>
          <a:ext cx="6465939" cy="4761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5736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8C9060-E01B-757E-FDA2-888A9E4F7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A1BBAFFD-4799-C65D-A87A-F4AEC9961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1F65533-B3F9-D0FE-A5A0-CA65053DB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5800"/>
            <a:ext cx="113919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6DCA181F-1554-3314-8577-CF68DA8D50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39719" b="30000"/>
          <a:stretch/>
        </p:blipFill>
        <p:spPr>
          <a:xfrm>
            <a:off x="0" y="-4230418"/>
            <a:ext cx="12192000" cy="1132918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A5256-40B1-A816-BF0D-45961086E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7591" y="166934"/>
            <a:ext cx="3297677" cy="25282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kern="1200">
                <a:latin typeface="Avenir Next LT Pro Light"/>
              </a:rPr>
              <a:t>Interactive Dialogues at the Council</a:t>
            </a:r>
            <a:br>
              <a:rPr lang="en-US" b="1" kern="1200">
                <a:latin typeface="Avenir Next LT Pro Light"/>
              </a:rPr>
            </a:br>
            <a:endParaRPr lang="en-US">
              <a:latin typeface="Avenir Next LT Pro Ligh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0631D3-4565-6C6B-AE7E-A7D7590E1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5016586"/>
              </p:ext>
            </p:extLst>
          </p:nvPr>
        </p:nvGraphicFramePr>
        <p:xfrm>
          <a:off x="450162" y="1115335"/>
          <a:ext cx="6987267" cy="5056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EA558D0-E43C-8C87-88D1-A927AA6E849A}"/>
              </a:ext>
            </a:extLst>
          </p:cNvPr>
          <p:cNvSpPr txBox="1"/>
          <p:nvPr/>
        </p:nvSpPr>
        <p:spPr>
          <a:xfrm>
            <a:off x="7893614" y="2021415"/>
            <a:ext cx="3691606" cy="4154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>
                <a:latin typeface="Avenir Next LT Pro Light"/>
                <a:ea typeface="DengXian"/>
              </a:rPr>
              <a:t>Cash conservation measures capped interactive dialogues to 1hr 30min since HRC59 (June-July 2025).</a:t>
            </a:r>
          </a:p>
          <a:p>
            <a:endParaRPr lang="en-US" sz="2400">
              <a:latin typeface="Avenir Next LT Pro Light"/>
              <a:ea typeface="DengXian"/>
            </a:endParaRPr>
          </a:p>
          <a:p>
            <a:r>
              <a:rPr lang="en-US" sz="2400">
                <a:latin typeface="Avenir Next LT Pro Light"/>
                <a:ea typeface="DengXian"/>
              </a:rPr>
              <a:t>So far, </a:t>
            </a:r>
            <a:r>
              <a:rPr lang="en-US" sz="2400" b="1">
                <a:latin typeface="Avenir Next LT Pro Light"/>
                <a:ea typeface="DengXian"/>
              </a:rPr>
              <a:t>in 2026/HRC61</a:t>
            </a:r>
            <a:r>
              <a:rPr lang="en-US" sz="2400">
                <a:latin typeface="Avenir Next LT Pro Light"/>
                <a:ea typeface="DengXian"/>
              </a:rPr>
              <a:t>: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latin typeface="Avenir Next LT Pro Light"/>
                <a:ea typeface="DengXian"/>
              </a:rPr>
              <a:t>34 IDs in total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latin typeface="Avenir Next LT Pro Light"/>
                <a:ea typeface="DengXian"/>
              </a:rPr>
              <a:t>15 thematic IDs</a:t>
            </a:r>
          </a:p>
          <a:p>
            <a:pPr marL="342900" indent="-342900">
              <a:buFont typeface="Arial"/>
              <a:buChar char="•"/>
            </a:pPr>
            <a:r>
              <a:rPr lang="en-US" sz="2400" b="1">
                <a:latin typeface="Avenir Next LT Pro Light"/>
                <a:ea typeface="DengXian"/>
              </a:rPr>
              <a:t>19 country-specific IDs </a:t>
            </a:r>
          </a:p>
        </p:txBody>
      </p:sp>
    </p:spTree>
    <p:extLst>
      <p:ext uri="{BB962C8B-B14F-4D97-AF65-F5344CB8AC3E}">
        <p14:creationId xmlns:p14="http://schemas.microsoft.com/office/powerpoint/2010/main" val="1011063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869A5827-966E-0870-CE6B-9179B08B5F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0" y="0"/>
            <a:ext cx="12367260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82EF61-1003-16DD-212F-7BD16E86307E}"/>
              </a:ext>
            </a:extLst>
          </p:cNvPr>
          <p:cNvSpPr txBox="1"/>
          <p:nvPr/>
        </p:nvSpPr>
        <p:spPr>
          <a:xfrm>
            <a:off x="264160" y="344615"/>
            <a:ext cx="11541759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venir Next LT Pro Light"/>
              </a:rPr>
              <a:t>Enhanced Interactive Dialogues at the Council</a:t>
            </a:r>
            <a:endParaRPr lang="en-US" sz="36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venir Next LT Pro Ligh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DF0938-8981-5910-9D21-8079DABF4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1A57307-0806-842C-E34C-67F2F8E723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8617881"/>
              </p:ext>
            </p:extLst>
          </p:nvPr>
        </p:nvGraphicFramePr>
        <p:xfrm>
          <a:off x="1216682" y="1357226"/>
          <a:ext cx="8656891" cy="4868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83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FD3B1-75B7-520A-F69D-2634B36D3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60AE0C2A-53D0-ED09-5EA1-4A8A5D113B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0" y="0"/>
            <a:ext cx="12367260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6F712A-A6AA-3182-3581-95E7471E93EC}"/>
              </a:ext>
            </a:extLst>
          </p:cNvPr>
          <p:cNvSpPr txBox="1"/>
          <p:nvPr/>
        </p:nvSpPr>
        <p:spPr>
          <a:xfrm>
            <a:off x="2457450" y="334008"/>
            <a:ext cx="7452360" cy="5909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venir Next LT Pro Light"/>
              </a:rPr>
              <a:t>Number of Panels at the Council</a:t>
            </a:r>
            <a:endParaRPr lang="en-US" sz="36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venir Next LT Pro Ligh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C57481-D6A8-E65D-E8F5-6EA66DDD0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B4F27A1-6D11-1354-1AE6-D859E309DF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443544"/>
              </p:ext>
            </p:extLst>
          </p:nvPr>
        </p:nvGraphicFramePr>
        <p:xfrm>
          <a:off x="400799" y="1352462"/>
          <a:ext cx="8652356" cy="4138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866CDD5-A4C1-FE50-5D45-B09A77F73A41}"/>
              </a:ext>
            </a:extLst>
          </p:cNvPr>
          <p:cNvSpPr txBox="1"/>
          <p:nvPr/>
        </p:nvSpPr>
        <p:spPr>
          <a:xfrm>
            <a:off x="9279765" y="1582077"/>
            <a:ext cx="2309689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/>
              <a:t>So far, </a:t>
            </a:r>
            <a:r>
              <a:rPr lang="en-GB" sz="2400" b="1"/>
              <a:t>in 2026</a:t>
            </a:r>
            <a:r>
              <a:rPr lang="en-GB" sz="2400"/>
              <a:t>:</a:t>
            </a:r>
          </a:p>
          <a:p>
            <a:endParaRPr lang="en-GB" sz="2400"/>
          </a:p>
          <a:p>
            <a:pPr marL="285750" indent="-285750">
              <a:buFont typeface="Arial"/>
              <a:buChar char="•"/>
            </a:pPr>
            <a:r>
              <a:rPr lang="en-GB" sz="2400" b="1"/>
              <a:t>6 panel discussions  during HRC61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617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92C79-4204-2C63-2F2E-7A2035FA6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ADF0C2F7-E763-B3A2-60A2-ABEF5BAD8B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0" y="0"/>
            <a:ext cx="12367260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CD47F6-4D5D-2C3E-789B-0BE2D934A804}"/>
              </a:ext>
            </a:extLst>
          </p:cNvPr>
          <p:cNvSpPr txBox="1"/>
          <p:nvPr/>
        </p:nvSpPr>
        <p:spPr>
          <a:xfrm>
            <a:off x="9054226" y="1002837"/>
            <a:ext cx="3037840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b="1" kern="1200">
                <a:latin typeface="Avenir Next LT Pro Light"/>
              </a:rPr>
              <a:t>Resolutions adopted (Regular Sessions)</a:t>
            </a:r>
            <a:endParaRPr lang="en-US" sz="3600" b="1">
              <a:latin typeface="Avenir Next LT Pro Ligh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A90040-A26D-0BF9-9DDC-121D8658E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DCE5DCD-85BA-376D-19FD-0FCF0DD6794C}"/>
              </a:ext>
              <a:ext uri="{147F2762-F138-4A5C-976F-8EAC2B608ADB}">
                <a16:predDERef xmlns:a16="http://schemas.microsoft.com/office/drawing/2014/main" pre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9598488"/>
              </p:ext>
            </p:extLst>
          </p:nvPr>
        </p:nvGraphicFramePr>
        <p:xfrm>
          <a:off x="461913" y="1004272"/>
          <a:ext cx="8239027" cy="5207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A1C8026-124A-5CDD-141B-17976B148700}"/>
              </a:ext>
            </a:extLst>
          </p:cNvPr>
          <p:cNvSpPr txBox="1"/>
          <p:nvPr/>
        </p:nvSpPr>
        <p:spPr>
          <a:xfrm>
            <a:off x="9129862" y="3318437"/>
            <a:ext cx="2809361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So far, in 2026: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GB" b="1"/>
              <a:t>38 resolutions adopted</a:t>
            </a:r>
            <a:r>
              <a:rPr lang="en-GB"/>
              <a:t> during HRC61 - </a:t>
            </a:r>
            <a:r>
              <a:rPr lang="en-GB" b="1"/>
              <a:t>13 country resolutions</a:t>
            </a:r>
            <a:r>
              <a:rPr lang="en-GB"/>
              <a:t> &amp; </a:t>
            </a:r>
            <a:r>
              <a:rPr lang="en-GB" b="1"/>
              <a:t>25 thematic resolutions</a:t>
            </a:r>
            <a:r>
              <a:rPr lang="en-GB"/>
              <a:t> </a:t>
            </a:r>
            <a:endParaRPr lang="en-GB" b="1"/>
          </a:p>
          <a:p>
            <a:endParaRPr lang="en-GB"/>
          </a:p>
          <a:p>
            <a:r>
              <a:rPr lang="en-GB"/>
              <a:t>--&gt; increase of 16% in comparison to HRC55 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27905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45820-F4CC-7993-BC58-A049041DF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091948B5-0A0F-1ED7-8E48-5AC3740D3EE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0" y="0"/>
            <a:ext cx="12367260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38C801-4338-12E5-6338-6F9F26B17A69}"/>
              </a:ext>
            </a:extLst>
          </p:cNvPr>
          <p:cNvSpPr txBox="1"/>
          <p:nvPr/>
        </p:nvSpPr>
        <p:spPr>
          <a:xfrm>
            <a:off x="702310" y="437605"/>
            <a:ext cx="1096264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b="1">
                <a:latin typeface="Avenir Next LT Pro Light"/>
              </a:rPr>
              <a:t>Membership of the Council – Caribbean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C21CCC-506D-F74C-353D-247E830D1B59}"/>
              </a:ext>
            </a:extLst>
          </p:cNvPr>
          <p:cNvSpPr txBox="1"/>
          <p:nvPr/>
        </p:nvSpPr>
        <p:spPr>
          <a:xfrm>
            <a:off x="1250768" y="1724198"/>
            <a:ext cx="9421585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GB" sz="2800">
              <a:latin typeface="Avenir Next LT Pro Light"/>
            </a:endParaRPr>
          </a:p>
          <a:p>
            <a:r>
              <a:rPr lang="en-GB" sz="2800" b="1"/>
              <a:t>Bahamas</a:t>
            </a:r>
            <a:r>
              <a:rPr lang="en-GB" sz="2800"/>
              <a:t>: 2019-2021- first Caribbean country to serve on the Council  </a:t>
            </a:r>
            <a:endParaRPr lang="en-GB"/>
          </a:p>
          <a:p>
            <a:endParaRPr lang="en-GB" sz="2800" b="1">
              <a:ea typeface="+mn-lt"/>
              <a:cs typeface="+mn-lt"/>
            </a:endParaRPr>
          </a:p>
          <a:p>
            <a:r>
              <a:rPr lang="en-US" sz="2800" b="1">
                <a:ea typeface="+mn-lt"/>
                <a:cs typeface="+mn-lt"/>
              </a:rPr>
              <a:t>Dominican Republic</a:t>
            </a:r>
            <a:r>
              <a:rPr lang="en-US" sz="2800">
                <a:ea typeface="+mn-lt"/>
                <a:cs typeface="+mn-lt"/>
              </a:rPr>
              <a:t>: 2024 – 2026 - current member of the Council </a:t>
            </a: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046816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620C1-73DB-AF7B-BD60-DDDA2ACEC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A9D9BA32-24C1-11FB-9F4B-23C6778E92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0" y="0"/>
            <a:ext cx="12367260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61E767-ED14-EFDC-5E30-DE384D1F8BE7}"/>
              </a:ext>
            </a:extLst>
          </p:cNvPr>
          <p:cNvSpPr txBox="1"/>
          <p:nvPr/>
        </p:nvSpPr>
        <p:spPr>
          <a:xfrm>
            <a:off x="383540" y="226814"/>
            <a:ext cx="10132060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 Light"/>
              </a:rPr>
              <a:t>Challenges facing the Trust Fund and the Council</a:t>
            </a:r>
            <a:endParaRPr lang="LID4096" sz="3600" b="1">
              <a:solidFill>
                <a:schemeClr val="tx1">
                  <a:lumMod val="85000"/>
                  <a:lumOff val="15000"/>
                </a:schemeClr>
              </a:solidFill>
              <a:latin typeface="Avenir Next LT Pro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64F876-7A98-C455-E0AA-CF2F9FFE8FCB}"/>
              </a:ext>
            </a:extLst>
          </p:cNvPr>
          <p:cNvSpPr txBox="1"/>
          <p:nvPr/>
        </p:nvSpPr>
        <p:spPr>
          <a:xfrm>
            <a:off x="736207" y="1653957"/>
            <a:ext cx="11280140" cy="48320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>
                <a:latin typeface="Avenir Next LT Pro Light"/>
                <a:ea typeface="DengXian"/>
              </a:rPr>
              <a:t>Perceived g</a:t>
            </a:r>
            <a:r>
              <a:rPr lang="en-GB" sz="2800">
                <a:effectLst/>
                <a:latin typeface="Avenir Next LT Pro Light"/>
                <a:ea typeface="DengXian"/>
              </a:rPr>
              <a:t>rowing </a:t>
            </a:r>
            <a:r>
              <a:rPr lang="en-GB" sz="2800" b="1">
                <a:effectLst/>
                <a:latin typeface="Avenir Next LT Pro Light"/>
                <a:ea typeface="DengXian"/>
              </a:rPr>
              <a:t>polarizatio</a:t>
            </a:r>
            <a:r>
              <a:rPr lang="en-GB" sz="2800" b="1">
                <a:latin typeface="Avenir Next LT Pro Light"/>
                <a:ea typeface="DengXian"/>
              </a:rPr>
              <a:t>n</a:t>
            </a:r>
            <a:r>
              <a:rPr lang="en-GB" sz="2800">
                <a:latin typeface="Avenir Next LT Pro Light"/>
                <a:ea typeface="DengXian"/>
              </a:rPr>
              <a:t> in an increasingly complex geopolitical landscape</a:t>
            </a:r>
            <a:r>
              <a:rPr lang="en-GB" sz="2800">
                <a:effectLst/>
                <a:latin typeface="Avenir Next LT Pro Light"/>
                <a:ea typeface="DengXian"/>
              </a:rPr>
              <a:t> –</a:t>
            </a:r>
            <a:r>
              <a:rPr lang="en-GB" sz="2800">
                <a:latin typeface="Avenir Next LT Pro Light"/>
                <a:ea typeface="DengXian"/>
              </a:rPr>
              <a:t> undermines</a:t>
            </a:r>
            <a:r>
              <a:rPr lang="en-US" sz="2800" kern="100">
                <a:effectLst/>
                <a:latin typeface="Avenir Next LT Pro Light"/>
                <a:ea typeface="DengXian"/>
                <a:cs typeface="Arial"/>
              </a:rPr>
              <a:t> collective action to prevent and respond to crises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kern="100">
              <a:effectLst/>
              <a:latin typeface="Avenir Next LT Pro Ligh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kern="100">
                <a:latin typeface="Avenir Next LT Pro Light"/>
                <a:ea typeface="DengXian" panose="02010600030101010101" pitchFamily="2" charset="-122"/>
                <a:cs typeface="Arial" panose="020B0604020202020204" pitchFamily="34" charset="0"/>
              </a:rPr>
              <a:t>Financial and liquidity crisis </a:t>
            </a:r>
            <a:r>
              <a:rPr lang="en-US" sz="2800" kern="100">
                <a:latin typeface="Avenir Next LT Pro Light"/>
                <a:ea typeface="DengXian" panose="02010600030101010101" pitchFamily="2" charset="-122"/>
                <a:cs typeface="Arial" panose="020B0604020202020204" pitchFamily="34" charset="0"/>
              </a:rPr>
              <a:t>– widening gap between Council’s expanding activities and diminishing resources. Inability to deliver mandated activities, hindering the participation of stakeholders (small delegations, for example)</a:t>
            </a:r>
            <a:endParaRPr lang="en-GB" sz="2800">
              <a:effectLst/>
              <a:latin typeface="Avenir Next LT Pro Light"/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>
              <a:latin typeface="Avenir Next LT Pro Light"/>
              <a:ea typeface="DengXian" panose="0201060003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>
                <a:effectLst/>
                <a:latin typeface="Avenir Next LT Pro Light"/>
                <a:ea typeface="DengXian" panose="02010600030101010101" pitchFamily="2" charset="-122"/>
              </a:rPr>
              <a:t>Limits of </a:t>
            </a:r>
            <a:r>
              <a:rPr lang="en-GB" sz="2800" b="1">
                <a:effectLst/>
                <a:latin typeface="Avenir Next LT Pro Light"/>
                <a:ea typeface="DengXian" panose="02010600030101010101" pitchFamily="2" charset="-122"/>
              </a:rPr>
              <a:t>human and financial resources</a:t>
            </a:r>
            <a:r>
              <a:rPr lang="en-GB" sz="2800" b="1">
                <a:latin typeface="Avenir Next LT Pro Light"/>
                <a:ea typeface="DengXian" panose="02010600030101010101" pitchFamily="2" charset="-122"/>
              </a:rPr>
              <a:t> </a:t>
            </a:r>
            <a:r>
              <a:rPr lang="en-GB" sz="2800">
                <a:latin typeface="Avenir Next LT Pro Light"/>
                <a:ea typeface="DengXian" panose="02010600030101010101" pitchFamily="2" charset="-122"/>
              </a:rPr>
              <a:t>particularly for OHCHR and LDCs-SIDS</a:t>
            </a:r>
            <a:endParaRPr lang="LID4096" sz="2800" b="1">
              <a:latin typeface="Avenir Next LT Pro Ligh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F7B466-A77E-6EBB-9155-35548F3D9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626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3BC91-64EF-A642-479A-CC331F89E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33E64C6D-0DDB-9C8F-6BB8-3C51B9E190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0" y="0"/>
            <a:ext cx="12367260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F35122-2F55-C836-1A23-CF535882897C}"/>
              </a:ext>
            </a:extLst>
          </p:cNvPr>
          <p:cNvSpPr txBox="1"/>
          <p:nvPr/>
        </p:nvSpPr>
        <p:spPr>
          <a:xfrm>
            <a:off x="556259" y="186174"/>
            <a:ext cx="1014009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000" b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 Light"/>
              </a:rPr>
              <a:t>Main outcomes of the Council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D49AD5-52D4-51DA-3B2E-59B8D84DE924}"/>
              </a:ext>
            </a:extLst>
          </p:cNvPr>
          <p:cNvSpPr txBox="1"/>
          <p:nvPr/>
        </p:nvSpPr>
        <p:spPr>
          <a:xfrm>
            <a:off x="553145" y="857393"/>
            <a:ext cx="11801400" cy="39959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en-US" sz="1700" b="1">
                <a:latin typeface="Avenir Next LT Pro Light"/>
                <a:ea typeface="DengXian"/>
                <a:cs typeface="Arial"/>
              </a:rPr>
              <a:t>Thematic</a:t>
            </a:r>
            <a:r>
              <a:rPr lang="en-US" sz="1700" b="1">
                <a:effectLst/>
                <a:latin typeface="Avenir Next LT Pro Light"/>
                <a:ea typeface="DengXian"/>
                <a:cs typeface="Arial"/>
              </a:rPr>
              <a:t> initiatives </a:t>
            </a:r>
            <a:r>
              <a:rPr lang="en-US" sz="1700">
                <a:effectLst/>
                <a:latin typeface="Avenir Next LT Pro Light"/>
                <a:ea typeface="DengXian"/>
                <a:cs typeface="Arial"/>
              </a:rPr>
              <a:t>adopted by the Counc</a:t>
            </a:r>
            <a:r>
              <a:rPr lang="en-US" sz="1700">
                <a:latin typeface="Avenir Next LT Pro Light"/>
                <a:ea typeface="DengXian"/>
                <a:cs typeface="Arial"/>
              </a:rPr>
              <a:t>il in 2025/2026:</a:t>
            </a:r>
            <a:r>
              <a:rPr lang="en-US" sz="1700">
                <a:effectLst/>
                <a:latin typeface="Avenir Next LT Pro Light"/>
                <a:ea typeface="DengXian"/>
                <a:cs typeface="Arial"/>
              </a:rPr>
              <a:t> </a:t>
            </a:r>
          </a:p>
          <a:p>
            <a:pPr marL="285750" indent="-285750">
              <a:lnSpc>
                <a:spcPct val="114999"/>
              </a:lnSpc>
              <a:spcAft>
                <a:spcPts val="600"/>
              </a:spcAft>
              <a:buFont typeface="Arial,Sans-Serif" panose="020B0604020202020204" pitchFamily="34" charset="0"/>
              <a:buChar char="•"/>
            </a:pPr>
            <a:r>
              <a:rPr lang="en-US" sz="1700">
                <a:latin typeface="Avenir Next LT Pro Light"/>
                <a:ea typeface="DengXian"/>
                <a:cs typeface="Arial"/>
              </a:rPr>
              <a:t>Intergovernmental WG for elaboration on legally binding instrument on </a:t>
            </a:r>
            <a:r>
              <a:rPr lang="en-US" sz="1700" b="1">
                <a:latin typeface="Avenir Next LT Pro Light"/>
                <a:ea typeface="DengXian"/>
                <a:cs typeface="Arial"/>
              </a:rPr>
              <a:t>human rights of older persons </a:t>
            </a:r>
            <a:r>
              <a:rPr lang="en-US" sz="1700">
                <a:latin typeface="Avenir Next LT Pro Light"/>
                <a:ea typeface="DengXian"/>
                <a:cs typeface="Arial"/>
              </a:rPr>
              <a:t>(A/HRC/RES/58/13)</a:t>
            </a:r>
          </a:p>
          <a:p>
            <a:pPr marL="285750" indent="-285750">
              <a:lnSpc>
                <a:spcPct val="114999"/>
              </a:lnSpc>
              <a:spcAft>
                <a:spcPts val="600"/>
              </a:spcAft>
              <a:buFont typeface="Arial,Sans-Serif" panose="020B0604020202020204" pitchFamily="34" charset="0"/>
              <a:buChar char="•"/>
            </a:pPr>
            <a:r>
              <a:rPr lang="en-US" sz="1700" b="1">
                <a:effectLst/>
                <a:latin typeface="Avenir Next LT Pro Light"/>
                <a:ea typeface="DengXian"/>
                <a:cs typeface="Arial"/>
              </a:rPr>
              <a:t>Sea-level rise </a:t>
            </a:r>
            <a:r>
              <a:rPr lang="en-US" sz="1700">
                <a:effectLst/>
                <a:latin typeface="Avenir Next LT Pro Light"/>
                <a:ea typeface="DengXian"/>
                <a:cs typeface="Arial"/>
              </a:rPr>
              <a:t>and its impact on human rights (A/HRC/RES/60/20)</a:t>
            </a:r>
            <a:endParaRPr lang="en-US" sz="1700"/>
          </a:p>
          <a:p>
            <a:pPr marL="285750" indent="-28575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latin typeface="Avenir Next LT Pro Light"/>
                <a:ea typeface="DengXian"/>
                <a:cs typeface="Arial"/>
              </a:rPr>
              <a:t>Protection of human rights of </a:t>
            </a:r>
            <a:r>
              <a:rPr lang="en-US" sz="1700" b="1">
                <a:latin typeface="Avenir Next LT Pro Light"/>
                <a:ea typeface="DengXian"/>
                <a:cs typeface="Arial"/>
              </a:rPr>
              <a:t>women and children in conflict and post-conflict </a:t>
            </a:r>
            <a:r>
              <a:rPr lang="en-US" sz="1700">
                <a:latin typeface="Avenir Next LT Pro Light"/>
                <a:ea typeface="DengXian"/>
                <a:cs typeface="Arial"/>
              </a:rPr>
              <a:t>situations (A/HRC/RES/60/19)</a:t>
            </a:r>
          </a:p>
          <a:p>
            <a:pPr marL="285750" indent="-285750">
              <a:lnSpc>
                <a:spcPct val="11499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Global call for </a:t>
            </a:r>
            <a:r>
              <a:rPr lang="en-US" sz="1700" b="1">
                <a:solidFill>
                  <a:srgbClr val="000000"/>
                </a:solidFill>
                <a:ea typeface="+mn-lt"/>
                <a:cs typeface="+mn-lt"/>
              </a:rPr>
              <a:t>concrete action against racism, racial discrimination (</a:t>
            </a: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A/HRC/RES/60/16)</a:t>
            </a:r>
          </a:p>
          <a:p>
            <a:pPr marL="285750" indent="-285750">
              <a:lnSpc>
                <a:spcPct val="11499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Enhancement of </a:t>
            </a:r>
            <a:r>
              <a:rPr lang="en-US" sz="1700" b="1">
                <a:solidFill>
                  <a:srgbClr val="000000"/>
                </a:solidFill>
                <a:ea typeface="+mn-lt"/>
                <a:cs typeface="+mn-lt"/>
              </a:rPr>
              <a:t>technical cooperation and capacity-building in the field of human rights</a:t>
            </a: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 (A/HRC/RES/60/30)</a:t>
            </a:r>
            <a:endParaRPr lang="en-US" sz="1700">
              <a:solidFill>
                <a:srgbClr val="000000"/>
              </a:solidFill>
              <a:latin typeface="Avenir Next LT Pro Light"/>
              <a:ea typeface="DengXian"/>
              <a:cs typeface="Arial"/>
            </a:endParaRPr>
          </a:p>
          <a:p>
            <a:pPr marL="285750" indent="-285750">
              <a:lnSpc>
                <a:spcPct val="114999"/>
              </a:lnSpc>
              <a:spcAft>
                <a:spcPts val="600"/>
              </a:spcAft>
              <a:buFont typeface="Arial,Sans-Serif" panose="020B0604020202020204" pitchFamily="34" charset="0"/>
              <a:buChar char="•"/>
            </a:pPr>
            <a:r>
              <a:rPr lang="en-US" sz="1700">
                <a:solidFill>
                  <a:srgbClr val="000000"/>
                </a:solidFill>
                <a:latin typeface="Avenir Next LT Pro Light"/>
                <a:ea typeface="DengXian"/>
                <a:cs typeface="Arial"/>
              </a:rPr>
              <a:t>23 thematic mandates - including Special Rapporteurs, Independent Experts and Working Groups- were extended</a:t>
            </a:r>
          </a:p>
          <a:p>
            <a:pPr marL="285750" indent="-285750">
              <a:lnSpc>
                <a:spcPct val="11499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>
                <a:solidFill>
                  <a:srgbClr val="000000"/>
                </a:solidFill>
                <a:latin typeface="Avenir Next LT Pro Light"/>
                <a:ea typeface="DengXian"/>
                <a:cs typeface="Arial"/>
              </a:rPr>
              <a:t>Technical assistance and capacity-building </a:t>
            </a:r>
            <a:r>
              <a:rPr lang="en-US" sz="1700">
                <a:solidFill>
                  <a:srgbClr val="000000"/>
                </a:solidFill>
                <a:latin typeface="Avenir Next LT Pro Light"/>
                <a:ea typeface="DengXian"/>
                <a:cs typeface="Arial"/>
              </a:rPr>
              <a:t>to improve the situation of human rights in </a:t>
            </a:r>
            <a:r>
              <a:rPr lang="en-US" sz="1700" b="1">
                <a:solidFill>
                  <a:srgbClr val="000000"/>
                </a:solidFill>
                <a:latin typeface="Avenir Next LT Pro Light"/>
                <a:ea typeface="DengXian"/>
                <a:cs typeface="Arial"/>
              </a:rPr>
              <a:t>Haiti </a:t>
            </a:r>
            <a:r>
              <a:rPr lang="en-US" sz="1700">
                <a:solidFill>
                  <a:srgbClr val="000000"/>
                </a:solidFill>
                <a:latin typeface="Avenir Next LT Pro Light"/>
                <a:ea typeface="DengXian"/>
                <a:cs typeface="Arial"/>
              </a:rPr>
              <a:t>(</a:t>
            </a: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A/HRC/RES/61/38 )</a:t>
            </a:r>
            <a:endParaRPr lang="en-US" sz="1700" i="1">
              <a:solidFill>
                <a:srgbClr val="444444"/>
              </a:solidFill>
              <a:highlight>
                <a:srgbClr val="F2F2F2"/>
              </a:highlight>
              <a:ea typeface="+mn-lt"/>
              <a:cs typeface="+mn-lt"/>
            </a:endParaRPr>
          </a:p>
          <a:p>
            <a:pPr marL="285750" indent="-285750">
              <a:lnSpc>
                <a:spcPct val="11499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latin typeface="Avenir Next LT Pro Light"/>
                <a:ea typeface="DengXian"/>
                <a:cs typeface="Arial"/>
              </a:rPr>
              <a:t>Mandate </a:t>
            </a:r>
            <a:r>
              <a:rPr lang="en-US" sz="1700">
                <a:ea typeface="+mn-lt"/>
                <a:cs typeface="+mn-lt"/>
              </a:rPr>
              <a:t>renewed: Decisions on the outcome of the </a:t>
            </a:r>
            <a:r>
              <a:rPr lang="en-US" sz="1700" b="1">
                <a:ea typeface="+mn-lt"/>
                <a:cs typeface="+mn-lt"/>
              </a:rPr>
              <a:t>UPR</a:t>
            </a:r>
            <a:r>
              <a:rPr lang="en-US" sz="1700">
                <a:ea typeface="+mn-lt"/>
                <a:cs typeface="+mn-lt"/>
              </a:rPr>
              <a:t>: </a:t>
            </a:r>
            <a:r>
              <a:rPr lang="en-US" sz="1700" b="1">
                <a:ea typeface="+mn-lt"/>
                <a:cs typeface="+mn-lt"/>
              </a:rPr>
              <a:t>Grenada </a:t>
            </a:r>
            <a:r>
              <a:rPr lang="en-US" sz="1700">
                <a:solidFill>
                  <a:srgbClr val="000000"/>
                </a:solidFill>
                <a:latin typeface="Avenir Next LT Pro Light"/>
                <a:ea typeface="Roboto"/>
                <a:cs typeface="Roboto"/>
              </a:rPr>
              <a:t>(</a:t>
            </a: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A/HRC/DEC/60/111 </a:t>
            </a:r>
            <a:r>
              <a:rPr lang="en-US" sz="1700">
                <a:solidFill>
                  <a:srgbClr val="000000"/>
                </a:solidFill>
                <a:latin typeface="Avenir Next LT Pro Light"/>
                <a:ea typeface="Roboto"/>
                <a:cs typeface="Roboto"/>
              </a:rPr>
              <a:t>), </a:t>
            </a:r>
            <a:r>
              <a:rPr lang="en-US" sz="1700" b="1">
                <a:solidFill>
                  <a:srgbClr val="000000"/>
                </a:solidFill>
                <a:latin typeface="Avenir Next LT Pro Light"/>
                <a:ea typeface="Roboto"/>
                <a:cs typeface="Roboto"/>
              </a:rPr>
              <a:t>Guyana </a:t>
            </a:r>
            <a:r>
              <a:rPr lang="en-US" sz="1700">
                <a:solidFill>
                  <a:srgbClr val="000000"/>
                </a:solidFill>
                <a:latin typeface="Avenir Next LT Pro Light"/>
                <a:ea typeface="Roboto"/>
                <a:cs typeface="Roboto"/>
              </a:rPr>
              <a:t>(</a:t>
            </a:r>
            <a:r>
              <a:rPr lang="en-US" sz="1700">
                <a:solidFill>
                  <a:srgbClr val="000000"/>
                </a:solidFill>
                <a:ea typeface="+mn-lt"/>
                <a:cs typeface="+mn-lt"/>
              </a:rPr>
              <a:t>A/HRC/DEC/60/113),</a:t>
            </a:r>
            <a:r>
              <a:rPr lang="en-US" sz="1700">
                <a:solidFill>
                  <a:srgbClr val="000000"/>
                </a:solidFill>
                <a:ea typeface="Roboto"/>
                <a:cs typeface="Roboto"/>
              </a:rPr>
              <a:t> </a:t>
            </a:r>
            <a:r>
              <a:rPr lang="en-US" sz="1700" b="1">
                <a:solidFill>
                  <a:srgbClr val="000000"/>
                </a:solidFill>
                <a:ea typeface="Roboto"/>
                <a:cs typeface="Roboto"/>
              </a:rPr>
              <a:t>Jamaica</a:t>
            </a:r>
            <a:r>
              <a:rPr lang="en-US" sz="1700" b="1">
                <a:ea typeface="+mn-lt"/>
                <a:cs typeface="+mn-lt"/>
              </a:rPr>
              <a:t> </a:t>
            </a:r>
            <a:r>
              <a:rPr lang="en-US" sz="1700">
                <a:ea typeface="+mn-lt"/>
                <a:cs typeface="+mn-lt"/>
              </a:rPr>
              <a:t>(A/HRC/DEC/61/106)</a:t>
            </a:r>
            <a:endParaRPr lang="en-US" sz="17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013C0D-8700-8032-B7D8-AF2E0571D6FC}"/>
              </a:ext>
            </a:extLst>
          </p:cNvPr>
          <p:cNvSpPr txBox="1"/>
          <p:nvPr/>
        </p:nvSpPr>
        <p:spPr>
          <a:xfrm>
            <a:off x="1883868" y="5528758"/>
            <a:ext cx="4047639" cy="10772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>
                <a:effectLst/>
                <a:latin typeface="Avenir Next LT Pro Light"/>
                <a:ea typeface="DengXian"/>
                <a:cs typeface="Arial"/>
              </a:rPr>
              <a:t>Recent</a:t>
            </a:r>
            <a:r>
              <a:rPr lang="en-US" sz="1600" b="1">
                <a:effectLst/>
                <a:latin typeface="Avenir Next LT Pro Light"/>
                <a:ea typeface="DengXian"/>
                <a:cs typeface="Arial"/>
              </a:rPr>
              <a:t> Special Sessions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rgbClr val="000000"/>
                </a:solidFill>
                <a:latin typeface="Avenir Next LT Pro Light"/>
                <a:ea typeface="DengXian"/>
                <a:cs typeface="Arial"/>
              </a:rPr>
              <a:t>Islamic Republic of Iran (2026)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>
                <a:latin typeface="Avenir Next LT Pro Light"/>
                <a:ea typeface="DengXian"/>
                <a:cs typeface="Arial"/>
              </a:rPr>
              <a:t>Democratic Republic of the Congo </a:t>
            </a:r>
            <a:r>
              <a:rPr lang="en-US" sz="1600">
                <a:latin typeface="Avenir Next LT Pro Light"/>
                <a:ea typeface="DengXian"/>
                <a:cs typeface="Arial"/>
              </a:rPr>
              <a:t>(2025)</a:t>
            </a:r>
            <a:endParaRPr lang="en-US" sz="1600">
              <a:ea typeface="DengXian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AEFD5D-0271-7A85-25A9-968F1D472DFD}"/>
              </a:ext>
            </a:extLst>
          </p:cNvPr>
          <p:cNvSpPr txBox="1"/>
          <p:nvPr/>
        </p:nvSpPr>
        <p:spPr>
          <a:xfrm>
            <a:off x="6185052" y="5533270"/>
            <a:ext cx="7069712" cy="132343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>
                <a:latin typeface="Avenir Next LT Pro Light"/>
                <a:ea typeface="DengXian"/>
                <a:cs typeface="Arial"/>
              </a:rPr>
              <a:t>Recent</a:t>
            </a:r>
            <a:r>
              <a:rPr lang="en-US" sz="1600" b="1">
                <a:latin typeface="Avenir Next LT Pro Light"/>
                <a:ea typeface="DengXian"/>
                <a:cs typeface="Arial"/>
              </a:rPr>
              <a:t> Intersessional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venir Next LT Pro Light"/>
                <a:ea typeface="DengXian"/>
                <a:cs typeface="Arial"/>
              </a:rPr>
              <a:t>Situation in El Fasher/</a:t>
            </a:r>
            <a:r>
              <a:rPr lang="en-US" sz="1600" b="1">
                <a:solidFill>
                  <a:srgbClr val="000000"/>
                </a:solidFill>
                <a:latin typeface="Avenir Next LT Pro Light"/>
                <a:ea typeface="DengXian"/>
                <a:cs typeface="Arial"/>
              </a:rPr>
              <a:t>Sudan </a:t>
            </a:r>
            <a:r>
              <a:rPr lang="en-US" sz="1600">
                <a:solidFill>
                  <a:srgbClr val="000000"/>
                </a:solidFill>
                <a:latin typeface="Avenir Next LT Pro Light"/>
                <a:ea typeface="DengXian"/>
                <a:cs typeface="Arial"/>
              </a:rPr>
              <a:t>(Feb 2026)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>
                <a:latin typeface="Avenir Next LT Pro Light"/>
                <a:ea typeface="DengXian"/>
                <a:cs typeface="Arial"/>
              </a:rPr>
              <a:t>Incompatibility between </a:t>
            </a:r>
            <a:r>
              <a:rPr lang="en-US" sz="1600" b="1">
                <a:latin typeface="Avenir Next LT Pro Light"/>
                <a:ea typeface="DengXian"/>
                <a:cs typeface="Arial"/>
              </a:rPr>
              <a:t>democracy and racism </a:t>
            </a:r>
            <a:r>
              <a:rPr lang="en-US" sz="1600">
                <a:latin typeface="Avenir Next LT Pro Light"/>
                <a:ea typeface="DengXian"/>
                <a:cs typeface="Arial"/>
              </a:rPr>
              <a:t>(Aug 2025)</a:t>
            </a:r>
            <a:endParaRPr lang="en-US" sz="1600">
              <a:ea typeface="DengXian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>
                <a:latin typeface="Avenir Next LT Pro Light"/>
                <a:ea typeface="DengXian"/>
                <a:cs typeface="Arial"/>
              </a:rPr>
              <a:t>Human rights and </a:t>
            </a:r>
            <a:r>
              <a:rPr lang="en-US" sz="1600" b="1">
                <a:latin typeface="Avenir Next LT Pro Light"/>
                <a:ea typeface="DengXian"/>
                <a:cs typeface="Arial"/>
              </a:rPr>
              <a:t>2030 Agenda </a:t>
            </a:r>
            <a:r>
              <a:rPr lang="en-US" sz="1600">
                <a:latin typeface="Avenir Next LT Pro Light"/>
                <a:ea typeface="DengXian"/>
                <a:cs typeface="Arial"/>
              </a:rPr>
              <a:t>(Feb 2025)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>
                <a:latin typeface="Avenir Next LT Pro Light"/>
                <a:ea typeface="DengXian"/>
                <a:cs typeface="Arial"/>
              </a:rPr>
              <a:t>HC oral update on </a:t>
            </a:r>
            <a:r>
              <a:rPr lang="en-US" sz="1600" b="1">
                <a:latin typeface="Avenir Next LT Pro Light"/>
                <a:ea typeface="DengXian"/>
                <a:cs typeface="Arial"/>
              </a:rPr>
              <a:t>Ukraine</a:t>
            </a:r>
            <a:r>
              <a:rPr lang="en-US" sz="1600">
                <a:latin typeface="Avenir Next LT Pro Light"/>
                <a:ea typeface="DengXian"/>
                <a:cs typeface="Arial"/>
              </a:rPr>
              <a:t> (Jan 2025)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149CF3-4DDE-185F-170A-2A7B99DB9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10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CD8F5D-0209-7B7C-EB3B-2E2FF8A9E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11/10/2025</a:t>
            </a:r>
          </a:p>
        </p:txBody>
      </p:sp>
    </p:spTree>
    <p:extLst>
      <p:ext uri="{BB962C8B-B14F-4D97-AF65-F5344CB8AC3E}">
        <p14:creationId xmlns:p14="http://schemas.microsoft.com/office/powerpoint/2010/main" val="1271245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A3543-9C1E-97EF-165A-52F1523AF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839C6AD8-05AD-05E0-5A4D-E009951639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7620" y="0"/>
            <a:ext cx="12367260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A71FE9-19E5-4499-6BCD-4BD6BD9457CC}"/>
              </a:ext>
            </a:extLst>
          </p:cNvPr>
          <p:cNvSpPr txBox="1"/>
          <p:nvPr/>
        </p:nvSpPr>
        <p:spPr>
          <a:xfrm>
            <a:off x="556259" y="186174"/>
            <a:ext cx="9555303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000" b="1">
                <a:solidFill>
                  <a:schemeClr val="tx1">
                    <a:lumMod val="85000"/>
                    <a:lumOff val="15000"/>
                  </a:schemeClr>
                </a:solidFill>
                <a:latin typeface="Avenir Next LT Pro Light"/>
              </a:rPr>
              <a:t>Main outcomes of the Council – some examples</a:t>
            </a:r>
            <a:endParaRPr lang="LID4096" sz="4000" b="1">
              <a:solidFill>
                <a:schemeClr val="tx1">
                  <a:lumMod val="85000"/>
                  <a:lumOff val="15000"/>
                </a:schemeClr>
              </a:solidFill>
              <a:latin typeface="Avenir Next LT Pro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2A6FAB-62F9-61AA-26C7-9AAF86203E83}"/>
              </a:ext>
            </a:extLst>
          </p:cNvPr>
          <p:cNvSpPr txBox="1"/>
          <p:nvPr/>
        </p:nvSpPr>
        <p:spPr>
          <a:xfrm>
            <a:off x="704850" y="1110996"/>
            <a:ext cx="10782300" cy="63459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effectLst/>
              <a:latin typeface="Avenir Next LT Pro Ligh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venir Next LT Pro Light"/>
                <a:ea typeface="DengXian"/>
                <a:cs typeface="Arial"/>
              </a:rPr>
              <a:t>Special Procedures: </a:t>
            </a:r>
            <a:r>
              <a:rPr lang="en-US" sz="2000" b="1">
                <a:latin typeface="Avenir Next LT Pro Light"/>
                <a:ea typeface="DengXian"/>
                <a:cs typeface="Arial"/>
              </a:rPr>
              <a:t>46 thematic and 13 country mandates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effectLst/>
                <a:latin typeface="Avenir Next LT Pro Light"/>
                <a:ea typeface="DengXian" panose="02010600030101010101" pitchFamily="2" charset="-122"/>
              </a:rPr>
              <a:t>11 International Commissions of Inquiry </a:t>
            </a:r>
            <a:r>
              <a:rPr lang="en-US" sz="2000">
                <a:effectLst/>
                <a:latin typeface="Avenir Next LT Pro Light"/>
                <a:ea typeface="DengXian" panose="02010600030101010101" pitchFamily="2" charset="-122"/>
              </a:rPr>
              <a:t>(COI) and </a:t>
            </a:r>
            <a:r>
              <a:rPr lang="en-US" sz="2000" b="1">
                <a:effectLst/>
                <a:latin typeface="Avenir Next LT Pro Light"/>
                <a:ea typeface="DengXian" panose="02010600030101010101" pitchFamily="2" charset="-122"/>
              </a:rPr>
              <a:t>Fact-Finding Missions </a:t>
            </a:r>
            <a:r>
              <a:rPr lang="en-US" sz="2000">
                <a:effectLst/>
                <a:latin typeface="Avenir Next LT Pro Light"/>
                <a:ea typeface="DengXian" panose="02010600030101010101" pitchFamily="2" charset="-122"/>
              </a:rPr>
              <a:t>(FFM)</a:t>
            </a:r>
          </a:p>
          <a:p>
            <a:pPr marL="285750" indent="-285750" algn="just">
              <a:lnSpc>
                <a:spcPct val="11499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00">
                <a:latin typeface="Avenir Next LT Pro Light"/>
                <a:ea typeface="DengXian"/>
                <a:cs typeface="Arial"/>
              </a:rPr>
              <a:t>During HRC61,</a:t>
            </a:r>
            <a:r>
              <a:rPr lang="en-US" sz="2000" b="1" kern="100">
                <a:latin typeface="Avenir Next LT Pro Light"/>
                <a:ea typeface="DengXian"/>
                <a:cs typeface="Arial"/>
              </a:rPr>
              <a:t> LDCs/SIDS Trust Fund beneficiaries delivered a total of 14 statements</a:t>
            </a:r>
            <a:r>
              <a:rPr lang="en-US" sz="2000" kern="100">
                <a:latin typeface="Avenir Next LT Pro Light"/>
                <a:ea typeface="DengXian"/>
                <a:cs typeface="Arial"/>
              </a:rPr>
              <a:t> – Caribbean states </a:t>
            </a:r>
            <a:r>
              <a:rPr lang="en-US" sz="2000" b="1" kern="100">
                <a:latin typeface="Avenir Next LT Pro Light"/>
                <a:ea typeface="DengXian"/>
                <a:cs typeface="Arial"/>
              </a:rPr>
              <a:t>Haiti </a:t>
            </a:r>
            <a:r>
              <a:rPr lang="en-US" sz="2000" kern="100">
                <a:latin typeface="Avenir Next LT Pro Light"/>
                <a:ea typeface="DengXian"/>
                <a:cs typeface="Arial"/>
              </a:rPr>
              <a:t>and </a:t>
            </a:r>
            <a:r>
              <a:rPr lang="en-US" sz="2000" b="1" kern="100">
                <a:latin typeface="Avenir Next LT Pro Light"/>
                <a:ea typeface="DengXian"/>
                <a:cs typeface="Arial"/>
              </a:rPr>
              <a:t>Trinidad and Tobago</a:t>
            </a:r>
            <a:r>
              <a:rPr lang="en-US" sz="2000" kern="100">
                <a:latin typeface="Avenir Next LT Pro Light"/>
                <a:ea typeface="DengXian"/>
                <a:cs typeface="Arial"/>
              </a:rPr>
              <a:t> each delivered 2</a:t>
            </a:r>
            <a:endParaRPr lang="en-GB" sz="1200" kern="100">
              <a:latin typeface="Times New Roman"/>
              <a:ea typeface="DengXian"/>
              <a:cs typeface="Times New Roman"/>
            </a:endParaRP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venir Next LT Pro Light"/>
                <a:ea typeface="DengXian"/>
              </a:rPr>
              <a:t>The Council has highlighted </a:t>
            </a:r>
            <a:r>
              <a:rPr lang="en-US" sz="2000">
                <a:effectLst/>
                <a:latin typeface="Avenir Next LT Pro Light"/>
                <a:ea typeface="DengXian"/>
              </a:rPr>
              <a:t>ways in which </a:t>
            </a:r>
            <a:r>
              <a:rPr lang="en-US" sz="2000" b="1">
                <a:effectLst/>
                <a:latin typeface="Avenir Next LT Pro Light"/>
                <a:ea typeface="DengXian"/>
              </a:rPr>
              <a:t>climate change affects human rights</a:t>
            </a:r>
            <a:r>
              <a:rPr lang="en-US" sz="2000">
                <a:effectLst/>
                <a:latin typeface="Avenir Next LT Pro Light"/>
                <a:ea typeface="DengXian"/>
              </a:rPr>
              <a:t>, including its impact on specific groups such as </a:t>
            </a:r>
            <a:r>
              <a:rPr lang="en-US" sz="2000" b="1">
                <a:effectLst/>
                <a:latin typeface="Avenir Next LT Pro Light"/>
                <a:ea typeface="DengXian"/>
              </a:rPr>
              <a:t>older persons, persons in vulnerable situations, persons with disabilities, migrants and displaced persons, and children</a:t>
            </a:r>
            <a:r>
              <a:rPr lang="en-US" sz="2000" b="1">
                <a:latin typeface="Avenir Next LT Pro Light"/>
                <a:ea typeface="DengXian"/>
              </a:rPr>
              <a:t>; </a:t>
            </a:r>
            <a:r>
              <a:rPr lang="en-US" sz="2000">
                <a:latin typeface="Avenir Next LT Pro Light"/>
                <a:ea typeface="DengXian"/>
              </a:rPr>
              <a:t>as well as</a:t>
            </a:r>
            <a:r>
              <a:rPr lang="en-US" sz="2000" b="1">
                <a:latin typeface="Avenir Next LT Pro Light"/>
                <a:ea typeface="DengXian"/>
              </a:rPr>
              <a:t> </a:t>
            </a:r>
            <a:r>
              <a:rPr lang="en-US" sz="2000">
                <a:latin typeface="Avenir Next LT Pro Light"/>
                <a:ea typeface="DengXian"/>
              </a:rPr>
              <a:t> addressed emerging issues such as </a:t>
            </a:r>
            <a:r>
              <a:rPr lang="en-US" sz="2000" b="1">
                <a:latin typeface="Avenir Next LT Pro Light"/>
                <a:ea typeface="DengXian"/>
              </a:rPr>
              <a:t>digital technologies and artificial intelligence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>
                <a:latin typeface="Avenir Next LT Pro Light"/>
                <a:ea typeface="DengXian"/>
              </a:rPr>
              <a:t>A</a:t>
            </a:r>
            <a:r>
              <a:rPr lang="en-US" sz="2000" b="1">
                <a:effectLst/>
                <a:latin typeface="Avenir Next LT Pro Light"/>
                <a:ea typeface="DengXian"/>
              </a:rPr>
              <a:t>ll 193 UN Member States have been reviewed under the UPR three times during the </a:t>
            </a:r>
            <a:r>
              <a:rPr lang="en-US" sz="2000" b="1">
                <a:latin typeface="Avenir Next LT Pro Light"/>
                <a:ea typeface="DengXian"/>
              </a:rPr>
              <a:t>first three</a:t>
            </a:r>
            <a:r>
              <a:rPr lang="en-US" sz="2000" b="1">
                <a:effectLst/>
                <a:latin typeface="Avenir Next LT Pro Light"/>
                <a:ea typeface="DengXian"/>
              </a:rPr>
              <a:t> cycles</a:t>
            </a:r>
            <a:r>
              <a:rPr lang="en-US" sz="2000" b="1">
                <a:latin typeface="Avenir Next LT Pro Light"/>
                <a:ea typeface="DengXian"/>
              </a:rPr>
              <a:t>. </a:t>
            </a:r>
            <a:r>
              <a:rPr lang="en-US" sz="2000">
                <a:effectLst/>
                <a:latin typeface="Avenir Next LT Pro Light"/>
                <a:ea typeface="DengXian"/>
              </a:rPr>
              <a:t>Key to its success are the </a:t>
            </a:r>
            <a:r>
              <a:rPr lang="en-US" sz="2000" b="1">
                <a:effectLst/>
                <a:latin typeface="Avenir Next LT Pro Light"/>
                <a:ea typeface="DengXian"/>
              </a:rPr>
              <a:t>principles of equality and universality,</a:t>
            </a:r>
            <a:r>
              <a:rPr lang="en-US" sz="2000">
                <a:effectLst/>
                <a:latin typeface="Avenir Next LT Pro Light"/>
                <a:ea typeface="DengXian"/>
              </a:rPr>
              <a:t> in the spirit of </a:t>
            </a:r>
            <a:r>
              <a:rPr lang="en-US" sz="2000" b="1">
                <a:effectLst/>
                <a:latin typeface="Avenir Next LT Pro Light"/>
                <a:ea typeface="DengXian"/>
              </a:rPr>
              <a:t>constructive cooperation</a:t>
            </a:r>
            <a:r>
              <a:rPr lang="en-US" sz="2000">
                <a:latin typeface="Avenir Next LT Pro Light"/>
                <a:ea typeface="DengXian"/>
              </a:rPr>
              <a:t> (in the </a:t>
            </a:r>
            <a:r>
              <a:rPr lang="en-US" sz="2000" b="1">
                <a:latin typeface="Avenir Next LT Pro Light"/>
                <a:ea typeface="DengXian"/>
              </a:rPr>
              <a:t>fourth cycle,</a:t>
            </a:r>
            <a:r>
              <a:rPr lang="en-US" sz="2000">
                <a:latin typeface="Avenir Next LT Pro Light"/>
                <a:ea typeface="DengXian"/>
              </a:rPr>
              <a:t> one state did not complete its review and another didn't start it's fourth review). </a:t>
            </a:r>
            <a:endParaRPr lang="en-US" sz="2000" kern="100">
              <a:effectLst/>
              <a:latin typeface="Avenir Next LT Pro Light"/>
              <a:ea typeface="DengXian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effectLst/>
              <a:latin typeface="Avenir Next LT Pro Light"/>
              <a:ea typeface="DengXian" panose="02010600030101010101" pitchFamily="2" charset="-122"/>
            </a:endParaRPr>
          </a:p>
          <a:p>
            <a:pPr marL="285750" indent="-285750" algn="just">
              <a:lnSpc>
                <a:spcPct val="114999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effectLst/>
              <a:latin typeface="Avenir Next LT Pro Ligh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>
              <a:latin typeface="Avenir Next LT Pro Ligh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0F01FA-FD37-0033-1527-2C090CE2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742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E9242-3B58-16A2-8260-1F2B207A6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D549F07D-4B43-D645-B993-CCE60ED92C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0" y="0"/>
            <a:ext cx="12367260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5CEDD4-5746-72F0-3D08-6E1399F8A4F0}"/>
              </a:ext>
            </a:extLst>
          </p:cNvPr>
          <p:cNvSpPr txBox="1"/>
          <p:nvPr/>
        </p:nvSpPr>
        <p:spPr>
          <a:xfrm>
            <a:off x="596899" y="450334"/>
            <a:ext cx="11128375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4000" b="1">
                <a:latin typeface="Avenir Next LT Pro Light"/>
                <a:ea typeface="DengXian" panose="02010600030101010101" pitchFamily="2" charset="-122"/>
              </a:rPr>
              <a:t>F</a:t>
            </a:r>
            <a:r>
              <a:rPr lang="en-GB" sz="4000" b="1">
                <a:effectLst/>
                <a:latin typeface="Avenir Next LT Pro Light"/>
                <a:ea typeface="DengXian" panose="02010600030101010101" pitchFamily="2" charset="-122"/>
              </a:rPr>
              <a:t>uture of the </a:t>
            </a:r>
            <a:r>
              <a:rPr lang="en-GB" sz="4000" b="1">
                <a:latin typeface="Avenir Next LT Pro Light"/>
                <a:ea typeface="DengXian" panose="02010600030101010101" pitchFamily="2" charset="-122"/>
              </a:rPr>
              <a:t>Council</a:t>
            </a:r>
            <a:r>
              <a:rPr lang="en-GB" sz="4000" b="1">
                <a:effectLst/>
                <a:latin typeface="Avenir Next LT Pro Light"/>
                <a:ea typeface="DengXian" panose="02010600030101010101" pitchFamily="2" charset="-122"/>
              </a:rPr>
              <a:t> – Status </a:t>
            </a:r>
            <a:r>
              <a:rPr lang="en-GB" sz="4000" b="1">
                <a:latin typeface="Avenir Next LT Pro Light"/>
                <a:ea typeface="DengXian" panose="02010600030101010101" pitchFamily="2" charset="-122"/>
              </a:rPr>
              <a:t>R</a:t>
            </a:r>
            <a:r>
              <a:rPr lang="en-GB" sz="4000" b="1">
                <a:effectLst/>
                <a:latin typeface="Avenir Next LT Pro Light"/>
                <a:ea typeface="DengXian" panose="02010600030101010101" pitchFamily="2" charset="-122"/>
              </a:rPr>
              <a:t>eview </a:t>
            </a:r>
            <a:endParaRPr lang="en-US" sz="4000" b="1">
              <a:latin typeface="Avenir Next LT Pro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4BC653-5D52-409A-082D-990F59C153D9}"/>
              </a:ext>
            </a:extLst>
          </p:cNvPr>
          <p:cNvSpPr txBox="1"/>
          <p:nvPr/>
        </p:nvSpPr>
        <p:spPr>
          <a:xfrm>
            <a:off x="596898" y="1332329"/>
            <a:ext cx="11595101" cy="52629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The General Assembly is expected to </a:t>
            </a:r>
            <a:r>
              <a:rPr lang="en-GB" sz="2400" b="1">
                <a:effectLst/>
                <a:latin typeface="Avenir Next LT Pro Light"/>
                <a:ea typeface="Calibri"/>
                <a:cs typeface="Arial"/>
              </a:rPr>
              <a:t>review the status of the Council </a:t>
            </a: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by</a:t>
            </a:r>
            <a:r>
              <a:rPr lang="en-GB" sz="2400">
                <a:latin typeface="Avenir Next LT Pro Light"/>
                <a:ea typeface="Calibri"/>
                <a:cs typeface="Arial"/>
              </a:rPr>
              <a:t> June </a:t>
            </a: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2026 – this month (</a:t>
            </a:r>
            <a:r>
              <a:rPr lang="en-GB" sz="2400">
                <a:latin typeface="Avenir Next LT Pro Light"/>
                <a:ea typeface="Calibri"/>
                <a:cs typeface="Arial"/>
              </a:rPr>
              <a:t>GA res</a:t>
            </a: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 65/281</a:t>
            </a:r>
            <a:r>
              <a:rPr lang="en-GB" sz="2400">
                <a:latin typeface="Avenir Next LT Pro Light"/>
                <a:ea typeface="Calibri"/>
                <a:cs typeface="Arial"/>
              </a:rPr>
              <a:t> of 2011</a:t>
            </a: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venir Next LT Pro Light"/>
                <a:ea typeface="Calibri"/>
                <a:cs typeface="Arial"/>
              </a:rPr>
              <a:t>Currently the Council is a subsidiary organ of the General Assembly, and it is a decision of UN member States to maintain or change this status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venir Next LT Pro Light"/>
                <a:ea typeface="Calibri"/>
                <a:cs typeface="Arial"/>
              </a:rPr>
              <a:t>As part of efforts to prepare this review, the former and current Presidents</a:t>
            </a: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 </a:t>
            </a:r>
            <a:r>
              <a:rPr lang="en-GB" sz="2400">
                <a:latin typeface="Avenir Next LT Pro Light"/>
                <a:ea typeface="Calibri"/>
                <a:cs typeface="Arial"/>
              </a:rPr>
              <a:t>have undertaken</a:t>
            </a: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 a stocktaking of the Council’s achievements to assess its </a:t>
            </a:r>
            <a:r>
              <a:rPr lang="en-GB" sz="2400" b="1">
                <a:effectLst/>
                <a:latin typeface="Avenir Next LT Pro Light"/>
                <a:ea typeface="Calibri"/>
                <a:cs typeface="Arial"/>
              </a:rPr>
              <a:t>mandate</a:t>
            </a: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, address </a:t>
            </a:r>
            <a:r>
              <a:rPr lang="en-GB" sz="2400">
                <a:latin typeface="Avenir Next LT Pro Light"/>
                <a:ea typeface="Calibri"/>
                <a:cs typeface="Arial"/>
              </a:rPr>
              <a:t>its</a:t>
            </a: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 </a:t>
            </a:r>
            <a:r>
              <a:rPr lang="en-GB" sz="2400" b="1">
                <a:effectLst/>
                <a:latin typeface="Avenir Next LT Pro Light"/>
                <a:ea typeface="Calibri"/>
                <a:cs typeface="Arial"/>
              </a:rPr>
              <a:t>efficiency and effectiveness, </a:t>
            </a: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and articulate </a:t>
            </a:r>
            <a:r>
              <a:rPr lang="en-GB" sz="2400">
                <a:latin typeface="Avenir Next LT Pro Light"/>
                <a:ea typeface="Calibri"/>
                <a:cs typeface="Arial"/>
              </a:rPr>
              <a:t>its</a:t>
            </a:r>
            <a:r>
              <a:rPr lang="en-GB" sz="2400" b="1">
                <a:effectLst/>
                <a:latin typeface="Avenir Next LT Pro Light"/>
                <a:ea typeface="Calibri"/>
                <a:cs typeface="Arial"/>
              </a:rPr>
              <a:t> role in the wider UN ecosystem</a:t>
            </a:r>
            <a:endParaRPr lang="en-GB" sz="2400">
              <a:effectLst/>
              <a:latin typeface="Avenir Next LT Pro Light"/>
              <a:ea typeface="Calibri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venir Next LT Pro Light"/>
                <a:ea typeface="Calibri"/>
                <a:cs typeface="Arial"/>
              </a:rPr>
              <a:t>T</a:t>
            </a:r>
            <a:r>
              <a:rPr lang="en-GB" sz="2400">
                <a:effectLst/>
                <a:latin typeface="Avenir Next LT Pro Light"/>
                <a:ea typeface="Calibri"/>
                <a:cs typeface="Arial"/>
              </a:rPr>
              <a:t>he President appointed</a:t>
            </a:r>
            <a:r>
              <a:rPr lang="en-GB" sz="2400">
                <a:latin typeface="Avenir Next LT Pro Light"/>
                <a:ea typeface="Calibri"/>
                <a:cs typeface="Arial"/>
              </a:rPr>
              <a:t> two focal points (PRs of Spain and Thailand) </a:t>
            </a:r>
            <a:r>
              <a:rPr lang="en-GB" sz="2400" b="1">
                <a:effectLst/>
                <a:latin typeface="Avenir Next LT Pro Light"/>
                <a:ea typeface="Calibri"/>
                <a:cs typeface="Arial"/>
              </a:rPr>
              <a:t>to facilitate discussions and dialogue </a:t>
            </a:r>
            <a:r>
              <a:rPr lang="en-GB" sz="2400" b="1">
                <a:latin typeface="Avenir Next LT Pro Light"/>
                <a:ea typeface="Calibri"/>
                <a:cs typeface="Arial"/>
              </a:rPr>
              <a:t>for delegations</a:t>
            </a:r>
            <a:r>
              <a:rPr lang="en-GB" sz="2400" b="1">
                <a:effectLst/>
                <a:latin typeface="Avenir Next LT Pro Light"/>
                <a:ea typeface="Calibri"/>
                <a:cs typeface="Arial"/>
              </a:rPr>
              <a:t> </a:t>
            </a:r>
            <a:r>
              <a:rPr lang="en-GB" sz="2400" b="1">
                <a:latin typeface="Avenir Next LT Pro Light"/>
                <a:ea typeface="Calibri"/>
                <a:cs typeface="Arial"/>
              </a:rPr>
              <a:t>in </a:t>
            </a:r>
            <a:r>
              <a:rPr lang="en-GB" sz="2400" b="1">
                <a:effectLst/>
                <a:latin typeface="Avenir Next LT Pro Light"/>
                <a:ea typeface="Calibri"/>
                <a:cs typeface="Arial"/>
              </a:rPr>
              <a:t>Geneva to </a:t>
            </a:r>
            <a:r>
              <a:rPr lang="en-GB" sz="2400" b="1">
                <a:latin typeface="Avenir Next LT Pro Light"/>
                <a:ea typeface="Calibri"/>
                <a:cs typeface="Arial"/>
              </a:rPr>
              <a:t>contribute to the</a:t>
            </a:r>
            <a:r>
              <a:rPr lang="en-GB" sz="2400" b="1">
                <a:effectLst/>
                <a:latin typeface="Avenir Next LT Pro Light"/>
                <a:ea typeface="Calibri"/>
                <a:cs typeface="Arial"/>
              </a:rPr>
              <a:t> General Assembly process to review the status of the Human Rights Council</a:t>
            </a:r>
            <a:endParaRPr lang="en-GB" sz="2400" b="1">
              <a:latin typeface="Avenir Next LT Pro Light"/>
              <a:ea typeface="Calibri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latin typeface="Avenir Next LT Pro Light"/>
                <a:ea typeface="Calibri"/>
                <a:cs typeface="Arial"/>
              </a:rPr>
              <a:t>The consultations led by the General Assembly co-facilitators (PRs of Ireland and Senegal in NY) are ongoing, which will eventually lead to the adoption of a new GA resolution this month. </a:t>
            </a:r>
            <a:endParaRPr lang="en-GB" sz="2400">
              <a:effectLst/>
              <a:latin typeface="Avenir Next LT Pro Ligh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A853C6-F4AD-E221-6848-229134C6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32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097DF-69C3-AF98-65BD-5F69CA109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taking a picture of a ceiling&#10;&#10;Description automatically generated">
            <a:extLst>
              <a:ext uri="{FF2B5EF4-FFF2-40B4-BE49-F238E27FC236}">
                <a16:creationId xmlns:a16="http://schemas.microsoft.com/office/drawing/2014/main" id="{7915F7BA-E076-0B6D-967F-DD1C817B60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21986" b="30000"/>
          <a:stretch/>
        </p:blipFill>
        <p:spPr>
          <a:xfrm>
            <a:off x="0" y="0"/>
            <a:ext cx="12367260" cy="68580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1270000" dist="50800" dir="5400000" algn="ctr" rotWithShape="0">
              <a:schemeClr val="bg1"/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3547E4-2608-6232-DB68-B81D9CB7C6CF}"/>
              </a:ext>
            </a:extLst>
          </p:cNvPr>
          <p:cNvSpPr txBox="1"/>
          <p:nvPr/>
        </p:nvSpPr>
        <p:spPr>
          <a:xfrm>
            <a:off x="530615" y="227562"/>
            <a:ext cx="11128375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4000" b="1">
                <a:latin typeface="Avenir Next LT Pro Light"/>
                <a:ea typeface="DengXian" panose="02010600030101010101" pitchFamily="2" charset="-122"/>
              </a:rPr>
              <a:t>F</a:t>
            </a:r>
            <a:r>
              <a:rPr lang="en-GB" sz="4000" b="1">
                <a:effectLst/>
                <a:latin typeface="Avenir Next LT Pro Light"/>
                <a:ea typeface="DengXian" panose="02010600030101010101" pitchFamily="2" charset="-122"/>
              </a:rPr>
              <a:t>uture of the </a:t>
            </a:r>
            <a:r>
              <a:rPr lang="en-GB" sz="4000" b="1">
                <a:latin typeface="Avenir Next LT Pro Light"/>
                <a:ea typeface="DengXian" panose="02010600030101010101" pitchFamily="2" charset="-122"/>
              </a:rPr>
              <a:t>Council</a:t>
            </a:r>
            <a:endParaRPr lang="en-US" sz="4000" b="1">
              <a:latin typeface="Avenir Next LT Pro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D955EF-BAC4-24A6-4F62-160632EFDDB0}"/>
              </a:ext>
            </a:extLst>
          </p:cNvPr>
          <p:cNvSpPr txBox="1"/>
          <p:nvPr/>
        </p:nvSpPr>
        <p:spPr>
          <a:xfrm>
            <a:off x="530615" y="1008026"/>
            <a:ext cx="11194659" cy="58317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b="1" kern="100">
                <a:effectLst/>
                <a:latin typeface="Avenir Next LT Pro Light"/>
                <a:ea typeface="DengXian"/>
                <a:cs typeface="Arial"/>
              </a:rPr>
              <a:t>Work on </a:t>
            </a:r>
            <a:r>
              <a:rPr lang="en-US" b="1" kern="100">
                <a:latin typeface="Avenir Next LT Pro Light"/>
                <a:ea typeface="DengXian"/>
                <a:cs typeface="Arial"/>
              </a:rPr>
              <a:t>efficiency and rationalization 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continuing – this year, Ambassadors of Australia and Djibouti appointed as co-facilitators, engaging widely with HRC members and observers, core groups and penholders of resolutions, and using GA res. 80/251 as guidance.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b="1" kern="100">
                <a:effectLst/>
                <a:latin typeface="Avenir Next LT Pro Light"/>
                <a:ea typeface="DengXian"/>
                <a:cs typeface="Arial"/>
              </a:rPr>
              <a:t>Cross-regional initiatives –</a:t>
            </a:r>
            <a:r>
              <a:rPr lang="en-US" kern="100">
                <a:effectLst/>
                <a:latin typeface="Avenir Next LT Pro Light"/>
                <a:ea typeface="DengXian"/>
                <a:cs typeface="Arial"/>
              </a:rPr>
              <a:t> countries joining as co-penholders of resolutions/leading initiatives together. E.g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. </a:t>
            </a:r>
            <a:r>
              <a:rPr lang="en-US" kern="100">
                <a:ea typeface="+mn-lt"/>
                <a:cs typeface="+mn-lt"/>
              </a:rPr>
              <a:t>A/HRC/61/20 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"H</a:t>
            </a:r>
            <a:r>
              <a:rPr lang="en-US" kern="100">
                <a:ea typeface="+mn-lt"/>
                <a:cs typeface="+mn-lt"/>
              </a:rPr>
              <a:t>uman rights of persons in street situations", led by Albania, Brazil, Dominican Republic</a:t>
            </a:r>
            <a:endParaRPr lang="en-US" kern="100">
              <a:latin typeface="Avenir Next LT Pro Light"/>
              <a:ea typeface="DengXian"/>
              <a:cs typeface="Arial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b="1" kern="100">
                <a:latin typeface="Avenir Next LT Pro Light"/>
                <a:ea typeface="DengXian"/>
                <a:cs typeface="Arial"/>
              </a:rPr>
              <a:t>Upcoming UPR sessions: Saint Vincent and the Grenadines, Antigua and Barbuda</a:t>
            </a:r>
            <a:r>
              <a:rPr lang="en-GB" kern="100">
                <a:latin typeface="Avenir Next LT Pro Light"/>
                <a:ea typeface="DengXian"/>
                <a:cs typeface="Arial"/>
              </a:rPr>
              <a:t>, and </a:t>
            </a:r>
            <a:r>
              <a:rPr lang="en-GB" b="1" kern="100">
                <a:latin typeface="Avenir Next LT Pro Light"/>
                <a:ea typeface="DengXian"/>
                <a:cs typeface="Arial"/>
              </a:rPr>
              <a:t>Trinidad and Tobago</a:t>
            </a:r>
            <a:r>
              <a:rPr lang="en-GB" kern="100">
                <a:latin typeface="Avenir Next LT Pro Light"/>
                <a:ea typeface="DengXian"/>
                <a:cs typeface="Arial"/>
              </a:rPr>
              <a:t> during 53rd session (2-13 November 2026)</a:t>
            </a:r>
            <a:endParaRPr lang="en-US" b="1">
              <a:effectLst/>
              <a:latin typeface="Avenir Next LT Pro Ligh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kern="100">
                <a:latin typeface="Avenir Next LT Pro Light"/>
                <a:ea typeface="DengXian"/>
                <a:cs typeface="Arial"/>
              </a:rPr>
              <a:t>I</a:t>
            </a:r>
            <a:r>
              <a:rPr lang="en-US" kern="100">
                <a:effectLst/>
                <a:latin typeface="Avenir Next LT Pro Light"/>
                <a:ea typeface="DengXian"/>
                <a:cs typeface="Arial"/>
              </a:rPr>
              <a:t>ncreased opportunities for delegations and key stakeholders to </a:t>
            </a:r>
            <a:r>
              <a:rPr lang="en-US" b="1" kern="100">
                <a:effectLst/>
                <a:latin typeface="Avenir Next LT Pro Light"/>
                <a:ea typeface="DengXian"/>
                <a:cs typeface="Arial"/>
              </a:rPr>
              <a:t>meet informally</a:t>
            </a:r>
            <a:r>
              <a:rPr lang="en-US" b="1" kern="100">
                <a:latin typeface="Avenir Next LT Pro Light"/>
                <a:ea typeface="DengXian"/>
                <a:cs typeface="Arial"/>
              </a:rPr>
              <a:t> – 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builds</a:t>
            </a:r>
            <a:r>
              <a:rPr lang="en-US" b="1" kern="100">
                <a:latin typeface="Avenir Next LT Pro Light"/>
                <a:ea typeface="DengXian"/>
                <a:cs typeface="Arial"/>
              </a:rPr>
              <a:t> </a:t>
            </a:r>
            <a:r>
              <a:rPr lang="en-US" kern="100">
                <a:effectLst/>
                <a:latin typeface="Avenir Next LT Pro Light"/>
                <a:ea typeface="DengXian"/>
                <a:cs typeface="Arial"/>
              </a:rPr>
              <a:t>trust-building and open and constructive dialogue. </a:t>
            </a:r>
            <a:r>
              <a:rPr lang="en-US" kern="100">
                <a:ea typeface="DengXian"/>
                <a:cs typeface="Arial"/>
              </a:rPr>
              <a:t>Council - a place </a:t>
            </a:r>
            <a:r>
              <a:rPr lang="en-US" b="1" kern="100">
                <a:ea typeface="DengXian"/>
                <a:cs typeface="Arial"/>
              </a:rPr>
              <a:t>of open dialogue and effective action</a:t>
            </a:r>
            <a:r>
              <a:rPr lang="en-US" kern="100">
                <a:effectLst/>
                <a:latin typeface="Avenir Next LT Pro Light"/>
                <a:ea typeface="DengXian"/>
                <a:cs typeface="Arial"/>
              </a:rPr>
              <a:t>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b="1" kern="100">
                <a:latin typeface="Avenir Next LT Pro Light"/>
                <a:ea typeface="DengXian"/>
                <a:cs typeface="Arial"/>
              </a:rPr>
              <a:t>LDCs/SIDS increased engagement 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in the Council: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Font typeface="Courier New" panose="05050102010706020507" pitchFamily="18" charset="2"/>
              <a:buChar char="o"/>
            </a:pPr>
            <a:r>
              <a:rPr lang="en-US" kern="100">
                <a:latin typeface="Avenir Next LT Pro Light"/>
                <a:ea typeface="DengXian"/>
                <a:cs typeface="Arial"/>
              </a:rPr>
              <a:t>In 2025, </a:t>
            </a:r>
            <a:r>
              <a:rPr lang="en-US" b="1" kern="100">
                <a:latin typeface="Avenir Next LT Pro Light"/>
                <a:ea typeface="DengXian"/>
                <a:cs typeface="Arial"/>
              </a:rPr>
              <a:t>26 beneficiaries participated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 in Council sessions, including 4 from the Caribbean -</a:t>
            </a:r>
            <a:r>
              <a:rPr lang="en-US" kern="100">
                <a:ea typeface="DengXian"/>
                <a:cs typeface="Arial"/>
              </a:rPr>
              <a:t> </a:t>
            </a:r>
            <a:r>
              <a:rPr lang="en-US" b="1" kern="100">
                <a:ea typeface="DengXian"/>
                <a:cs typeface="Arial"/>
              </a:rPr>
              <a:t>Dominica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, </a:t>
            </a:r>
            <a:r>
              <a:rPr lang="en-US" b="1" kern="100">
                <a:latin typeface="Avenir Next LT Pro Light"/>
                <a:ea typeface="DengXian"/>
                <a:cs typeface="Arial"/>
              </a:rPr>
              <a:t>Dominican Republic 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(2) and </a:t>
            </a:r>
            <a:r>
              <a:rPr lang="en-US" b="1" kern="100">
                <a:latin typeface="Avenir Next LT Pro Light"/>
                <a:ea typeface="DengXian"/>
                <a:cs typeface="Arial"/>
              </a:rPr>
              <a:t>St. Kitts and Nevis </a:t>
            </a:r>
            <a:endParaRPr lang="en-US" kern="100">
              <a:latin typeface="Avenir Next LT Pro Light"/>
              <a:ea typeface="DengXian"/>
              <a:cs typeface="Arial"/>
            </a:endParaRP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Font typeface="Courier New" panose="05050102010706020507" pitchFamily="18" charset="2"/>
              <a:buChar char="o"/>
            </a:pPr>
            <a:r>
              <a:rPr lang="en-US" kern="100">
                <a:latin typeface="Avenir Next LT Pro Light"/>
                <a:ea typeface="DengXian"/>
                <a:cs typeface="Arial"/>
              </a:rPr>
              <a:t>In 2026, so far </a:t>
            </a:r>
            <a:r>
              <a:rPr lang="en-US" b="1" kern="100">
                <a:latin typeface="Avenir Next LT Pro Light"/>
                <a:ea typeface="DengXian"/>
                <a:cs typeface="Arial"/>
              </a:rPr>
              <a:t>5 countries participated at the HRC61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 session, including</a:t>
            </a:r>
            <a:r>
              <a:rPr lang="en-US" b="1" kern="100">
                <a:latin typeface="Avenir Next LT Pro Light"/>
                <a:ea typeface="DengXian"/>
                <a:cs typeface="Arial"/>
              </a:rPr>
              <a:t> Haiti 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and </a:t>
            </a:r>
            <a:r>
              <a:rPr lang="en-US" b="1" kern="100">
                <a:latin typeface="Avenir Next LT Pro Light"/>
                <a:ea typeface="DengXian"/>
                <a:cs typeface="Arial"/>
              </a:rPr>
              <a:t>Trinidad and Tobago -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 8 more expected at the 62nd session in June</a:t>
            </a:r>
          </a:p>
          <a:p>
            <a:pPr marL="800100" lvl="1" indent="-342900" algn="just">
              <a:lnSpc>
                <a:spcPct val="107000"/>
              </a:lnSpc>
              <a:spcAft>
                <a:spcPts val="800"/>
              </a:spcAft>
              <a:buFont typeface="Courier New" panose="05050102010706020507" pitchFamily="18" charset="2"/>
              <a:buChar char="o"/>
            </a:pPr>
            <a:r>
              <a:rPr lang="en-US" b="1" kern="100">
                <a:latin typeface="Avenir Next LT Pro Light"/>
                <a:ea typeface="DengXian"/>
                <a:cs typeface="Arial"/>
              </a:rPr>
              <a:t>Bahamas 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played key role in enhancing</a:t>
            </a:r>
            <a:r>
              <a:rPr lang="en-US" kern="100">
                <a:ea typeface="DengXian"/>
                <a:cs typeface="Arial"/>
              </a:rPr>
              <a:t> HRC/OHCHR e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ngagement leading the res. establishing a </a:t>
            </a:r>
            <a:r>
              <a:rPr lang="en-US" b="1" kern="100">
                <a:latin typeface="Avenir Next LT Pro Light"/>
                <a:ea typeface="DengXian"/>
                <a:cs typeface="Arial"/>
              </a:rPr>
              <a:t>regional office for Caribbean region (CARICOM)</a:t>
            </a:r>
            <a:r>
              <a:rPr lang="en-US" kern="100">
                <a:latin typeface="Avenir Next LT Pro Light"/>
                <a:ea typeface="DengXian"/>
                <a:cs typeface="Arial"/>
              </a:rPr>
              <a:t> in 2023 – OHCHR office established in 2024  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2319AE-9056-9543-5C61-F4636D1DF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z="1000" smtClean="0"/>
              <a:t>13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34053036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EncaseVTI">
  <a:themeElements>
    <a:clrScheme name="AnalogousFromLightSeedLeftStep">
      <a:dk1>
        <a:srgbClr val="000000"/>
      </a:dk1>
      <a:lt1>
        <a:srgbClr val="FFFFFF"/>
      </a:lt1>
      <a:dk2>
        <a:srgbClr val="41243E"/>
      </a:dk2>
      <a:lt2>
        <a:srgbClr val="E2E6E8"/>
      </a:lt2>
      <a:accent1>
        <a:srgbClr val="C39983"/>
      </a:accent1>
      <a:accent2>
        <a:srgbClr val="BF7A7F"/>
      </a:accent2>
      <a:accent3>
        <a:srgbClr val="CB92AE"/>
      </a:accent3>
      <a:accent4>
        <a:srgbClr val="BF7AB9"/>
      </a:accent4>
      <a:accent5>
        <a:srgbClr val="B892CB"/>
      </a:accent5>
      <a:accent6>
        <a:srgbClr val="8B7ABF"/>
      </a:accent6>
      <a:hlink>
        <a:srgbClr val="5B879D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caseVTI" id="{C293990F-FDB3-4ED3-8175-FB79CE5A2A12}" vid="{A5662C19-271F-459F-B4ED-861A982376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AB59289BFBAB4F9FD152C776C60BDD" ma:contentTypeVersion="18" ma:contentTypeDescription="Create a new document." ma:contentTypeScope="" ma:versionID="4f54f9f6a248e739f6b91f81e69a9bd9">
  <xsd:schema xmlns:xsd="http://www.w3.org/2001/XMLSchema" xmlns:xs="http://www.w3.org/2001/XMLSchema" xmlns:p="http://schemas.microsoft.com/office/2006/metadata/properties" xmlns:ns2="fa1020ff-48ad-4b90-98f4-7161a6f3b630" xmlns:ns3="985ec44e-1bab-4c0b-9df0-6ba128686fc9" xmlns:ns4="9c2e4527-2efa-4ade-b3d6-b2418af14986" targetNamespace="http://schemas.microsoft.com/office/2006/metadata/properties" ma:root="true" ma:fieldsID="79423660998357a52f4663bb061a1f51" ns2:_="" ns3:_="" ns4:_="">
    <xsd:import namespace="fa1020ff-48ad-4b90-98f4-7161a6f3b630"/>
    <xsd:import namespace="985ec44e-1bab-4c0b-9df0-6ba128686fc9"/>
    <xsd:import namespace="9c2e4527-2efa-4ade-b3d6-b2418af149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SearchProperties" minOccurs="0"/>
                <xsd:element ref="ns4:SharedWithUsers" minOccurs="0"/>
                <xsd:element ref="ns4:SharedWithDetails" minOccurs="0"/>
                <xsd:element ref="ns2:Emailsubject" minOccurs="0"/>
                <xsd:element ref="ns2:Sentby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1020ff-48ad-4b90-98f4-7161a6f3b6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mailsubject" ma:index="23" nillable="true" ma:displayName="Email subject" ma:format="Dropdown" ma:internalName="Emailsubject">
      <xsd:simpleType>
        <xsd:restriction base="dms:Note">
          <xsd:maxLength value="255"/>
        </xsd:restriction>
      </xsd:simpleType>
    </xsd:element>
    <xsd:element name="Sentby" ma:index="24" nillable="true" ma:displayName="Sent by" ma:format="Dropdown" ma:list="UserInfo" ma:SharePointGroup="0" ma:internalName="Sent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4afd02e-5a56-4f93-83f9-320cd14d78c4}" ma:internalName="TaxCatchAll" ma:showField="CatchAllData" ma:web="9c2e4527-2efa-4ade-b3d6-b2418af149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e4527-2efa-4ade-b3d6-b2418af14986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Original file nam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a1020ff-48ad-4b90-98f4-7161a6f3b630">
      <Terms xmlns="http://schemas.microsoft.com/office/infopath/2007/PartnerControls"/>
    </lcf76f155ced4ddcb4097134ff3c332f>
    <TaxCatchAll xmlns="985ec44e-1bab-4c0b-9df0-6ba128686fc9" xsi:nil="true"/>
    <Emailsubject xmlns="fa1020ff-48ad-4b90-98f4-7161a6f3b630" xsi:nil="true"/>
    <Sentby xmlns="fa1020ff-48ad-4b90-98f4-7161a6f3b630">
      <UserInfo>
        <DisplayName/>
        <AccountId xsi:nil="true"/>
        <AccountType/>
      </UserInfo>
    </Sentby>
  </documentManagement>
</p:properties>
</file>

<file path=customXml/itemProps1.xml><?xml version="1.0" encoding="utf-8"?>
<ds:datastoreItem xmlns:ds="http://schemas.openxmlformats.org/officeDocument/2006/customXml" ds:itemID="{37936942-C05F-40F3-A75B-C9E064A481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A2BE2A-DEED-4BF8-A527-7578E2A463B0}"/>
</file>

<file path=customXml/itemProps3.xml><?xml version="1.0" encoding="utf-8"?>
<ds:datastoreItem xmlns:ds="http://schemas.openxmlformats.org/officeDocument/2006/customXml" ds:itemID="{DCD93538-50C4-4A7F-A953-3099301B6D60}">
  <ds:schemaRefs>
    <ds:schemaRef ds:uri="0bf5f89f-1012-4ec0-ae1d-18900d8e960d"/>
    <ds:schemaRef ds:uri="84722e3b-25e0-496d-a9f5-d37e3102771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1259</Words>
  <Application>Microsoft Office PowerPoint</Application>
  <PresentationFormat>Widescreen</PresentationFormat>
  <Paragraphs>108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Arial,Sans-Serif</vt:lpstr>
      <vt:lpstr>DengXian</vt:lpstr>
      <vt:lpstr>Aptos</vt:lpstr>
      <vt:lpstr>Arial</vt:lpstr>
      <vt:lpstr>Avenir Next LT Pro</vt:lpstr>
      <vt:lpstr>Avenir Next LT Pro Light</vt:lpstr>
      <vt:lpstr>Bookman Old Style</vt:lpstr>
      <vt:lpstr>Calibri</vt:lpstr>
      <vt:lpstr>Courier New</vt:lpstr>
      <vt:lpstr>Roboto</vt:lpstr>
      <vt:lpstr>Symbol</vt:lpstr>
      <vt:lpstr>Times New Roman</vt:lpstr>
      <vt:lpstr>EncaseVTI</vt:lpstr>
      <vt:lpstr>The Work of the HRC: Trends, Challenges and Main Outcomes/Future of the HRC    Status Review </vt:lpstr>
      <vt:lpstr>Key Milestones of the Human Rights Council </vt:lpstr>
      <vt:lpstr>Meetings at the Council (regular sessions) </vt:lpstr>
      <vt:lpstr>Interactive Dialogues at the Council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Gemma Kentish</dc:creator>
  <cp:lastModifiedBy>Gustavo Andres Rutilo</cp:lastModifiedBy>
  <cp:revision>2</cp:revision>
  <dcterms:created xsi:type="dcterms:W3CDTF">2024-11-21T11:25:45Z</dcterms:created>
  <dcterms:modified xsi:type="dcterms:W3CDTF">2026-06-03T15:28:31Z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0x010100F5AB59289BFBAB4F9FD152C776C60BDD</vt:lpwstr>
  </property>
  <property fmtid="{D5CDD505-2E9C-101B-9397-08002B2CF9AE}" pid="3" name="MediaServiceImageTags">
    <vt:lpwstr/>
  </property>
</Properties>
</file>