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2"/>
  </p:notesMasterIdLst>
  <p:sldIdLst>
    <p:sldId id="262" r:id="rId5"/>
    <p:sldId id="256" r:id="rId6"/>
    <p:sldId id="257" r:id="rId7"/>
    <p:sldId id="258" r:id="rId8"/>
    <p:sldId id="259" r:id="rId9"/>
    <p:sldId id="260" r:id="rId10"/>
    <p:sldId id="261"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livaka Tekafa" initials="GT" lastIdx="1" clrIdx="0">
    <p:extLst>
      <p:ext uri="{19B8F6BF-5375-455C-9EA6-DF929625EA0E}">
        <p15:presenceInfo xmlns:p15="http://schemas.microsoft.com/office/powerpoint/2012/main" userId="S-1-5-21-3836265339-1859827025-1252351048-456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594" autoAdjust="0"/>
  </p:normalViewPr>
  <p:slideViewPr>
    <p:cSldViewPr snapToGrid="0" snapToObjects="1">
      <p:cViewPr varScale="1">
        <p:scale>
          <a:sx n="59" d="100"/>
          <a:sy n="59" d="100"/>
        </p:scale>
        <p:origin x="1500" y="6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5-11-05T13:28:22.824" idx="1">
    <p:pos x="10" y="10"/>
    <p:text/>
    <p:extLst>
      <p:ext uri="{C676402C-5697-4E1C-873F-D02D1690AC5C}">
        <p15:threadingInfo xmlns:p15="http://schemas.microsoft.com/office/powerpoint/2012/main" timeZoneBias="-7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2941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“In line with this session’s theme on </a:t>
            </a:r>
            <a:r>
              <a:rPr lang="en-US" i="1" dirty="0"/>
              <a:t>‘The Pacific’s engagement with the Human Rights Council, its mechanisms, and human rights mechanisms in general,’</a:t>
            </a:r>
            <a:r>
              <a:rPr lang="en-US" dirty="0"/>
              <a:t> Tuvalu’s presentation offers a practical example of how Tuvalu actively participate in and benefit from these mechanisms. By sharing Tuvalu’s recent experience with the Committee on the Elimination of Discrimination against Women, or CEDAW, this presentation highlights how engagement with treaty bodies contributes to national progress, strengthens human rights governance, and ensures </a:t>
            </a:r>
            <a:r>
              <a:rPr lang="en-US"/>
              <a:t>that Tuvaluan’s voices </a:t>
            </a:r>
            <a:r>
              <a:rPr lang="en-US" dirty="0"/>
              <a:t>remain visible and influential within the broader Human Rights Council system.”</a:t>
            </a:r>
            <a:endParaRPr lang="en-TV" dirty="0"/>
          </a:p>
        </p:txBody>
      </p:sp>
    </p:spTree>
    <p:extLst>
      <p:ext uri="{BB962C8B-B14F-4D97-AF65-F5344CB8AC3E}">
        <p14:creationId xmlns:p14="http://schemas.microsoft.com/office/powerpoint/2010/main" val="1935350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Treaty bodies play a central role in global human rights monitoring. They assess how countries like Tuvalu implement international obligations, providing constructive feedback and guidance to improve national systems.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Tuvalu’s participation in treaty bodies reflects its commitment to the international system. Through engagement, Tuvalu gains support and visibility, while improving internal coordination between ministries and civil society.</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CEDAW review was a milestone in Tuvalu’s engagement with treaty bodies. It demonstrated how leadership at the highest level ensures that international obligations translate into tangible national outcomes.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The 2025 CEDAW review connected Tuvalu’s domestic progress with its global commitments. The recommendations serve as practical guidance to continue improving equality and inclusion.</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Tuvalu faces common small-state challenges but remains committed to progress. Institutional mechanisms, data improvement, and partnerships will be key to ensuring effective and consistent reporting.</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In conclusion,</a:t>
            </a:r>
            <a:r>
              <a:rPr lang="en-US" dirty="0"/>
              <a:t> “Tuvalu’s experience demonstrates that meaningful engagement with the Human Rights Council and its mechanisms, including the treaty bodies, is not defined by size or resources but by commitment and cooperation. As Pacific nations, our collective participation strengthens the visibility of our region within the global human rights framework and ensures that our unique challenges and perspectives continue to shape international dialogue. Tuvalu remains dedicated to advancing these shared goals—working alongside fellow Pacific states to uphold human rights, equality, and dignity for all</a:t>
            </a:r>
            <a:endParaRPr dirty="0"/>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Brickwork-SD-R1acro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13" name="Freeform 12"/>
          <p:cNvSpPr/>
          <p:nvPr/>
        </p:nvSpPr>
        <p:spPr>
          <a:xfrm>
            <a:off x="-8467" y="-16933"/>
            <a:ext cx="8754534" cy="6451600"/>
          </a:xfrm>
          <a:custGeom>
            <a:avLst/>
            <a:gdLst/>
            <a:ahLst/>
            <a:cxnLst/>
            <a:rect l="l" t="t" r="r" b="b"/>
            <a:pathLst>
              <a:path w="8754534" h="6451600">
                <a:moveTo>
                  <a:pt x="8373534" y="0"/>
                </a:moveTo>
                <a:lnTo>
                  <a:pt x="8754534" y="5994400"/>
                </a:lnTo>
                <a:lnTo>
                  <a:pt x="0" y="6451600"/>
                </a:lnTo>
                <a:lnTo>
                  <a:pt x="0" y="0"/>
                </a:lnTo>
                <a:lnTo>
                  <a:pt x="8373534" y="0"/>
                </a:lnTo>
                <a:close/>
              </a:path>
            </a:pathLst>
          </a:cu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CH"/>
          </a:p>
        </p:txBody>
      </p:sp>
      <p:sp>
        <p:nvSpPr>
          <p:cNvPr id="23" name="Freeform 22"/>
          <p:cNvSpPr/>
          <p:nvPr/>
        </p:nvSpPr>
        <p:spPr>
          <a:xfrm>
            <a:off x="-10379" y="4445000"/>
            <a:ext cx="8464695" cy="1715811"/>
          </a:xfrm>
          <a:custGeom>
            <a:avLst/>
            <a:gdLst/>
            <a:ahLst/>
            <a:cxnLst/>
            <a:rect l="l" t="t" r="r" b="b"/>
            <a:pathLst>
              <a:path w="8428428" h="1878553">
                <a:moveTo>
                  <a:pt x="0" y="438229"/>
                </a:moveTo>
                <a:lnTo>
                  <a:pt x="8343246" y="0"/>
                </a:lnTo>
                <a:lnTo>
                  <a:pt x="8428428" y="1424838"/>
                </a:lnTo>
                <a:lnTo>
                  <a:pt x="7515" y="1878553"/>
                </a:lnTo>
                <a:lnTo>
                  <a:pt x="0" y="438229"/>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CH"/>
          </a:p>
        </p:txBody>
      </p:sp>
      <p:sp>
        <p:nvSpPr>
          <p:cNvPr id="29" name="Freeform 28"/>
          <p:cNvSpPr/>
          <p:nvPr/>
        </p:nvSpPr>
        <p:spPr>
          <a:xfrm>
            <a:off x="-2864" y="0"/>
            <a:ext cx="5811235" cy="321615"/>
          </a:xfrm>
          <a:custGeom>
            <a:avLst/>
            <a:gdLst/>
            <a:ahLst/>
            <a:cxnLst/>
            <a:rect l="l" t="t" r="r" b="b"/>
            <a:pathLst>
              <a:path w="5811235" h="321615">
                <a:moveTo>
                  <a:pt x="0" y="0"/>
                </a:moveTo>
                <a:lnTo>
                  <a:pt x="5811235" y="0"/>
                </a:lnTo>
                <a:lnTo>
                  <a:pt x="1" y="321615"/>
                </a:lnTo>
                <a:cubicBezTo>
                  <a:pt x="1" y="214410"/>
                  <a:pt x="0" y="107205"/>
                  <a:pt x="0" y="0"/>
                </a:cubicBez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CH"/>
          </a:p>
        </p:txBody>
      </p:sp>
      <p:sp>
        <p:nvSpPr>
          <p:cNvPr id="30" name="Freeform 29"/>
          <p:cNvSpPr/>
          <p:nvPr/>
        </p:nvSpPr>
        <p:spPr>
          <a:xfrm rot="21420000">
            <a:off x="-170768" y="213023"/>
            <a:ext cx="8480534" cy="5746008"/>
          </a:xfrm>
          <a:custGeom>
            <a:avLst/>
            <a:gdLst/>
            <a:ahLst/>
            <a:cxnLst/>
            <a:rect l="l" t="t" r="r" b="b"/>
            <a:pathLst>
              <a:path w="11307378" h="5746008">
                <a:moveTo>
                  <a:pt x="11270997" y="0"/>
                </a:moveTo>
                <a:lnTo>
                  <a:pt x="11307378" y="5746008"/>
                </a:lnTo>
                <a:lnTo>
                  <a:pt x="1" y="574313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CH"/>
          </a:p>
        </p:txBody>
      </p:sp>
      <p:sp>
        <p:nvSpPr>
          <p:cNvPr id="2" name="Title 1"/>
          <p:cNvSpPr>
            <a:spLocks noGrp="1"/>
          </p:cNvSpPr>
          <p:nvPr>
            <p:ph type="ctrTitle"/>
          </p:nvPr>
        </p:nvSpPr>
        <p:spPr>
          <a:xfrm rot="21420000">
            <a:off x="451416" y="668338"/>
            <a:ext cx="7533524" cy="2766528"/>
          </a:xfrm>
        </p:spPr>
        <p:txBody>
          <a:bodyPr anchor="b">
            <a:normAutofit/>
          </a:bodyPr>
          <a:lstStyle>
            <a:lvl1pPr algn="r">
              <a:defRPr sz="7200"/>
            </a:lvl1pPr>
          </a:lstStyle>
          <a:p>
            <a:r>
              <a:rPr lang="en-US"/>
              <a:t>Click to edit Master title style</a:t>
            </a:r>
            <a:endParaRPr lang="en-US" dirty="0"/>
          </a:p>
        </p:txBody>
      </p:sp>
      <p:sp>
        <p:nvSpPr>
          <p:cNvPr id="3" name="Subtitle 2"/>
          <p:cNvSpPr>
            <a:spLocks noGrp="1"/>
          </p:cNvSpPr>
          <p:nvPr>
            <p:ph type="subTitle" idx="1"/>
          </p:nvPr>
        </p:nvSpPr>
        <p:spPr>
          <a:xfrm rot="21420000">
            <a:off x="554462" y="3446830"/>
            <a:ext cx="7512060" cy="550333"/>
          </a:xfrm>
        </p:spPr>
        <p:txBody>
          <a:bodyPr anchor="t">
            <a:noAutofit/>
          </a:bodyPr>
          <a:lstStyle>
            <a:lvl1pPr marL="0" indent="0" algn="r">
              <a:buNone/>
              <a:defRPr sz="2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3669071" y="4714242"/>
            <a:ext cx="4607740" cy="942356"/>
          </a:xfrm>
        </p:spPr>
        <p:txBody>
          <a:bodyPr/>
          <a:lstStyle>
            <a:lvl1pPr algn="ctr">
              <a:defRPr sz="4200">
                <a:solidFill>
                  <a:schemeClr val="accent1">
                    <a:lumMod val="50000"/>
                  </a:schemeClr>
                </a:solidFill>
              </a:defRPr>
            </a:lvl1pPr>
          </a:lstStyle>
          <a:p>
            <a:fld id="{5BCAD085-E8A6-8845-BD4E-CB4CCA059FC4}" type="datetimeFigureOut">
              <a:rPr lang="en-US" smtClean="0"/>
              <a:t>1/9/2026</a:t>
            </a:fld>
            <a:endParaRPr lang="en-US"/>
          </a:p>
        </p:txBody>
      </p:sp>
      <p:sp>
        <p:nvSpPr>
          <p:cNvPr id="5" name="Footer Placeholder 4"/>
          <p:cNvSpPr>
            <a:spLocks noGrp="1"/>
          </p:cNvSpPr>
          <p:nvPr>
            <p:ph type="ftr" sz="quarter" idx="11"/>
          </p:nvPr>
        </p:nvSpPr>
        <p:spPr>
          <a:xfrm rot="21420000">
            <a:off x="-12134" y="4954635"/>
            <a:ext cx="2987069" cy="918361"/>
          </a:xfrm>
        </p:spPr>
        <p:txBody>
          <a:bodyPr vert="horz" lIns="91440" tIns="45720" rIns="91440" bIns="45720" rtlCol="0" anchor="ctr"/>
          <a:lstStyle>
            <a:lvl1pPr algn="r">
              <a:defRPr lang="en-US" sz="4200" dirty="0"/>
            </a:lvl1pPr>
          </a:lstStyle>
          <a:p>
            <a:endParaRPr lang="en-US"/>
          </a:p>
        </p:txBody>
      </p:sp>
      <p:sp>
        <p:nvSpPr>
          <p:cNvPr id="6" name="Slide Number Placeholder 5"/>
          <p:cNvSpPr>
            <a:spLocks noGrp="1"/>
          </p:cNvSpPr>
          <p:nvPr>
            <p:ph type="sldNum" sz="quarter" idx="12"/>
          </p:nvPr>
        </p:nvSpPr>
        <p:spPr>
          <a:xfrm rot="21420000">
            <a:off x="7401518" y="3819948"/>
            <a:ext cx="680390" cy="498470"/>
          </a:xfrm>
        </p:spPr>
        <p:txBody>
          <a:bodyPr/>
          <a:lstStyle>
            <a:lvl1pPr>
              <a:defRPr sz="2400">
                <a:solidFill>
                  <a:schemeClr val="tx1">
                    <a:lumMod val="75000"/>
                    <a:lumOff val="25000"/>
                  </a:schemeClr>
                </a:solidFill>
              </a:defRPr>
            </a:lvl1pPr>
          </a:lstStyle>
          <a:p>
            <a:fld id="{C1FF6DA9-008F-8B48-92A6-B652298478BF}" type="slidenum">
              <a:rPr lang="en-US" smtClean="0"/>
              <a:t>‹#›</a:t>
            </a:fld>
            <a:endParaRPr lang="en-US"/>
          </a:p>
        </p:txBody>
      </p:sp>
      <p:sp>
        <p:nvSpPr>
          <p:cNvPr id="33" name="5-Point Star 32"/>
          <p:cNvSpPr/>
          <p:nvPr/>
        </p:nvSpPr>
        <p:spPr>
          <a:xfrm rot="21420000">
            <a:off x="3121951" y="5057183"/>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CH"/>
          </a:p>
        </p:txBody>
      </p:sp>
    </p:spTree>
    <p:extLst>
      <p:ext uri="{BB962C8B-B14F-4D97-AF65-F5344CB8AC3E}">
        <p14:creationId xmlns:p14="http://schemas.microsoft.com/office/powerpoint/2010/main" val="544497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514351" y="2063396"/>
            <a:ext cx="7796030"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88603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4351" y="685801"/>
            <a:ext cx="7796030"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514351" y="3742267"/>
            <a:ext cx="7796030"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70056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514351" y="685800"/>
            <a:ext cx="779766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514350" y="2063396"/>
            <a:ext cx="3816536"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4495478" y="2063396"/>
            <a:ext cx="3814904"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77419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514351" y="685800"/>
            <a:ext cx="7796030"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739569" y="2063396"/>
            <a:ext cx="3591317"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514352" y="2861733"/>
            <a:ext cx="3816534"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15340" y="2063396"/>
            <a:ext cx="359667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4495477" y="2861733"/>
            <a:ext cx="3816535"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24269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21558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27033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232" y="685800"/>
            <a:ext cx="3095145"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3784600" y="685801"/>
            <a:ext cx="4525781" cy="4688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20232" y="2709053"/>
            <a:ext cx="3095146"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01104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1" y="685800"/>
            <a:ext cx="440817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47740" y="1"/>
            <a:ext cx="3162641"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14351" y="2709053"/>
            <a:ext cx="440817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07444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4106333"/>
            <a:ext cx="7796031"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4351" y="685800"/>
            <a:ext cx="7794385"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14335" y="4702923"/>
            <a:ext cx="7796046"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90067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1" y="685801"/>
            <a:ext cx="7797677"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514335" y="4106333"/>
            <a:ext cx="7796047"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24562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99" y="685800"/>
            <a:ext cx="7143765"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162698" y="3610032"/>
            <a:ext cx="6500967"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514351" y="4106334"/>
            <a:ext cx="779766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
        <p:nvSpPr>
          <p:cNvPr id="10" name="TextBox 9"/>
          <p:cNvSpPr txBox="1"/>
          <p:nvPr/>
        </p:nvSpPr>
        <p:spPr>
          <a:xfrm>
            <a:off x="404280" y="88785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1" name="TextBox 10"/>
          <p:cNvSpPr txBox="1"/>
          <p:nvPr/>
        </p:nvSpPr>
        <p:spPr>
          <a:xfrm>
            <a:off x="7897147" y="290648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128816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14351" y="1723855"/>
            <a:ext cx="7796030"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514351" y="4247468"/>
            <a:ext cx="7796030"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49611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514351" y="685801"/>
            <a:ext cx="7796030"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514352" y="2063395"/>
            <a:ext cx="2482596"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514352" y="2639658"/>
            <a:ext cx="2482596"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175967" y="2063395"/>
            <a:ext cx="2482596"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175966" y="2639658"/>
            <a:ext cx="2482596"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827785" y="2063395"/>
            <a:ext cx="2482596"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827785" y="2639658"/>
            <a:ext cx="2482596"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26499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514351" y="685801"/>
            <a:ext cx="779766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518880" y="3813025"/>
            <a:ext cx="2482596"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514335" y="2063396"/>
            <a:ext cx="2482596"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18880" y="4389288"/>
            <a:ext cx="2482596"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178058" y="3813025"/>
            <a:ext cx="2482596"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176999" y="2063396"/>
            <a:ext cx="2482596"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176998" y="4389286"/>
            <a:ext cx="2483655"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826708" y="3813025"/>
            <a:ext cx="2482596"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5826614" y="2063394"/>
            <a:ext cx="2482596"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826614" y="4389284"/>
            <a:ext cx="2482596"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048926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514351" y="2063396"/>
            <a:ext cx="7796030" cy="331119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338345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1896" y="685801"/>
            <a:ext cx="1698485"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514351" y="685801"/>
            <a:ext cx="5928323" cy="4688785"/>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011428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8449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8" name="Picture 7" descr="Brickwork-SD-R1acrop.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10" name="Group 9"/>
          <p:cNvGrpSpPr/>
          <p:nvPr/>
        </p:nvGrpSpPr>
        <p:grpSpPr>
          <a:xfrm>
            <a:off x="-19048" y="1"/>
            <a:ext cx="9004013"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CH"/>
            </a:p>
          </p:txBody>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CH"/>
            </a:p>
          </p:txBody>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CH"/>
            </a:p>
          </p:txBody>
        </p:sp>
      </p:grpSp>
      <p:sp>
        <p:nvSpPr>
          <p:cNvPr id="2" name="Title Placeholder 1"/>
          <p:cNvSpPr>
            <a:spLocks noGrp="1"/>
          </p:cNvSpPr>
          <p:nvPr>
            <p:ph type="title"/>
          </p:nvPr>
        </p:nvSpPr>
        <p:spPr>
          <a:xfrm>
            <a:off x="514351" y="685801"/>
            <a:ext cx="7797662" cy="11519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514351" y="2063396"/>
            <a:ext cx="7797662" cy="3311189"/>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73562" y="5757334"/>
            <a:ext cx="2838450" cy="498470"/>
          </a:xfrm>
          <a:prstGeom prst="rect">
            <a:avLst/>
          </a:prstGeom>
        </p:spPr>
        <p:txBody>
          <a:bodyPr vert="horz" lIns="91440" tIns="45720" rIns="91440" bIns="45720" rtlCol="0" anchor="ctr"/>
          <a:lstStyle>
            <a:lvl1pPr algn="r">
              <a:defRPr sz="2800" cap="all" baseline="0">
                <a:solidFill>
                  <a:schemeClr val="accent1">
                    <a:lumMod val="50000"/>
                  </a:schemeClr>
                </a:solidFill>
              </a:defRPr>
            </a:lvl1pPr>
          </a:lstStyle>
          <a:p>
            <a:fld id="{5BCAD085-E8A6-8845-BD4E-CB4CCA059FC4}" type="datetimeFigureOut">
              <a:rPr lang="en-US" smtClean="0"/>
              <a:t>1/9/2026</a:t>
            </a:fld>
            <a:endParaRPr lang="en-US"/>
          </a:p>
        </p:txBody>
      </p:sp>
      <p:sp>
        <p:nvSpPr>
          <p:cNvPr id="5" name="Footer Placeholder 4"/>
          <p:cNvSpPr>
            <a:spLocks noGrp="1"/>
          </p:cNvSpPr>
          <p:nvPr>
            <p:ph type="ftr" sz="quarter" idx="3"/>
          </p:nvPr>
        </p:nvSpPr>
        <p:spPr>
          <a:xfrm>
            <a:off x="514351" y="5757334"/>
            <a:ext cx="4124789" cy="498470"/>
          </a:xfrm>
          <a:prstGeom prst="rect">
            <a:avLst/>
          </a:prstGeom>
        </p:spPr>
        <p:txBody>
          <a:bodyPr vert="horz" lIns="91440" tIns="45720" rIns="91440" bIns="45720" rtlCol="0" anchor="ctr"/>
          <a:lstStyle>
            <a:lvl1pPr algn="l">
              <a:defRPr sz="2800" cap="all" baseline="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4715341" y="5757334"/>
            <a:ext cx="680390" cy="498470"/>
          </a:xfrm>
          <a:prstGeom prst="rect">
            <a:avLst/>
          </a:prstGeom>
        </p:spPr>
        <p:txBody>
          <a:bodyPr vert="horz" lIns="91440" tIns="45720" rIns="91440" bIns="45720" rtlCol="0" anchor="ctr"/>
          <a:lstStyle>
            <a:lvl1pPr algn="ctr">
              <a:defRPr sz="2800" cap="all" baseline="0">
                <a:solidFill>
                  <a:schemeClr val="accent1">
                    <a:lumMod val="50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7989007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defTabSz="914400" rtl="0" eaLnBrk="1" latinLnBrk="0" hangingPunct="1">
        <a:lnSpc>
          <a:spcPct val="90000"/>
        </a:lnSpc>
        <a:spcBef>
          <a:spcPct val="0"/>
        </a:spcBef>
        <a:buNone/>
        <a:defRPr sz="4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C9D39-F408-4F03-AF03-C86A98FE1D8F}"/>
              </a:ext>
            </a:extLst>
          </p:cNvPr>
          <p:cNvSpPr>
            <a:spLocks noGrp="1"/>
          </p:cNvSpPr>
          <p:nvPr>
            <p:ph type="ctrTitle"/>
          </p:nvPr>
        </p:nvSpPr>
        <p:spPr/>
        <p:txBody>
          <a:bodyPr/>
          <a:lstStyle/>
          <a:p>
            <a:r>
              <a:rPr lang="en-US" dirty="0"/>
              <a:t>Tuvalu – presentation </a:t>
            </a:r>
            <a:endParaRPr lang="en-TV" dirty="0"/>
          </a:p>
        </p:txBody>
      </p:sp>
      <p:sp>
        <p:nvSpPr>
          <p:cNvPr id="3" name="Subtitle 2">
            <a:extLst>
              <a:ext uri="{FF2B5EF4-FFF2-40B4-BE49-F238E27FC236}">
                <a16:creationId xmlns:a16="http://schemas.microsoft.com/office/drawing/2014/main" id="{DC17024A-8C2B-4AF5-8782-F4A8164DBDCA}"/>
              </a:ext>
            </a:extLst>
          </p:cNvPr>
          <p:cNvSpPr>
            <a:spLocks noGrp="1"/>
          </p:cNvSpPr>
          <p:nvPr>
            <p:ph type="subTitle" idx="1"/>
          </p:nvPr>
        </p:nvSpPr>
        <p:spPr/>
        <p:txBody>
          <a:bodyPr/>
          <a:lstStyle/>
          <a:p>
            <a:r>
              <a:rPr lang="en-US" dirty="0"/>
              <a:t>Talofa </a:t>
            </a:r>
            <a:endParaRPr lang="en-TV" dirty="0"/>
          </a:p>
        </p:txBody>
      </p:sp>
    </p:spTree>
    <p:extLst>
      <p:ext uri="{BB962C8B-B14F-4D97-AF65-F5344CB8AC3E}">
        <p14:creationId xmlns:p14="http://schemas.microsoft.com/office/powerpoint/2010/main" val="2140621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dirty="0"/>
              <a:t>Understanding Human Rights Treaty Bodies</a:t>
            </a:r>
          </a:p>
        </p:txBody>
      </p:sp>
      <p:sp>
        <p:nvSpPr>
          <p:cNvPr id="3" name="Content Placeholder 2"/>
          <p:cNvSpPr>
            <a:spLocks noGrp="1"/>
          </p:cNvSpPr>
          <p:nvPr>
            <p:ph idx="1"/>
          </p:nvPr>
        </p:nvSpPr>
        <p:spPr/>
        <p:txBody>
          <a:bodyPr>
            <a:normAutofit fontScale="70000" lnSpcReduction="20000"/>
          </a:bodyPr>
          <a:lstStyle/>
          <a:p>
            <a:endParaRPr dirty="0"/>
          </a:p>
          <a:p>
            <a:pPr>
              <a:spcAft>
                <a:spcPts val="600"/>
              </a:spcAft>
            </a:pPr>
            <a:r>
              <a:rPr sz="2800" dirty="0"/>
              <a:t>Treaty bodies are independent expert committees established under UN human rights treaties.</a:t>
            </a:r>
          </a:p>
          <a:p>
            <a:pPr>
              <a:spcAft>
                <a:spcPts val="600"/>
              </a:spcAft>
            </a:pPr>
            <a:r>
              <a:rPr sz="2800" dirty="0"/>
              <a:t>They monitor how States implement their human rights obligations through periodic reviews.</a:t>
            </a:r>
          </a:p>
          <a:p>
            <a:pPr>
              <a:spcAft>
                <a:spcPts val="600"/>
              </a:spcAft>
            </a:pPr>
            <a:r>
              <a:rPr sz="2800" dirty="0"/>
              <a:t>They promote cooperation, dialogue, and accountability between States and the UN system.</a:t>
            </a:r>
          </a:p>
          <a:p>
            <a:pPr>
              <a:spcAft>
                <a:spcPts val="600"/>
              </a:spcAft>
            </a:pPr>
            <a:r>
              <a:rPr sz="2800" dirty="0"/>
              <a:t>Examples include: CEDAW, CRC, CRPD, ICCPR, and ICESCR.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dirty="0"/>
              <a:t>Tuvalu’s Participation in the Treaty Body System</a:t>
            </a:r>
          </a:p>
        </p:txBody>
      </p:sp>
      <p:sp>
        <p:nvSpPr>
          <p:cNvPr id="3" name="Content Placeholder 2"/>
          <p:cNvSpPr>
            <a:spLocks noGrp="1"/>
          </p:cNvSpPr>
          <p:nvPr>
            <p:ph idx="1"/>
          </p:nvPr>
        </p:nvSpPr>
        <p:spPr/>
        <p:txBody>
          <a:bodyPr>
            <a:normAutofit fontScale="62500" lnSpcReduction="20000"/>
          </a:bodyPr>
          <a:lstStyle/>
          <a:p>
            <a:endParaRPr dirty="0"/>
          </a:p>
          <a:p>
            <a:pPr>
              <a:spcAft>
                <a:spcPts val="600"/>
              </a:spcAft>
            </a:pPr>
            <a:r>
              <a:rPr sz="2800" dirty="0"/>
              <a:t>Tuvalu is party to several core human rights treaties, including CEDAW, CRC, and CRPD.</a:t>
            </a:r>
          </a:p>
          <a:p>
            <a:pPr>
              <a:spcAft>
                <a:spcPts val="600"/>
              </a:spcAft>
            </a:pPr>
            <a:r>
              <a:rPr sz="2800" dirty="0"/>
              <a:t>Engagement involves reporting, constructive dialogue, and implementing recommendations.</a:t>
            </a:r>
          </a:p>
          <a:p>
            <a:pPr>
              <a:spcAft>
                <a:spcPts val="600"/>
              </a:spcAft>
            </a:pPr>
            <a:r>
              <a:rPr sz="2800" dirty="0"/>
              <a:t>This process strengthens national coordination and raises awareness of human rights obligations.</a:t>
            </a:r>
          </a:p>
          <a:p>
            <a:pPr>
              <a:spcAft>
                <a:spcPts val="600"/>
              </a:spcAft>
            </a:pPr>
            <a:r>
              <a:rPr sz="2800" dirty="0"/>
              <a:t>Tuvalu’s participation demonstrates strong national ownership and leadership.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dirty="0"/>
              <a:t>Tuvalu’s Engagement with CEDAW</a:t>
            </a:r>
          </a:p>
        </p:txBody>
      </p:sp>
      <p:sp>
        <p:nvSpPr>
          <p:cNvPr id="3" name="Content Placeholder 2"/>
          <p:cNvSpPr>
            <a:spLocks noGrp="1"/>
          </p:cNvSpPr>
          <p:nvPr>
            <p:ph idx="1"/>
          </p:nvPr>
        </p:nvSpPr>
        <p:spPr/>
        <p:txBody>
          <a:bodyPr>
            <a:normAutofit fontScale="62500" lnSpcReduction="20000"/>
          </a:bodyPr>
          <a:lstStyle/>
          <a:p>
            <a:endParaRPr dirty="0"/>
          </a:p>
          <a:p>
            <a:pPr>
              <a:spcAft>
                <a:spcPts val="600"/>
              </a:spcAft>
            </a:pPr>
            <a:r>
              <a:rPr sz="2800" dirty="0"/>
              <a:t>Tuvalu presented its 5th and 6th combined CEDAW reports in April 2025 in Suva.</a:t>
            </a:r>
          </a:p>
          <a:p>
            <a:pPr>
              <a:spcAft>
                <a:spcPts val="600"/>
              </a:spcAft>
            </a:pPr>
            <a:r>
              <a:rPr sz="2800" dirty="0"/>
              <a:t>A high-level delegation led by the Prime Minister showed strong national commitment.</a:t>
            </a:r>
          </a:p>
          <a:p>
            <a:pPr>
              <a:spcAft>
                <a:spcPts val="600"/>
              </a:spcAft>
            </a:pPr>
            <a:r>
              <a:rPr sz="2800" dirty="0"/>
              <a:t>CEDAW commended Tuvalu for legislative and policy progress on gender equality.</a:t>
            </a:r>
          </a:p>
          <a:p>
            <a:pPr>
              <a:spcAft>
                <a:spcPts val="600"/>
              </a:spcAft>
            </a:pPr>
            <a:r>
              <a:rPr sz="2800" dirty="0"/>
              <a:t>Tuvalu’s approach links women’s rights, climate action, and sustainable development</a:t>
            </a:r>
            <a:r>
              <a:rPr dirty="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dirty="0"/>
              <a:t>Key Highlights from Tuvalu’s CEDAW Review</a:t>
            </a:r>
          </a:p>
        </p:txBody>
      </p:sp>
      <p:sp>
        <p:nvSpPr>
          <p:cNvPr id="3" name="Content Placeholder 2"/>
          <p:cNvSpPr>
            <a:spLocks noGrp="1"/>
          </p:cNvSpPr>
          <p:nvPr>
            <p:ph idx="1"/>
          </p:nvPr>
        </p:nvSpPr>
        <p:spPr/>
        <p:txBody>
          <a:bodyPr>
            <a:normAutofit fontScale="62500" lnSpcReduction="20000"/>
          </a:bodyPr>
          <a:lstStyle/>
          <a:p>
            <a:endParaRPr sz="2800" dirty="0"/>
          </a:p>
          <a:p>
            <a:pPr>
              <a:spcAft>
                <a:spcPts val="600"/>
              </a:spcAft>
            </a:pPr>
            <a:r>
              <a:rPr sz="2800" dirty="0"/>
              <a:t>CEDAW recognized progress in gender policies, climate action, and legal reform.</a:t>
            </a:r>
          </a:p>
          <a:p>
            <a:pPr>
              <a:spcAft>
                <a:spcPts val="600"/>
              </a:spcAft>
            </a:pPr>
            <a:r>
              <a:rPr sz="2800" dirty="0"/>
              <a:t>Highlighted the need to strengthen data systems and gender mainstreaming.</a:t>
            </a:r>
          </a:p>
          <a:p>
            <a:pPr>
              <a:spcAft>
                <a:spcPts val="600"/>
              </a:spcAft>
            </a:pPr>
            <a:r>
              <a:rPr sz="2800" dirty="0"/>
              <a:t>Encouraged wider participation of women in decision-making and leadership.</a:t>
            </a:r>
          </a:p>
          <a:p>
            <a:pPr>
              <a:spcAft>
                <a:spcPts val="600"/>
              </a:spcAft>
            </a:pPr>
            <a:r>
              <a:rPr sz="2800" dirty="0"/>
              <a:t>Concluding Observations provide a roadmap for national implementation.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dirty="0"/>
              <a:t>Challenges and the Way Forward</a:t>
            </a:r>
          </a:p>
        </p:txBody>
      </p:sp>
      <p:sp>
        <p:nvSpPr>
          <p:cNvPr id="3" name="Content Placeholder 2"/>
          <p:cNvSpPr>
            <a:spLocks noGrp="1"/>
          </p:cNvSpPr>
          <p:nvPr>
            <p:ph idx="1"/>
          </p:nvPr>
        </p:nvSpPr>
        <p:spPr/>
        <p:txBody>
          <a:bodyPr>
            <a:normAutofit fontScale="62500" lnSpcReduction="20000"/>
          </a:bodyPr>
          <a:lstStyle/>
          <a:p>
            <a:endParaRPr dirty="0"/>
          </a:p>
          <a:p>
            <a:pPr>
              <a:spcAft>
                <a:spcPts val="600"/>
              </a:spcAft>
            </a:pPr>
            <a:r>
              <a:rPr sz="2800" dirty="0"/>
              <a:t>Challenges: limited technical capacity, resource constraints, and cultural barriers.</a:t>
            </a:r>
          </a:p>
          <a:p>
            <a:pPr>
              <a:spcAft>
                <a:spcPts val="600"/>
              </a:spcAft>
            </a:pPr>
            <a:r>
              <a:rPr sz="2800" dirty="0"/>
              <a:t>Need for a National Human Rights Institution and better data systems.</a:t>
            </a:r>
          </a:p>
          <a:p>
            <a:pPr>
              <a:spcAft>
                <a:spcPts val="600"/>
              </a:spcAft>
            </a:pPr>
            <a:r>
              <a:rPr sz="2800" dirty="0"/>
              <a:t>Way forward: establish a National Mechanism for Reporting and Follow-Up (NMRF).</a:t>
            </a:r>
          </a:p>
          <a:p>
            <a:pPr>
              <a:spcAft>
                <a:spcPts val="600"/>
              </a:spcAft>
            </a:pPr>
            <a:r>
              <a:rPr sz="2800" dirty="0"/>
              <a:t>Continue regional cooperation and capacity-building for sustainable engagement.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dirty="0"/>
              <a:t>Conclusion</a:t>
            </a:r>
          </a:p>
        </p:txBody>
      </p:sp>
      <p:sp>
        <p:nvSpPr>
          <p:cNvPr id="3" name="Content Placeholder 2"/>
          <p:cNvSpPr>
            <a:spLocks noGrp="1"/>
          </p:cNvSpPr>
          <p:nvPr>
            <p:ph type="subTitle" idx="1"/>
          </p:nvPr>
        </p:nvSpPr>
        <p:spPr>
          <a:xfrm rot="21420000">
            <a:off x="602216" y="3445580"/>
            <a:ext cx="7512060" cy="2375268"/>
          </a:xfrm>
        </p:spPr>
        <p:txBody>
          <a:bodyPr>
            <a:normAutofit fontScale="55000" lnSpcReduction="20000"/>
          </a:bodyPr>
          <a:lstStyle/>
          <a:p>
            <a:pPr marL="0" indent="0">
              <a:buNone/>
            </a:pPr>
            <a:endParaRPr dirty="0"/>
          </a:p>
          <a:p>
            <a:pPr>
              <a:spcAft>
                <a:spcPts val="600"/>
              </a:spcAft>
            </a:pPr>
            <a:r>
              <a:rPr sz="2800" dirty="0"/>
              <a:t>Tuvalu’s engagement with CEDAW reflects political will and regional leadership.</a:t>
            </a:r>
          </a:p>
          <a:p>
            <a:pPr>
              <a:spcAft>
                <a:spcPts val="600"/>
              </a:spcAft>
            </a:pPr>
            <a:r>
              <a:rPr sz="2800" dirty="0"/>
              <a:t>The process enhances gender equality and institutional learning.</a:t>
            </a:r>
          </a:p>
          <a:p>
            <a:pPr>
              <a:spcAft>
                <a:spcPts val="600"/>
              </a:spcAft>
            </a:pPr>
            <a:r>
              <a:rPr sz="2800" dirty="0"/>
              <a:t>Tuvalu remains committed to strengthening its role in the human rights system.</a:t>
            </a:r>
          </a:p>
          <a:p>
            <a:pPr>
              <a:spcAft>
                <a:spcPts val="600"/>
              </a:spcAft>
            </a:pPr>
            <a:r>
              <a:rPr sz="2800" dirty="0"/>
              <a:t>Empowering Tuvaluan women empowers the nation.</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a1020ff-48ad-4b90-98f4-7161a6f3b630">
      <Terms xmlns="http://schemas.microsoft.com/office/infopath/2007/PartnerControls"/>
    </lcf76f155ced4ddcb4097134ff3c332f>
    <TaxCatchAll xmlns="985ec44e-1bab-4c0b-9df0-6ba128686fc9" xsi:nil="true"/>
    <Emailsubject xmlns="fa1020ff-48ad-4b90-98f4-7161a6f3b630"> Gustavo Andres Rutilo - Update LDCs/SIDS Trust Fund page | (UpdtRq-3515) </Emailsubject>
    <Sentby xmlns="fa1020ff-48ad-4b90-98f4-7161a6f3b630">
      <UserInfo>
        <DisplayName>Gustavo Andres Rutilo</DisplayName>
        <AccountId>3004</AccountId>
        <AccountType/>
      </UserInfo>
    </Sentby>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AB59289BFBAB4F9FD152C776C60BDD" ma:contentTypeVersion="17" ma:contentTypeDescription="Create a new document." ma:contentTypeScope="" ma:versionID="1ca8d4ac47142d165de5b84173c7f574">
  <xsd:schema xmlns:xsd="http://www.w3.org/2001/XMLSchema" xmlns:xs="http://www.w3.org/2001/XMLSchema" xmlns:p="http://schemas.microsoft.com/office/2006/metadata/properties" xmlns:ns2="fa1020ff-48ad-4b90-98f4-7161a6f3b630" xmlns:ns3="985ec44e-1bab-4c0b-9df0-6ba128686fc9" xmlns:ns4="9c2e4527-2efa-4ade-b3d6-b2418af14986" targetNamespace="http://schemas.microsoft.com/office/2006/metadata/properties" ma:root="true" ma:fieldsID="c05afde50684eb31341d4cf470f2a654" ns2:_="" ns3:_="" ns4:_="">
    <xsd:import namespace="fa1020ff-48ad-4b90-98f4-7161a6f3b630"/>
    <xsd:import namespace="985ec44e-1bab-4c0b-9df0-6ba128686fc9"/>
    <xsd:import namespace="9c2e4527-2efa-4ade-b3d6-b2418af1498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SearchProperties" minOccurs="0"/>
                <xsd:element ref="ns4:SharedWithUsers" minOccurs="0"/>
                <xsd:element ref="ns4:SharedWithDetails" minOccurs="0"/>
                <xsd:element ref="ns2:Emailsubject" minOccurs="0"/>
                <xsd:element ref="ns2:Sentb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1020ff-48ad-4b90-98f4-7161a6f3b6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Emailsubject" ma:index="23" nillable="true" ma:displayName="Email subject" ma:format="Dropdown" ma:internalName="Emailsubject">
      <xsd:simpleType>
        <xsd:restriction base="dms:Note">
          <xsd:maxLength value="255"/>
        </xsd:restriction>
      </xsd:simpleType>
    </xsd:element>
    <xsd:element name="Sentby" ma:index="24" nillable="true" ma:displayName="Sent by" ma:format="Dropdown" ma:list="UserInfo" ma:SharePointGroup="0" ma:internalName="Sent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74afd02e-5a56-4f93-83f9-320cd14d78c4}" ma:internalName="TaxCatchAll" ma:showField="CatchAllData" ma:web="9c2e4527-2efa-4ade-b3d6-b2418af1498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2e4527-2efa-4ade-b3d6-b2418af14986"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Original file nam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4EE9813-464E-4236-A524-11851D6DFEF8}">
  <ds:schemaRefs>
    <ds:schemaRef ds:uri="http://schemas.microsoft.com/office/infopath/2007/PartnerControls"/>
    <ds:schemaRef ds:uri="http://www.w3.org/XML/1998/namespace"/>
    <ds:schemaRef ds:uri="http://purl.org/dc/terms/"/>
    <ds:schemaRef ds:uri="http://schemas.microsoft.com/office/2006/documentManagement/types"/>
    <ds:schemaRef ds:uri="84722e3b-25e0-496d-a9f5-d37e31027713"/>
    <ds:schemaRef ds:uri="http://purl.org/dc/dcmitype/"/>
    <ds:schemaRef ds:uri="http://schemas.openxmlformats.org/package/2006/metadata/core-properties"/>
    <ds:schemaRef ds:uri="0bf5f89f-1012-4ec0-ae1d-18900d8e960d"/>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F9E7E406-AD61-463F-880E-8227A9C7C469}">
  <ds:schemaRefs>
    <ds:schemaRef ds:uri="http://schemas.microsoft.com/sharepoint/v3/contenttype/forms"/>
  </ds:schemaRefs>
</ds:datastoreItem>
</file>

<file path=customXml/itemProps3.xml><?xml version="1.0" encoding="utf-8"?>
<ds:datastoreItem xmlns:ds="http://schemas.openxmlformats.org/officeDocument/2006/customXml" ds:itemID="{A4511621-8324-48D5-A317-A76FB86EC0B5}"/>
</file>

<file path=docMetadata/LabelInfo.xml><?xml version="1.0" encoding="utf-8"?>
<clbl:labelList xmlns:clbl="http://schemas.microsoft.com/office/2020/mipLabelMetadata">
  <clbl:label id="{8b77875e-5908-45a0-9cb4-dec9ae074618}" enabled="1" method="Privileged" siteId="{0f9e35db-544f-4f60-bdcc-5ea416e6dc70}" removed="0"/>
</clbl:labelList>
</file>

<file path=docProps/app.xml><?xml version="1.0" encoding="utf-8"?>
<Properties xmlns="http://schemas.openxmlformats.org/officeDocument/2006/extended-properties" xmlns:vt="http://schemas.openxmlformats.org/officeDocument/2006/docPropsVTypes">
  <Template>TM04033927[[fn=Main Event]]</Template>
  <TotalTime>48</TotalTime>
  <Words>668</Words>
  <Application>Microsoft Office PowerPoint</Application>
  <PresentationFormat>On-screen Show (4:3)</PresentationFormat>
  <Paragraphs>45</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Impact</vt:lpstr>
      <vt:lpstr>Main Event</vt:lpstr>
      <vt:lpstr>Tuvalu – presentation </vt:lpstr>
      <vt:lpstr>Understanding Human Rights Treaty Bodies</vt:lpstr>
      <vt:lpstr>Tuvalu’s Participation in the Treaty Body System</vt:lpstr>
      <vt:lpstr>Tuvalu’s Engagement with CEDAW</vt:lpstr>
      <vt:lpstr>Key Highlights from Tuvalu’s CEDAW Review</vt:lpstr>
      <vt:lpstr>Challenges and the Way Forward</vt:lpstr>
      <vt:lpstr>Conclusion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tuvalu-treaty-body-cedaw-presentation.pptx</dc:title>
  <dc:subject/>
  <dc:creator>Galivaka Tekafa</dc:creator>
  <cp:keywords/>
  <dc:description>generated using python-pptx</dc:description>
  <cp:lastModifiedBy>Gustavo Andres Rutilo</cp:lastModifiedBy>
  <cp:revision>7</cp:revision>
  <dcterms:created xsi:type="dcterms:W3CDTF">2013-01-27T09:14:16Z</dcterms:created>
  <dcterms:modified xsi:type="dcterms:W3CDTF">2026-01-09T13:45:55Z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0x010100F5AB59289BFBAB4F9FD152C776C60BDD</vt:lpwstr>
  </property>
  <property fmtid="{D5CDD505-2E9C-101B-9397-08002B2CF9AE}" pid="3" name="MediaServiceImageTags">
    <vt:lpwstr/>
  </property>
</Properties>
</file>