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slides/slide31.xml" ContentType="application/vnd.openxmlformats-officedocument.presentationml.slide+xml"/>
  <Override PartName="/ppt/slides/slide32.xml" ContentType="application/vnd.openxmlformats-officedocument.presentationml.slide+xml"/>
  <Override PartName="/ppt/presentation.xml" ContentType="application/vnd.openxmlformats-officedocument.presentationml.presentation.main+xml"/>
  <Override PartName="/ppt/slides/slide30.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15.xml" ContentType="application/vnd.openxmlformats-officedocument.presentationml.slide+xml"/>
  <Override PartName="/ppt/slides/slide11.xml" ContentType="application/vnd.openxmlformats-officedocument.presentationml.slide+xml"/>
  <Override PartName="/ppt/slides/slide17.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9.xml" ContentType="application/vnd.openxmlformats-officedocument.presentationml.slide+xml"/>
  <Override PartName="/ppt/slides/slide21.xml" ContentType="application/vnd.openxmlformats-officedocument.presentationml.slide+xml"/>
  <Override PartName="/ppt/slides/slide16.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notesSlides/notesSlide13.xml" ContentType="application/vnd.openxmlformats-officedocument.presentationml.notesSlide+xml"/>
  <Override PartName="/ppt/notesSlides/notesSlide9.xml" ContentType="application/vnd.openxmlformats-officedocument.presentationml.notesSlide+xml"/>
  <Override PartName="/ppt/notesSlides/notesSlide19.xml" ContentType="application/vnd.openxmlformats-officedocument.presentationml.notesSlide+xml"/>
  <Override PartName="/ppt/slideMasters/slideMaster1.xml" ContentType="application/vnd.openxmlformats-officedocument.presentationml.slideMaster+xml"/>
  <Override PartName="/ppt/notesSlides/notesSlide8.xml" ContentType="application/vnd.openxmlformats-officedocument.presentationml.notesSlide+xml"/>
  <Override PartName="/ppt/notesSlides/notesSlide18.xml" ContentType="application/vnd.openxmlformats-officedocument.presentationml.notesSlide+xml"/>
  <Override PartName="/ppt/notesSlides/notesSlide10.xml" ContentType="application/vnd.openxmlformats-officedocument.presentationml.notesSlide+xml"/>
  <Override PartName="/ppt/notesSlides/notesSlide12.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4.xml" ContentType="application/vnd.openxmlformats-officedocument.presentationml.notesSl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ustom.xml" ContentType="application/vnd.openxmlformats-officedocument.custom-properties+xml"/>
  <Override PartName="/docProps/app.xml" ContentType="application/vnd.openxmlformats-officedocument.extended-properties+xml"/>
  <Override PartName="/customXml/itemProps1.xml" ContentType="application/vnd.openxmlformats-officedocument.customXmlProperties+xml"/>
  <Override PartName="/docProps/core.xml" ContentType="application/vnd.openxmlformats-package.core-properties+xml"/>
  <Override PartName="/customXml/itemProps3.xml" ContentType="application/vnd.openxmlformats-officedocument.customXmlProperties+xml"/>
  <Override PartName="/customXml/itemProps2.xml" ContentType="application/vnd.openxmlformats-officedocument.customXmlProperties+xml"/>
  <Override PartName="/ppt/changesInfos/changesInfo1.xml" ContentType="application/vnd.ms-powerpoint.changesinfo+xml"/>
  <Override PartName="/docMetadata/LabelInfo.xml" ContentType="application/vnd.ms-office.classificationlabel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7"/>
  </p:notesMasterIdLst>
  <p:handoutMasterIdLst>
    <p:handoutMasterId r:id="rId38"/>
  </p:handoutMasterIdLst>
  <p:sldIdLst>
    <p:sldId id="256" r:id="rId5"/>
    <p:sldId id="283" r:id="rId6"/>
    <p:sldId id="281" r:id="rId7"/>
    <p:sldId id="270" r:id="rId8"/>
    <p:sldId id="278" r:id="rId9"/>
    <p:sldId id="273" r:id="rId10"/>
    <p:sldId id="269" r:id="rId11"/>
    <p:sldId id="280" r:id="rId12"/>
    <p:sldId id="282" r:id="rId13"/>
    <p:sldId id="271" r:id="rId14"/>
    <p:sldId id="289" r:id="rId15"/>
    <p:sldId id="272" r:id="rId16"/>
    <p:sldId id="279" r:id="rId17"/>
    <p:sldId id="275" r:id="rId18"/>
    <p:sldId id="305" r:id="rId19"/>
    <p:sldId id="276" r:id="rId20"/>
    <p:sldId id="284" r:id="rId21"/>
    <p:sldId id="264" r:id="rId22"/>
    <p:sldId id="306" r:id="rId23"/>
    <p:sldId id="285" r:id="rId24"/>
    <p:sldId id="267" r:id="rId25"/>
    <p:sldId id="302" r:id="rId26"/>
    <p:sldId id="300" r:id="rId27"/>
    <p:sldId id="303" r:id="rId28"/>
    <p:sldId id="292" r:id="rId29"/>
    <p:sldId id="290" r:id="rId30"/>
    <p:sldId id="287" r:id="rId31"/>
    <p:sldId id="296" r:id="rId32"/>
    <p:sldId id="297" r:id="rId33"/>
    <p:sldId id="295" r:id="rId34"/>
    <p:sldId id="288" r:id="rId35"/>
    <p:sldId id="307" r:id="rId36"/>
  </p:sldIdLst>
  <p:sldSz cx="9144000" cy="6858000" type="screen4x3"/>
  <p:notesSz cx="6858000" cy="9144000"/>
  <p:defaultTextStyle>
    <a:defPPr>
      <a:defRPr lang="fr-FR"/>
    </a:defPPr>
    <a:lvl1pPr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4196">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42D"/>
    <a:srgbClr val="E4FF97"/>
    <a:srgbClr val="00823B"/>
    <a:srgbClr val="DBFF75"/>
    <a:srgbClr val="00CC99"/>
    <a:srgbClr val="17375E"/>
    <a:srgbClr val="B85808"/>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72" autoAdjust="0"/>
    <p:restoredTop sz="88675" autoAdjust="0"/>
  </p:normalViewPr>
  <p:slideViewPr>
    <p:cSldViewPr snapToGrid="0" snapToObjects="1">
      <p:cViewPr varScale="1">
        <p:scale>
          <a:sx n="77" d="100"/>
          <a:sy n="77" d="100"/>
        </p:scale>
        <p:origin x="1406" y="101"/>
      </p:cViewPr>
      <p:guideLst>
        <p:guide orient="horz" pos="4196"/>
        <p:guide/>
      </p:guideLst>
    </p:cSldViewPr>
  </p:slideViewPr>
  <p:notesTextViewPr>
    <p:cViewPr>
      <p:scale>
        <a:sx n="100" d="100"/>
        <a:sy n="100" d="100"/>
      </p:scale>
      <p:origin x="0" y="0"/>
    </p:cViewPr>
  </p:notesTextViewPr>
  <p:sorterViewPr>
    <p:cViewPr>
      <p:scale>
        <a:sx n="120" d="100"/>
        <a:sy n="120" d="100"/>
      </p:scale>
      <p:origin x="0" y="123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customXml" Target="../customXml/item4.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yami Puvimanasinghe" userId="9dea79a9-cf39-4da0-b17b-11a5e0c4fa67" providerId="ADAL" clId="{EF9B1FB8-5F2D-4A39-9891-1B71585BC9AA}"/>
    <pc:docChg chg="addSld modSld">
      <pc:chgData name="Shyami Puvimanasinghe" userId="9dea79a9-cf39-4da0-b17b-11a5e0c4fa67" providerId="ADAL" clId="{EF9B1FB8-5F2D-4A39-9891-1B71585BC9AA}" dt="2026-01-13T13:14:45.808" v="111" actId="20577"/>
      <pc:docMkLst>
        <pc:docMk/>
      </pc:docMkLst>
      <pc:sldChg chg="modSp mod">
        <pc:chgData name="Shyami Puvimanasinghe" userId="9dea79a9-cf39-4da0-b17b-11a5e0c4fa67" providerId="ADAL" clId="{EF9B1FB8-5F2D-4A39-9891-1B71585BC9AA}" dt="2026-01-13T13:01:33.530" v="89" actId="20577"/>
        <pc:sldMkLst>
          <pc:docMk/>
          <pc:sldMk cId="0" sldId="267"/>
        </pc:sldMkLst>
        <pc:spChg chg="mod">
          <ac:chgData name="Shyami Puvimanasinghe" userId="9dea79a9-cf39-4da0-b17b-11a5e0c4fa67" providerId="ADAL" clId="{EF9B1FB8-5F2D-4A39-9891-1B71585BC9AA}" dt="2026-01-13T13:01:33.530" v="89" actId="20577"/>
          <ac:spMkLst>
            <pc:docMk/>
            <pc:sldMk cId="0" sldId="267"/>
            <ac:spMk id="31747" creationId="{D113FED9-0660-4914-D295-7474ADC4B7AA}"/>
          </ac:spMkLst>
        </pc:spChg>
      </pc:sldChg>
      <pc:sldChg chg="modSp mod">
        <pc:chgData name="Shyami Puvimanasinghe" userId="9dea79a9-cf39-4da0-b17b-11a5e0c4fa67" providerId="ADAL" clId="{EF9B1FB8-5F2D-4A39-9891-1B71585BC9AA}" dt="2026-01-13T12:58:59.092" v="80" actId="20577"/>
        <pc:sldMkLst>
          <pc:docMk/>
          <pc:sldMk cId="0" sldId="276"/>
        </pc:sldMkLst>
        <pc:spChg chg="mod">
          <ac:chgData name="Shyami Puvimanasinghe" userId="9dea79a9-cf39-4da0-b17b-11a5e0c4fa67" providerId="ADAL" clId="{EF9B1FB8-5F2D-4A39-9891-1B71585BC9AA}" dt="2026-01-13T12:58:59.092" v="80" actId="20577"/>
          <ac:spMkLst>
            <pc:docMk/>
            <pc:sldMk cId="0" sldId="276"/>
            <ac:spMk id="8" creationId="{E816E373-DB99-46C4-CD1E-F45E3CFC3E59}"/>
          </ac:spMkLst>
        </pc:spChg>
        <pc:spChg chg="mod">
          <ac:chgData name="Shyami Puvimanasinghe" userId="9dea79a9-cf39-4da0-b17b-11a5e0c4fa67" providerId="ADAL" clId="{EF9B1FB8-5F2D-4A39-9891-1B71585BC9AA}" dt="2026-01-13T12:55:16.953" v="23" actId="20577"/>
          <ac:spMkLst>
            <pc:docMk/>
            <pc:sldMk cId="0" sldId="276"/>
            <ac:spMk id="26627" creationId="{F5F65EFD-7530-23D4-2557-C6488D91B2E4}"/>
          </ac:spMkLst>
        </pc:spChg>
      </pc:sldChg>
      <pc:sldChg chg="modSp mod">
        <pc:chgData name="Shyami Puvimanasinghe" userId="9dea79a9-cf39-4da0-b17b-11a5e0c4fa67" providerId="ADAL" clId="{EF9B1FB8-5F2D-4A39-9891-1B71585BC9AA}" dt="2026-01-13T12:52:46.604" v="19" actId="20577"/>
        <pc:sldMkLst>
          <pc:docMk/>
          <pc:sldMk cId="0" sldId="283"/>
        </pc:sldMkLst>
        <pc:spChg chg="mod">
          <ac:chgData name="Shyami Puvimanasinghe" userId="9dea79a9-cf39-4da0-b17b-11a5e0c4fa67" providerId="ADAL" clId="{EF9B1FB8-5F2D-4A39-9891-1B71585BC9AA}" dt="2026-01-13T12:52:46.604" v="19" actId="20577"/>
          <ac:spMkLst>
            <pc:docMk/>
            <pc:sldMk cId="0" sldId="283"/>
            <ac:spMk id="6" creationId="{2E08702F-5476-6B4B-9F01-A1D4CC61A5DA}"/>
          </ac:spMkLst>
        </pc:spChg>
      </pc:sldChg>
      <pc:sldChg chg="modSp mod">
        <pc:chgData name="Shyami Puvimanasinghe" userId="9dea79a9-cf39-4da0-b17b-11a5e0c4fa67" providerId="ADAL" clId="{EF9B1FB8-5F2D-4A39-9891-1B71585BC9AA}" dt="2026-01-13T13:00:39.449" v="88" actId="20577"/>
        <pc:sldMkLst>
          <pc:docMk/>
          <pc:sldMk cId="0" sldId="285"/>
        </pc:sldMkLst>
        <pc:spChg chg="mod">
          <ac:chgData name="Shyami Puvimanasinghe" userId="9dea79a9-cf39-4da0-b17b-11a5e0c4fa67" providerId="ADAL" clId="{EF9B1FB8-5F2D-4A39-9891-1B71585BC9AA}" dt="2026-01-13T13:00:39.449" v="88" actId="20577"/>
          <ac:spMkLst>
            <pc:docMk/>
            <pc:sldMk cId="0" sldId="285"/>
            <ac:spMk id="19" creationId="{C8DAAEED-739F-C3DD-F980-BD183060D2FC}"/>
          </ac:spMkLst>
        </pc:spChg>
      </pc:sldChg>
      <pc:sldChg chg="modSp mod">
        <pc:chgData name="Shyami Puvimanasinghe" userId="9dea79a9-cf39-4da0-b17b-11a5e0c4fa67" providerId="ADAL" clId="{EF9B1FB8-5F2D-4A39-9891-1B71585BC9AA}" dt="2026-01-13T13:14:45.808" v="111" actId="20577"/>
        <pc:sldMkLst>
          <pc:docMk/>
          <pc:sldMk cId="0" sldId="295"/>
        </pc:sldMkLst>
        <pc:spChg chg="mod">
          <ac:chgData name="Shyami Puvimanasinghe" userId="9dea79a9-cf39-4da0-b17b-11a5e0c4fa67" providerId="ADAL" clId="{EF9B1FB8-5F2D-4A39-9891-1B71585BC9AA}" dt="2026-01-13T13:14:45.808" v="111" actId="20577"/>
          <ac:spMkLst>
            <pc:docMk/>
            <pc:sldMk cId="0" sldId="295"/>
            <ac:spMk id="24582" creationId="{C261144D-A061-D61E-112F-6B080B1B75BB}"/>
          </ac:spMkLst>
        </pc:spChg>
      </pc:sldChg>
      <pc:sldChg chg="modSp mod">
        <pc:chgData name="Shyami Puvimanasinghe" userId="9dea79a9-cf39-4da0-b17b-11a5e0c4fa67" providerId="ADAL" clId="{EF9B1FB8-5F2D-4A39-9891-1B71585BC9AA}" dt="2026-01-13T13:06:07.201" v="97" actId="20577"/>
        <pc:sldMkLst>
          <pc:docMk/>
          <pc:sldMk cId="0" sldId="296"/>
        </pc:sldMkLst>
        <pc:spChg chg="mod">
          <ac:chgData name="Shyami Puvimanasinghe" userId="9dea79a9-cf39-4da0-b17b-11a5e0c4fa67" providerId="ADAL" clId="{EF9B1FB8-5F2D-4A39-9891-1B71585BC9AA}" dt="2026-01-13T13:06:07.201" v="97" actId="20577"/>
          <ac:spMkLst>
            <pc:docMk/>
            <pc:sldMk cId="0" sldId="296"/>
            <ac:spMk id="11" creationId="{C33186D4-0A79-020D-681F-8CA15D57A8A9}"/>
          </ac:spMkLst>
        </pc:spChg>
      </pc:sldChg>
      <pc:sldChg chg="modSp mod">
        <pc:chgData name="Shyami Puvimanasinghe" userId="9dea79a9-cf39-4da0-b17b-11a5e0c4fa67" providerId="ADAL" clId="{EF9B1FB8-5F2D-4A39-9891-1B71585BC9AA}" dt="2026-01-13T13:01:54.116" v="93" actId="20577"/>
        <pc:sldMkLst>
          <pc:docMk/>
          <pc:sldMk cId="0" sldId="300"/>
        </pc:sldMkLst>
        <pc:spChg chg="mod">
          <ac:chgData name="Shyami Puvimanasinghe" userId="9dea79a9-cf39-4da0-b17b-11a5e0c4fa67" providerId="ADAL" clId="{EF9B1FB8-5F2D-4A39-9891-1B71585BC9AA}" dt="2026-01-13T13:01:54.116" v="93" actId="20577"/>
          <ac:spMkLst>
            <pc:docMk/>
            <pc:sldMk cId="0" sldId="300"/>
            <ac:spMk id="40967" creationId="{9BF0889F-49FC-4D53-4AA6-70D767EF43C9}"/>
          </ac:spMkLst>
        </pc:spChg>
      </pc:sldChg>
      <pc:sldChg chg="modSp mod">
        <pc:chgData name="Shyami Puvimanasinghe" userId="9dea79a9-cf39-4da0-b17b-11a5e0c4fa67" providerId="ADAL" clId="{EF9B1FB8-5F2D-4A39-9891-1B71585BC9AA}" dt="2026-01-13T13:00:06.496" v="84" actId="20577"/>
        <pc:sldMkLst>
          <pc:docMk/>
          <pc:sldMk cId="798614211" sldId="306"/>
        </pc:sldMkLst>
        <pc:spChg chg="mod">
          <ac:chgData name="Shyami Puvimanasinghe" userId="9dea79a9-cf39-4da0-b17b-11a5e0c4fa67" providerId="ADAL" clId="{EF9B1FB8-5F2D-4A39-9891-1B71585BC9AA}" dt="2026-01-13T13:00:06.496" v="84" actId="20577"/>
          <ac:spMkLst>
            <pc:docMk/>
            <pc:sldMk cId="798614211" sldId="306"/>
            <ac:spMk id="9" creationId="{0F791E5B-375F-B1EC-236E-5736A5E36823}"/>
          </ac:spMkLst>
        </pc:spChg>
      </pc:sldChg>
      <pc:sldChg chg="addSp modSp new mod">
        <pc:chgData name="Shyami Puvimanasinghe" userId="9dea79a9-cf39-4da0-b17b-11a5e0c4fa67" providerId="ADAL" clId="{EF9B1FB8-5F2D-4A39-9891-1B71585BC9AA}" dt="2026-01-13T12:25:51.003" v="2" actId="255"/>
        <pc:sldMkLst>
          <pc:docMk/>
          <pc:sldMk cId="1556820166" sldId="307"/>
        </pc:sldMkLst>
        <pc:spChg chg="add mod">
          <ac:chgData name="Shyami Puvimanasinghe" userId="9dea79a9-cf39-4da0-b17b-11a5e0c4fa67" providerId="ADAL" clId="{EF9B1FB8-5F2D-4A39-9891-1B71585BC9AA}" dt="2026-01-13T12:25:51.003" v="2" actId="255"/>
          <ac:spMkLst>
            <pc:docMk/>
            <pc:sldMk cId="1556820166" sldId="307"/>
            <ac:spMk id="3" creationId="{4CA269BF-1492-9E5A-2EA9-6B6210F825F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3475D7D-94B5-1B81-9245-392A0B28B09C}"/>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fr-FR"/>
          </a:p>
        </p:txBody>
      </p:sp>
      <p:sp>
        <p:nvSpPr>
          <p:cNvPr id="3" name="Espace réservé de la date 2">
            <a:extLst>
              <a:ext uri="{FF2B5EF4-FFF2-40B4-BE49-F238E27FC236}">
                <a16:creationId xmlns:a16="http://schemas.microsoft.com/office/drawing/2014/main" id="{2DC5986E-A3C4-9762-7EFC-7198721AAC24}"/>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108" charset="0"/>
                <a:ea typeface="ＭＳ Ｐゴシック" pitchFamily="-108" charset="-128"/>
              </a:defRPr>
            </a:lvl1pPr>
          </a:lstStyle>
          <a:p>
            <a:pPr>
              <a:defRPr/>
            </a:pPr>
            <a:fld id="{4A2670C6-5241-4986-B3AC-016FBAA72A00}" type="datetime1">
              <a:rPr lang="fr-FR" altLang="es-ES_tradnl"/>
              <a:pPr>
                <a:defRPr/>
              </a:pPr>
              <a:t>19/01/2026</a:t>
            </a:fld>
            <a:endParaRPr lang="fr-FR" altLang="es-ES_tradnl"/>
          </a:p>
        </p:txBody>
      </p:sp>
      <p:sp>
        <p:nvSpPr>
          <p:cNvPr id="4" name="Espace réservé du pied de page 3">
            <a:extLst>
              <a:ext uri="{FF2B5EF4-FFF2-40B4-BE49-F238E27FC236}">
                <a16:creationId xmlns:a16="http://schemas.microsoft.com/office/drawing/2014/main" id="{BB6053FE-A0E3-A3A3-DA3D-B16E4A7FB80B}"/>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fr-FR"/>
          </a:p>
        </p:txBody>
      </p:sp>
      <p:sp>
        <p:nvSpPr>
          <p:cNvPr id="5" name="Espace réservé du numéro de diapositive 4">
            <a:extLst>
              <a:ext uri="{FF2B5EF4-FFF2-40B4-BE49-F238E27FC236}">
                <a16:creationId xmlns:a16="http://schemas.microsoft.com/office/drawing/2014/main" id="{4FE9A32E-E742-462F-3967-0D169B1E3C79}"/>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60C8EE7C-DAB3-4D8A-AEAF-344BDB45B9EE}" type="slidenum">
              <a:rPr lang="fr-FR" altLang="es-ES_tradnl"/>
              <a:pPr/>
              <a:t>‹#›</a:t>
            </a:fld>
            <a:endParaRPr lang="fr-FR" altLang="es-ES_trad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FBAA1B6-A5E9-9479-187C-50A1DA4CCAED}"/>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ea typeface="ＭＳ Ｐゴシック" pitchFamily="-108" charset="-128"/>
              </a:defRPr>
            </a:lvl1pPr>
          </a:lstStyle>
          <a:p>
            <a:pPr>
              <a:defRPr/>
            </a:pPr>
            <a:endParaRPr lang="en-GB"/>
          </a:p>
        </p:txBody>
      </p:sp>
      <p:sp>
        <p:nvSpPr>
          <p:cNvPr id="3" name="Date Placeholder 2">
            <a:extLst>
              <a:ext uri="{FF2B5EF4-FFF2-40B4-BE49-F238E27FC236}">
                <a16:creationId xmlns:a16="http://schemas.microsoft.com/office/drawing/2014/main" id="{43332183-E63C-EE2F-1BCD-08CB5074D27E}"/>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ea typeface="ＭＳ Ｐゴシック" pitchFamily="-108" charset="-128"/>
              </a:defRPr>
            </a:lvl1pPr>
          </a:lstStyle>
          <a:p>
            <a:pPr>
              <a:defRPr/>
            </a:pPr>
            <a:fld id="{938C6B1D-6E7A-43F6-8FAD-8F4F7309896F}" type="datetimeFigureOut">
              <a:rPr lang="en-GB"/>
              <a:pPr>
                <a:defRPr/>
              </a:pPr>
              <a:t>19/01/2026</a:t>
            </a:fld>
            <a:endParaRPr lang="en-GB"/>
          </a:p>
        </p:txBody>
      </p:sp>
      <p:sp>
        <p:nvSpPr>
          <p:cNvPr id="4" name="Slide Image Placeholder 3">
            <a:extLst>
              <a:ext uri="{FF2B5EF4-FFF2-40B4-BE49-F238E27FC236}">
                <a16:creationId xmlns:a16="http://schemas.microsoft.com/office/drawing/2014/main" id="{4F2BDDBC-958B-3E77-38F0-9F203D78D5C3}"/>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B28E54BC-AF60-3B18-AF02-E278C15EBE68}"/>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8D583C1E-E140-8482-1567-5FB03C864B7C}"/>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ea typeface="ＭＳ Ｐゴシック" pitchFamily="-108" charset="-128"/>
              </a:defRPr>
            </a:lvl1pPr>
          </a:lstStyle>
          <a:p>
            <a:pPr>
              <a:defRPr/>
            </a:pPr>
            <a:endParaRPr lang="en-GB"/>
          </a:p>
        </p:txBody>
      </p:sp>
      <p:sp>
        <p:nvSpPr>
          <p:cNvPr id="7" name="Slide Number Placeholder 6">
            <a:extLst>
              <a:ext uri="{FF2B5EF4-FFF2-40B4-BE49-F238E27FC236}">
                <a16:creationId xmlns:a16="http://schemas.microsoft.com/office/drawing/2014/main" id="{B24F4456-6938-4A9E-DFC4-C9AE03EAA0C9}"/>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C256E894-0E95-4619-B9C0-8EBD66607AAA}"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4FAE4183-795F-38DD-6C2E-B17D50AA55A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a:extLst>
              <a:ext uri="{FF2B5EF4-FFF2-40B4-BE49-F238E27FC236}">
                <a16:creationId xmlns:a16="http://schemas.microsoft.com/office/drawing/2014/main" id="{8704AAA8-3387-0106-D67E-A2D527CC14A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9220" name="Slide Number Placeholder 3">
            <a:extLst>
              <a:ext uri="{FF2B5EF4-FFF2-40B4-BE49-F238E27FC236}">
                <a16:creationId xmlns:a16="http://schemas.microsoft.com/office/drawing/2014/main" id="{B628EF20-2859-8F67-2B59-63731C29787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366C244-8A7D-46B2-B89B-FA570C46945A}" type="slidenum">
              <a:rPr lang="en-GB" altLang="en-US"/>
              <a:pPr/>
              <a:t>1</a:t>
            </a:fld>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255F6EB8-51AC-5CED-71E7-909CB113252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a:extLst>
              <a:ext uri="{FF2B5EF4-FFF2-40B4-BE49-F238E27FC236}">
                <a16:creationId xmlns:a16="http://schemas.microsoft.com/office/drawing/2014/main" id="{009D2E94-2277-5050-DB5F-023AC387C03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1268" name="Slide Number Placeholder 3">
            <a:extLst>
              <a:ext uri="{FF2B5EF4-FFF2-40B4-BE49-F238E27FC236}">
                <a16:creationId xmlns:a16="http://schemas.microsoft.com/office/drawing/2014/main" id="{479D7671-8297-5200-075E-2F5A86EE572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8E331F30-852A-481E-8AEC-44E488A39281}" type="slidenum">
              <a:rPr lang="en-GB" altLang="en-US"/>
              <a:pPr/>
              <a:t>2</a:t>
            </a:fld>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98BE0220-5949-0AE3-283E-9DCF04FA92A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a:extLst>
              <a:ext uri="{FF2B5EF4-FFF2-40B4-BE49-F238E27FC236}">
                <a16:creationId xmlns:a16="http://schemas.microsoft.com/office/drawing/2014/main" id="{E8CB9FCA-08FB-FAF6-980E-80E309238F1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3316" name="Slide Number Placeholder 3">
            <a:extLst>
              <a:ext uri="{FF2B5EF4-FFF2-40B4-BE49-F238E27FC236}">
                <a16:creationId xmlns:a16="http://schemas.microsoft.com/office/drawing/2014/main" id="{B96CA726-750C-33BB-7A17-8F4BC855B8E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79573520-906A-47DA-8764-993489EC0F57}" type="slidenum">
              <a:rPr lang="en-GB" altLang="en-US"/>
              <a:pPr/>
              <a:t>3</a:t>
            </a:fld>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AAE14A88-B9D5-E5B1-DFF5-85A90475C92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C744BFDC-4DFF-EC33-D76E-4EB42E48994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5364" name="Slide Number Placeholder 3">
            <a:extLst>
              <a:ext uri="{FF2B5EF4-FFF2-40B4-BE49-F238E27FC236}">
                <a16:creationId xmlns:a16="http://schemas.microsoft.com/office/drawing/2014/main" id="{6F148B47-1818-DDE7-C1C6-17373640D3C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01EC4D93-078A-4827-A4B1-B4C899C93A34}" type="slidenum">
              <a:rPr lang="en-GB" altLang="en-US"/>
              <a:pPr/>
              <a:t>4</a:t>
            </a:fld>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DB998BB4-F9B0-F7F2-6654-DD6EB11CC59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6320B85A-F8BA-2D2F-76BD-55DB8171661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8436" name="Slide Number Placeholder 3">
            <a:extLst>
              <a:ext uri="{FF2B5EF4-FFF2-40B4-BE49-F238E27FC236}">
                <a16:creationId xmlns:a16="http://schemas.microsoft.com/office/drawing/2014/main" id="{25A72FA9-FD72-B790-5273-3F4EB81C2D5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F54B96CC-C6DC-4F18-9F43-5865D7ECA044}" type="slidenum">
              <a:rPr lang="en-GB" altLang="en-US"/>
              <a:pPr/>
              <a:t>6</a:t>
            </a:fld>
            <a:endParaRPr lang="en-GB"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70218D0C-69CF-4F95-5492-AA50516A087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053DEB01-4ED2-66BC-7FAF-2B0F75DB18F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22532" name="Slide Number Placeholder 3">
            <a:extLst>
              <a:ext uri="{FF2B5EF4-FFF2-40B4-BE49-F238E27FC236}">
                <a16:creationId xmlns:a16="http://schemas.microsoft.com/office/drawing/2014/main" id="{2E5515A8-5D0F-7309-5508-61AF2AD8F7F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C2342907-D6B6-4D30-B510-07EC8710FF0A}" type="slidenum">
              <a:rPr lang="en-GB" altLang="en-US"/>
              <a:pPr/>
              <a:t>9</a:t>
            </a:fld>
            <a:endParaRPr lang="en-GB"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C112F342-5383-4B50-4105-D13BABCA7D7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a:extLst>
              <a:ext uri="{FF2B5EF4-FFF2-40B4-BE49-F238E27FC236}">
                <a16:creationId xmlns:a16="http://schemas.microsoft.com/office/drawing/2014/main" id="{D91A4AB1-ABBE-0070-13C9-315F96D9AD6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24580" name="Slide Number Placeholder 3">
            <a:extLst>
              <a:ext uri="{FF2B5EF4-FFF2-40B4-BE49-F238E27FC236}">
                <a16:creationId xmlns:a16="http://schemas.microsoft.com/office/drawing/2014/main" id="{9B22624C-1582-374F-9FB5-752C0DE0CFA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E6E7DBD-23EB-4FC9-83A2-A10019ABDEF5}" type="slidenum">
              <a:rPr lang="en-GB" altLang="en-US"/>
              <a:pPr/>
              <a:t>10</a:t>
            </a:fld>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24A08698-FB43-0899-52A3-06E89BC72DA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8776E5D3-08A1-A4A1-145D-AECDEB06F1E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27652" name="Slide Number Placeholder 3">
            <a:extLst>
              <a:ext uri="{FF2B5EF4-FFF2-40B4-BE49-F238E27FC236}">
                <a16:creationId xmlns:a16="http://schemas.microsoft.com/office/drawing/2014/main" id="{C6C441AB-5719-8451-26D3-C7AFE7EE5B2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A7882D9D-59A7-4C3A-AE1A-35ABAEF57CF6}" type="slidenum">
              <a:rPr lang="en-GB" altLang="en-US"/>
              <a:pPr/>
              <a:t>12</a:t>
            </a:fld>
            <a:endParaRPr lang="en-GB"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8D09A8D6-6675-ADE1-2296-EC6F7CEA4C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a:extLst>
              <a:ext uri="{FF2B5EF4-FFF2-40B4-BE49-F238E27FC236}">
                <a16:creationId xmlns:a16="http://schemas.microsoft.com/office/drawing/2014/main" id="{46B038F3-8DA6-02C6-B0A4-9C6327A97C5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30724" name="Slide Number Placeholder 3">
            <a:extLst>
              <a:ext uri="{FF2B5EF4-FFF2-40B4-BE49-F238E27FC236}">
                <a16:creationId xmlns:a16="http://schemas.microsoft.com/office/drawing/2014/main" id="{55E5A5A1-4AFE-F5E3-095D-3CABC57CC7E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924667AD-4A2B-4965-B82D-24D90E74D914}" type="slidenum">
              <a:rPr lang="en-GB" altLang="en-US"/>
              <a:pPr/>
              <a:t>14</a:t>
            </a:fld>
            <a:endParaRPr lang="en-GB"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5EA904A8-20DD-8093-5344-72AC46A3E46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a:extLst>
              <a:ext uri="{FF2B5EF4-FFF2-40B4-BE49-F238E27FC236}">
                <a16:creationId xmlns:a16="http://schemas.microsoft.com/office/drawing/2014/main" id="{3F57A8D6-8F4A-0D7A-9B6D-3F3A62C38DC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dirty="0"/>
              <a:t>GA</a:t>
            </a:r>
            <a:r>
              <a:rPr lang="en-GB" altLang="en-US" baseline="0" dirty="0"/>
              <a:t> Mandate</a:t>
            </a:r>
            <a:endParaRPr lang="en-GB" altLang="en-US" dirty="0"/>
          </a:p>
        </p:txBody>
      </p:sp>
      <p:sp>
        <p:nvSpPr>
          <p:cNvPr id="32772" name="Slide Number Placeholder 3">
            <a:extLst>
              <a:ext uri="{FF2B5EF4-FFF2-40B4-BE49-F238E27FC236}">
                <a16:creationId xmlns:a16="http://schemas.microsoft.com/office/drawing/2014/main" id="{EC4F7E33-A780-7FDF-1AEA-FFD0EF69FBC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E051583E-5322-4265-A191-8D6C0E87EDD3}" type="slidenum">
              <a:rPr lang="en-GB" altLang="en-US"/>
              <a:pPr/>
              <a:t>16</a:t>
            </a:fld>
            <a:endParaRPr lang="en-GB"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256E894-0E95-4619-B9C0-8EBD66607AAA}" type="slidenum">
              <a:rPr lang="en-GB" altLang="en-US" smtClean="0"/>
              <a:pPr/>
              <a:t>18</a:t>
            </a:fld>
            <a:endParaRPr lang="en-GB" altLang="en-US"/>
          </a:p>
        </p:txBody>
      </p:sp>
    </p:spTree>
    <p:extLst>
      <p:ext uri="{BB962C8B-B14F-4D97-AF65-F5344CB8AC3E}">
        <p14:creationId xmlns:p14="http://schemas.microsoft.com/office/powerpoint/2010/main" val="13122433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A10FFF04-8052-92D6-E28F-900413E0B5B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a:extLst>
              <a:ext uri="{FF2B5EF4-FFF2-40B4-BE49-F238E27FC236}">
                <a16:creationId xmlns:a16="http://schemas.microsoft.com/office/drawing/2014/main" id="{4CF7587D-118E-1F43-CE6C-CEC4F59FAA7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36868" name="Slide Number Placeholder 3">
            <a:extLst>
              <a:ext uri="{FF2B5EF4-FFF2-40B4-BE49-F238E27FC236}">
                <a16:creationId xmlns:a16="http://schemas.microsoft.com/office/drawing/2014/main" id="{ECF71DE1-1B31-A5D7-0C3D-1E734BC77AA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5D94236-E813-4093-BCBF-58CB1CC11384}" type="slidenum">
              <a:rPr lang="en-GB" altLang="en-US"/>
              <a:pPr/>
              <a:t>20</a:t>
            </a:fld>
            <a:endParaRPr lang="en-GB"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53D5EEF0-BBA6-737B-885F-0062E207F78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2C17405D-1B56-595B-B389-4E6948D1D3E3}"/>
              </a:ext>
            </a:extLst>
          </p:cNvPr>
          <p:cNvSpPr>
            <a:spLocks noGrp="1"/>
          </p:cNvSpPr>
          <p:nvPr>
            <p:ph type="body" idx="1"/>
          </p:nvPr>
        </p:nvSpPr>
        <p:spPr/>
        <p:txBody>
          <a:bodyPr/>
          <a:lstStyle/>
          <a:p>
            <a:pPr>
              <a:defRPr/>
            </a:pPr>
            <a:endParaRPr lang="en-GB" b="1" dirty="0"/>
          </a:p>
        </p:txBody>
      </p:sp>
      <p:sp>
        <p:nvSpPr>
          <p:cNvPr id="39940" name="Slide Number Placeholder 3">
            <a:extLst>
              <a:ext uri="{FF2B5EF4-FFF2-40B4-BE49-F238E27FC236}">
                <a16:creationId xmlns:a16="http://schemas.microsoft.com/office/drawing/2014/main" id="{D76194CB-2279-2A5C-17B6-5B773309E7A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E314C0F0-ABAD-4E41-A5E9-3CFB85C7CBC7}" type="slidenum">
              <a:rPr lang="en-GB" altLang="en-US"/>
              <a:pPr/>
              <a:t>22</a:t>
            </a:fld>
            <a:endParaRPr lang="en-GB"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B49FE290-E673-DDEB-8FA4-0DB6510DD53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913B13DA-AD52-703C-9BE0-613B821FC6D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41988" name="Slide Number Placeholder 3">
            <a:extLst>
              <a:ext uri="{FF2B5EF4-FFF2-40B4-BE49-F238E27FC236}">
                <a16:creationId xmlns:a16="http://schemas.microsoft.com/office/drawing/2014/main" id="{09DBBC35-2741-AB37-B2DA-7DBE4A22473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70663984-9975-4581-98B9-0224A1256493}" type="slidenum">
              <a:rPr lang="en-GB" altLang="en-US"/>
              <a:pPr/>
              <a:t>23</a:t>
            </a:fld>
            <a:endParaRPr lang="en-GB"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0C7497C5-831B-2E27-685E-C90C5823112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a:extLst>
              <a:ext uri="{FF2B5EF4-FFF2-40B4-BE49-F238E27FC236}">
                <a16:creationId xmlns:a16="http://schemas.microsoft.com/office/drawing/2014/main" id="{E66ACE1E-C507-9472-824C-B93BE0EF04B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a:p>
            <a:endParaRPr lang="en-GB" altLang="en-US"/>
          </a:p>
        </p:txBody>
      </p:sp>
      <p:sp>
        <p:nvSpPr>
          <p:cNvPr id="44036" name="Slide Number Placeholder 3">
            <a:extLst>
              <a:ext uri="{FF2B5EF4-FFF2-40B4-BE49-F238E27FC236}">
                <a16:creationId xmlns:a16="http://schemas.microsoft.com/office/drawing/2014/main" id="{2CF4E4DE-FF48-8EAD-DEC6-F9740F91A5F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D33AD7AB-1D5F-497D-9B39-58984EEBBEB4}" type="slidenum">
              <a:rPr lang="en-GB" altLang="en-US"/>
              <a:pPr/>
              <a:t>24</a:t>
            </a:fld>
            <a:endParaRPr lang="en-GB"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a:extLst>
              <a:ext uri="{FF2B5EF4-FFF2-40B4-BE49-F238E27FC236}">
                <a16:creationId xmlns:a16="http://schemas.microsoft.com/office/drawing/2014/main" id="{ACBC1CC5-122A-F845-1FE1-194932692F9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a:extLst>
              <a:ext uri="{FF2B5EF4-FFF2-40B4-BE49-F238E27FC236}">
                <a16:creationId xmlns:a16="http://schemas.microsoft.com/office/drawing/2014/main" id="{16438B19-7324-9DD3-9506-4389017000F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46084" name="Slide Number Placeholder 3">
            <a:extLst>
              <a:ext uri="{FF2B5EF4-FFF2-40B4-BE49-F238E27FC236}">
                <a16:creationId xmlns:a16="http://schemas.microsoft.com/office/drawing/2014/main" id="{5E42CA1B-A923-C6BC-A6B0-88539803668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5876052B-DE55-4EE5-8E4A-771B5EFBD3DB}" type="slidenum">
              <a:rPr lang="en-GB" altLang="en-US"/>
              <a:pPr/>
              <a:t>25</a:t>
            </a:fld>
            <a:endParaRPr lang="en-GB"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A91AB9FB-6356-4114-2A73-2927D4D454F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a:extLst>
              <a:ext uri="{FF2B5EF4-FFF2-40B4-BE49-F238E27FC236}">
                <a16:creationId xmlns:a16="http://schemas.microsoft.com/office/drawing/2014/main" id="{8B7FCF48-C6A5-F057-18A2-C3475038F83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48132" name="Slide Number Placeholder 3">
            <a:extLst>
              <a:ext uri="{FF2B5EF4-FFF2-40B4-BE49-F238E27FC236}">
                <a16:creationId xmlns:a16="http://schemas.microsoft.com/office/drawing/2014/main" id="{B16DCC9E-F765-9E40-B1DE-40FD4B5AF52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C7F1E499-9287-4239-AD6F-A50DE6463D2F}" type="slidenum">
              <a:rPr lang="en-GB" altLang="en-US"/>
              <a:pPr/>
              <a:t>26</a:t>
            </a:fld>
            <a:endParaRPr lang="en-GB"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D162DF7B-00CA-5306-80BC-6441F68DC35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a:extLst>
              <a:ext uri="{FF2B5EF4-FFF2-40B4-BE49-F238E27FC236}">
                <a16:creationId xmlns:a16="http://schemas.microsoft.com/office/drawing/2014/main" id="{94528F1D-070F-885D-8D6D-E3FF90B924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51204" name="Slide Number Placeholder 3">
            <a:extLst>
              <a:ext uri="{FF2B5EF4-FFF2-40B4-BE49-F238E27FC236}">
                <a16:creationId xmlns:a16="http://schemas.microsoft.com/office/drawing/2014/main" id="{3E788B0F-F8DF-0073-FE29-95323B1307B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8A5C185F-ABD7-47AB-854D-56692203B26D}" type="slidenum">
              <a:rPr lang="en-GB" altLang="en-US"/>
              <a:pPr/>
              <a:t>28</a:t>
            </a:fld>
            <a:endParaRPr lang="en-GB"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5C3B6A41-6389-89AB-DC38-F6B7863AFD1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a:extLst>
              <a:ext uri="{FF2B5EF4-FFF2-40B4-BE49-F238E27FC236}">
                <a16:creationId xmlns:a16="http://schemas.microsoft.com/office/drawing/2014/main" id="{AA92A074-5A46-A2E5-13D2-4C234B25320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55300" name="Slide Number Placeholder 3">
            <a:extLst>
              <a:ext uri="{FF2B5EF4-FFF2-40B4-BE49-F238E27FC236}">
                <a16:creationId xmlns:a16="http://schemas.microsoft.com/office/drawing/2014/main" id="{70587843-590B-2DE2-AE45-D394E898C1D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F6A831D3-ACCA-4EEC-B45C-B42B5533B3A1}" type="slidenum">
              <a:rPr lang="en-GB" altLang="en-US"/>
              <a:pPr/>
              <a:t>31</a:t>
            </a:fld>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A43B30E-8861-7A39-2E0C-BF529CAF99FC}"/>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7340" b="39381"/>
          <a:stretch/>
        </p:blipFill>
        <p:spPr bwMode="auto">
          <a:xfrm>
            <a:off x="0" y="-111125"/>
            <a:ext cx="9144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12" descr="ppt_white">
            <a:extLst>
              <a:ext uri="{FF2B5EF4-FFF2-40B4-BE49-F238E27FC236}">
                <a16:creationId xmlns:a16="http://schemas.microsoft.com/office/drawing/2014/main" id="{C744ED6C-4CFA-9712-8708-16C5A977632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710113" y="5413375"/>
            <a:ext cx="4140200" cy="115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ctrTitle"/>
          </p:nvPr>
        </p:nvSpPr>
        <p:spPr>
          <a:xfrm>
            <a:off x="723900" y="2041240"/>
            <a:ext cx="6590166" cy="1150263"/>
          </a:xfrm>
        </p:spPr>
        <p:txBody>
          <a:bodyPr/>
          <a:lstStyle>
            <a:lvl1pPr>
              <a:defRPr sz="2800" b="1" baseline="0">
                <a:solidFill>
                  <a:srgbClr val="00823B"/>
                </a:solidFill>
              </a:defRPr>
            </a:lvl1pPr>
          </a:lstStyle>
          <a:p>
            <a:r>
              <a:rPr lang="en-US" dirty="0" err="1"/>
              <a:t>Cliquez</a:t>
            </a:r>
            <a:r>
              <a:rPr lang="en-US" dirty="0"/>
              <a:t> et </a:t>
            </a:r>
            <a:r>
              <a:rPr lang="en-US" dirty="0" err="1"/>
              <a:t>modifiez</a:t>
            </a:r>
            <a:r>
              <a:rPr lang="en-US" dirty="0"/>
              <a:t> le </a:t>
            </a:r>
            <a:r>
              <a:rPr lang="en-US" dirty="0" err="1"/>
              <a:t>titre</a:t>
            </a:r>
            <a:endParaRPr lang="fr-FR" dirty="0"/>
          </a:p>
        </p:txBody>
      </p:sp>
      <p:sp>
        <p:nvSpPr>
          <p:cNvPr id="3" name="Sous-titre 2"/>
          <p:cNvSpPr>
            <a:spLocks noGrp="1"/>
          </p:cNvSpPr>
          <p:nvPr>
            <p:ph type="subTitle" idx="1"/>
          </p:nvPr>
        </p:nvSpPr>
        <p:spPr>
          <a:xfrm>
            <a:off x="723900" y="4248607"/>
            <a:ext cx="6590166" cy="978756"/>
          </a:xfrm>
        </p:spPr>
        <p:txBody>
          <a:bodyPr>
            <a:normAutofit/>
          </a:bodyPr>
          <a:lstStyle>
            <a:lvl1pPr marL="0" indent="0" algn="l">
              <a:buNone/>
              <a:defRPr sz="2000" i="1">
                <a:solidFill>
                  <a:srgbClr val="00823B"/>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err="1"/>
              <a:t>Cliquez</a:t>
            </a:r>
            <a:r>
              <a:rPr lang="en-US" dirty="0"/>
              <a:t> pour modifier le style des </a:t>
            </a:r>
            <a:r>
              <a:rPr lang="en-US" dirty="0" err="1"/>
              <a:t>sous-titres</a:t>
            </a:r>
            <a:r>
              <a:rPr lang="en-US" dirty="0"/>
              <a:t> du masque</a:t>
            </a:r>
            <a:endParaRPr lang="fr-FR" dirty="0"/>
          </a:p>
        </p:txBody>
      </p:sp>
    </p:spTree>
    <p:extLst>
      <p:ext uri="{BB962C8B-B14F-4D97-AF65-F5344CB8AC3E}">
        <p14:creationId xmlns:p14="http://schemas.microsoft.com/office/powerpoint/2010/main" val="3366758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740832" y="1498601"/>
            <a:ext cx="7567085" cy="4477698"/>
          </a:xfrm>
        </p:spPr>
        <p:txBody>
          <a:bodyPr/>
          <a:lstStyle/>
          <a:p>
            <a:pPr lvl="0"/>
            <a:r>
              <a:rPr lang="en-US" dirty="0" err="1"/>
              <a:t>Cliquez</a:t>
            </a:r>
            <a:r>
              <a:rPr lang="en-US" dirty="0"/>
              <a:t> pour modifier les styles du </a:t>
            </a:r>
            <a:r>
              <a:rPr lang="en-US" dirty="0" err="1"/>
              <a:t>texte</a:t>
            </a:r>
            <a:r>
              <a:rPr lang="en-US" dirty="0"/>
              <a:t> du masque</a:t>
            </a:r>
          </a:p>
          <a:p>
            <a:pPr lvl="1"/>
            <a:r>
              <a:rPr lang="en-US" dirty="0" err="1"/>
              <a:t>Deuxième</a:t>
            </a:r>
            <a:r>
              <a:rPr lang="en-US" dirty="0"/>
              <a:t> </a:t>
            </a:r>
            <a:r>
              <a:rPr lang="en-US" dirty="0" err="1"/>
              <a:t>niveau</a:t>
            </a:r>
            <a:endParaRPr lang="en-US" dirty="0"/>
          </a:p>
          <a:p>
            <a:pPr lvl="2"/>
            <a:r>
              <a:rPr lang="en-US" dirty="0" err="1"/>
              <a:t>Troisième</a:t>
            </a:r>
            <a:r>
              <a:rPr lang="en-US" dirty="0"/>
              <a:t> </a:t>
            </a:r>
            <a:r>
              <a:rPr lang="en-US" dirty="0" err="1"/>
              <a:t>niveau</a:t>
            </a:r>
            <a:endParaRPr lang="en-US" dirty="0"/>
          </a:p>
          <a:p>
            <a:pPr lvl="3"/>
            <a:r>
              <a:rPr lang="en-US" dirty="0" err="1"/>
              <a:t>Quatrième</a:t>
            </a:r>
            <a:r>
              <a:rPr lang="en-US" dirty="0"/>
              <a:t> </a:t>
            </a:r>
            <a:r>
              <a:rPr lang="en-US" dirty="0" err="1"/>
              <a:t>niveau</a:t>
            </a:r>
            <a:endParaRPr lang="en-US" dirty="0"/>
          </a:p>
          <a:p>
            <a:pPr lvl="4"/>
            <a:r>
              <a:rPr lang="en-US" dirty="0" err="1"/>
              <a:t>Cinquième</a:t>
            </a:r>
            <a:r>
              <a:rPr lang="en-US" dirty="0"/>
              <a:t> </a:t>
            </a:r>
            <a:r>
              <a:rPr lang="en-US" dirty="0" err="1"/>
              <a:t>niveau</a:t>
            </a:r>
            <a:endParaRPr lang="fr-FR" dirty="0"/>
          </a:p>
        </p:txBody>
      </p:sp>
      <p:sp>
        <p:nvSpPr>
          <p:cNvPr id="6" name="Título 5"/>
          <p:cNvSpPr>
            <a:spLocks noGrp="1"/>
          </p:cNvSpPr>
          <p:nvPr>
            <p:ph type="title"/>
          </p:nvPr>
        </p:nvSpPr>
        <p:spPr/>
        <p:txBody>
          <a:bodyPr/>
          <a:lstStyle/>
          <a:p>
            <a:r>
              <a:rPr lang="pt-BR" dirty="0"/>
              <a:t>Clique para editar o título mestre</a:t>
            </a:r>
          </a:p>
        </p:txBody>
      </p:sp>
      <p:sp>
        <p:nvSpPr>
          <p:cNvPr id="2" name="Espace réservé de la date 3">
            <a:extLst>
              <a:ext uri="{FF2B5EF4-FFF2-40B4-BE49-F238E27FC236}">
                <a16:creationId xmlns:a16="http://schemas.microsoft.com/office/drawing/2014/main" id="{7D663F91-6D81-9FEC-A70D-3E997901E223}"/>
              </a:ext>
            </a:extLst>
          </p:cNvPr>
          <p:cNvSpPr>
            <a:spLocks noGrp="1"/>
          </p:cNvSpPr>
          <p:nvPr>
            <p:ph type="dt" sz="half" idx="10"/>
          </p:nvPr>
        </p:nvSpPr>
        <p:spPr/>
        <p:txBody>
          <a:bodyPr/>
          <a:lstStyle>
            <a:lvl1pPr>
              <a:defRPr/>
            </a:lvl1pPr>
          </a:lstStyle>
          <a:p>
            <a:pPr>
              <a:defRPr/>
            </a:pPr>
            <a:endParaRPr lang="fr-FR" altLang="es-ES_tradnl"/>
          </a:p>
        </p:txBody>
      </p:sp>
      <p:sp>
        <p:nvSpPr>
          <p:cNvPr id="4" name="Espace réservé du pied de page 4">
            <a:extLst>
              <a:ext uri="{FF2B5EF4-FFF2-40B4-BE49-F238E27FC236}">
                <a16:creationId xmlns:a16="http://schemas.microsoft.com/office/drawing/2014/main" id="{D0F5819C-8FAF-F4E5-C7C1-9512CC24B663}"/>
              </a:ext>
            </a:extLst>
          </p:cNvPr>
          <p:cNvSpPr>
            <a:spLocks noGrp="1"/>
          </p:cNvSpPr>
          <p:nvPr>
            <p:ph type="ftr" sz="quarter" idx="11"/>
          </p:nvPr>
        </p:nvSpPr>
        <p:spPr/>
        <p:txBody>
          <a:bodyPr/>
          <a:lstStyle>
            <a:lvl1pPr>
              <a:defRPr/>
            </a:lvl1pPr>
          </a:lstStyle>
          <a:p>
            <a:pPr>
              <a:defRPr/>
            </a:pPr>
            <a:endParaRPr lang="fr-FR"/>
          </a:p>
        </p:txBody>
      </p:sp>
    </p:spTree>
    <p:extLst>
      <p:ext uri="{BB962C8B-B14F-4D97-AF65-F5344CB8AC3E}">
        <p14:creationId xmlns:p14="http://schemas.microsoft.com/office/powerpoint/2010/main" val="2118370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rgbClr val="00B050"/>
                </a:solidFill>
              </a:defRPr>
            </a:lvl1pPr>
          </a:lstStyle>
          <a:p>
            <a:r>
              <a:rPr lang="en-US" dirty="0" err="1"/>
              <a:t>Cliquez</a:t>
            </a:r>
            <a:r>
              <a:rPr lang="en-US" dirty="0"/>
              <a:t> et </a:t>
            </a:r>
            <a:r>
              <a:rPr lang="en-US" dirty="0" err="1"/>
              <a:t>modifiez</a:t>
            </a:r>
            <a:r>
              <a:rPr lang="en-US" dirty="0"/>
              <a:t> le </a:t>
            </a:r>
            <a:r>
              <a:rPr lang="en-US" dirty="0" err="1"/>
              <a:t>titre</a:t>
            </a:r>
            <a:endParaRPr lang="fr-FR" dirty="0"/>
          </a:p>
        </p:txBody>
      </p:sp>
      <p:sp>
        <p:nvSpPr>
          <p:cNvPr id="3" name="Espace réservé du contenu 2"/>
          <p:cNvSpPr>
            <a:spLocks noGrp="1"/>
          </p:cNvSpPr>
          <p:nvPr>
            <p:ph sz="half" idx="1"/>
          </p:nvPr>
        </p:nvSpPr>
        <p:spPr>
          <a:xfrm>
            <a:off x="740832" y="1498601"/>
            <a:ext cx="3754968" cy="4477698"/>
          </a:xfrm>
        </p:spPr>
        <p:txBody>
          <a:bodyPr/>
          <a:lstStyle>
            <a:lvl1pPr>
              <a:defRPr sz="2400"/>
            </a:lvl1pPr>
            <a:lvl2pPr>
              <a:defRPr sz="22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err="1"/>
              <a:t>Cliquez</a:t>
            </a:r>
            <a:r>
              <a:rPr lang="en-US" dirty="0"/>
              <a:t> pour modifier les styles du </a:t>
            </a:r>
            <a:r>
              <a:rPr lang="en-US" dirty="0" err="1"/>
              <a:t>texte</a:t>
            </a:r>
            <a:r>
              <a:rPr lang="en-US" dirty="0"/>
              <a:t> du masque</a:t>
            </a:r>
          </a:p>
          <a:p>
            <a:pPr lvl="1"/>
            <a:r>
              <a:rPr lang="en-US" dirty="0" err="1"/>
              <a:t>Deuxième</a:t>
            </a:r>
            <a:r>
              <a:rPr lang="en-US" dirty="0"/>
              <a:t> </a:t>
            </a:r>
            <a:r>
              <a:rPr lang="en-US" dirty="0" err="1"/>
              <a:t>niveau</a:t>
            </a:r>
            <a:endParaRPr lang="en-US" dirty="0"/>
          </a:p>
          <a:p>
            <a:pPr lvl="2"/>
            <a:r>
              <a:rPr lang="en-US" dirty="0" err="1"/>
              <a:t>Troisième</a:t>
            </a:r>
            <a:r>
              <a:rPr lang="en-US" dirty="0"/>
              <a:t> </a:t>
            </a:r>
            <a:r>
              <a:rPr lang="en-US" dirty="0" err="1"/>
              <a:t>niveau</a:t>
            </a:r>
            <a:endParaRPr lang="en-US" dirty="0"/>
          </a:p>
          <a:p>
            <a:pPr lvl="3"/>
            <a:r>
              <a:rPr lang="en-US" dirty="0" err="1"/>
              <a:t>Quatrième</a:t>
            </a:r>
            <a:r>
              <a:rPr lang="en-US" dirty="0"/>
              <a:t> </a:t>
            </a:r>
            <a:r>
              <a:rPr lang="en-US" dirty="0" err="1"/>
              <a:t>niveau</a:t>
            </a:r>
            <a:endParaRPr lang="en-US" dirty="0"/>
          </a:p>
          <a:p>
            <a:pPr lvl="4"/>
            <a:r>
              <a:rPr lang="en-US" dirty="0" err="1"/>
              <a:t>Cinquième</a:t>
            </a:r>
            <a:r>
              <a:rPr lang="en-US" dirty="0"/>
              <a:t> </a:t>
            </a:r>
            <a:r>
              <a:rPr lang="en-US" dirty="0" err="1"/>
              <a:t>niveau</a:t>
            </a:r>
            <a:endParaRPr lang="fr-FR" dirty="0"/>
          </a:p>
        </p:txBody>
      </p:sp>
      <p:sp>
        <p:nvSpPr>
          <p:cNvPr id="4" name="Espace réservé du contenu 3"/>
          <p:cNvSpPr>
            <a:spLocks noGrp="1"/>
          </p:cNvSpPr>
          <p:nvPr>
            <p:ph sz="half" idx="2"/>
          </p:nvPr>
        </p:nvSpPr>
        <p:spPr>
          <a:xfrm>
            <a:off x="4648200" y="1498601"/>
            <a:ext cx="3659717" cy="4477698"/>
          </a:xfrm>
        </p:spPr>
        <p:txBody>
          <a:bodyPr/>
          <a:lstStyle>
            <a:lvl1pPr>
              <a:defRPr sz="2400"/>
            </a:lvl1pPr>
            <a:lvl2pPr>
              <a:defRPr sz="22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err="1"/>
              <a:t>Cliquez</a:t>
            </a:r>
            <a:r>
              <a:rPr lang="en-US" dirty="0"/>
              <a:t> pour modifier les styles du </a:t>
            </a:r>
            <a:r>
              <a:rPr lang="en-US" dirty="0" err="1"/>
              <a:t>texte</a:t>
            </a:r>
            <a:r>
              <a:rPr lang="en-US" dirty="0"/>
              <a:t> du masque</a:t>
            </a:r>
          </a:p>
          <a:p>
            <a:pPr lvl="1"/>
            <a:r>
              <a:rPr lang="en-US" dirty="0" err="1"/>
              <a:t>Deuxième</a:t>
            </a:r>
            <a:r>
              <a:rPr lang="en-US" dirty="0"/>
              <a:t> </a:t>
            </a:r>
            <a:r>
              <a:rPr lang="en-US" dirty="0" err="1"/>
              <a:t>niveau</a:t>
            </a:r>
            <a:endParaRPr lang="en-US" dirty="0"/>
          </a:p>
          <a:p>
            <a:pPr lvl="2"/>
            <a:r>
              <a:rPr lang="en-US" dirty="0" err="1"/>
              <a:t>Troisième</a:t>
            </a:r>
            <a:r>
              <a:rPr lang="en-US" dirty="0"/>
              <a:t> </a:t>
            </a:r>
            <a:r>
              <a:rPr lang="en-US" dirty="0" err="1"/>
              <a:t>niveau</a:t>
            </a:r>
            <a:endParaRPr lang="en-US" dirty="0"/>
          </a:p>
          <a:p>
            <a:pPr lvl="3"/>
            <a:r>
              <a:rPr lang="en-US" dirty="0" err="1"/>
              <a:t>Quatrième</a:t>
            </a:r>
            <a:r>
              <a:rPr lang="en-US" dirty="0"/>
              <a:t> </a:t>
            </a:r>
            <a:r>
              <a:rPr lang="en-US" dirty="0" err="1"/>
              <a:t>niveau</a:t>
            </a:r>
            <a:endParaRPr lang="en-US" dirty="0"/>
          </a:p>
          <a:p>
            <a:pPr lvl="4"/>
            <a:r>
              <a:rPr lang="en-US" dirty="0" err="1"/>
              <a:t>Cinquième</a:t>
            </a:r>
            <a:r>
              <a:rPr lang="en-US" dirty="0"/>
              <a:t> </a:t>
            </a:r>
            <a:r>
              <a:rPr lang="en-US" dirty="0" err="1"/>
              <a:t>niveau</a:t>
            </a:r>
            <a:endParaRPr lang="fr-FR" dirty="0"/>
          </a:p>
        </p:txBody>
      </p:sp>
      <p:sp>
        <p:nvSpPr>
          <p:cNvPr id="5" name="Espace réservé de la date 3">
            <a:extLst>
              <a:ext uri="{FF2B5EF4-FFF2-40B4-BE49-F238E27FC236}">
                <a16:creationId xmlns:a16="http://schemas.microsoft.com/office/drawing/2014/main" id="{6374BC45-B62E-930A-55B3-8CDA1840E4CF}"/>
              </a:ext>
            </a:extLst>
          </p:cNvPr>
          <p:cNvSpPr>
            <a:spLocks noGrp="1"/>
          </p:cNvSpPr>
          <p:nvPr>
            <p:ph type="dt" sz="half" idx="10"/>
          </p:nvPr>
        </p:nvSpPr>
        <p:spPr/>
        <p:txBody>
          <a:bodyPr/>
          <a:lstStyle>
            <a:lvl1pPr>
              <a:defRPr/>
            </a:lvl1pPr>
          </a:lstStyle>
          <a:p>
            <a:pPr>
              <a:defRPr/>
            </a:pPr>
            <a:endParaRPr lang="fr-FR" altLang="es-ES_tradnl"/>
          </a:p>
        </p:txBody>
      </p:sp>
      <p:sp>
        <p:nvSpPr>
          <p:cNvPr id="6" name="Espace réservé du pied de page 4">
            <a:extLst>
              <a:ext uri="{FF2B5EF4-FFF2-40B4-BE49-F238E27FC236}">
                <a16:creationId xmlns:a16="http://schemas.microsoft.com/office/drawing/2014/main" id="{DFBEFAB5-558C-7BE9-001E-EB1DE81DF0B1}"/>
              </a:ext>
            </a:extLst>
          </p:cNvPr>
          <p:cNvSpPr>
            <a:spLocks noGrp="1"/>
          </p:cNvSpPr>
          <p:nvPr>
            <p:ph type="ftr" sz="quarter" idx="11"/>
          </p:nvPr>
        </p:nvSpPr>
        <p:spPr/>
        <p:txBody>
          <a:bodyPr/>
          <a:lstStyle>
            <a:lvl1pPr>
              <a:defRPr/>
            </a:lvl1pPr>
          </a:lstStyle>
          <a:p>
            <a:pPr>
              <a:defRPr/>
            </a:pPr>
            <a:endParaRPr lang="fr-FR"/>
          </a:p>
        </p:txBody>
      </p:sp>
    </p:spTree>
    <p:extLst>
      <p:ext uri="{BB962C8B-B14F-4D97-AF65-F5344CB8AC3E}">
        <p14:creationId xmlns:p14="http://schemas.microsoft.com/office/powerpoint/2010/main" val="1819710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68363" y="334045"/>
            <a:ext cx="7013574" cy="1090612"/>
          </a:xfrm>
        </p:spPr>
        <p:txBody>
          <a:bodyPr/>
          <a:lstStyle>
            <a:lvl1pPr>
              <a:defRPr>
                <a:solidFill>
                  <a:srgbClr val="00B050"/>
                </a:solidFill>
              </a:defRPr>
            </a:lvl1pPr>
          </a:lstStyle>
          <a:p>
            <a:r>
              <a:rPr lang="en-US" dirty="0" err="1"/>
              <a:t>Cliquez</a:t>
            </a:r>
            <a:r>
              <a:rPr lang="en-US" dirty="0"/>
              <a:t> et </a:t>
            </a:r>
            <a:r>
              <a:rPr lang="en-US" dirty="0" err="1"/>
              <a:t>modifiez</a:t>
            </a:r>
            <a:r>
              <a:rPr lang="en-US" dirty="0"/>
              <a:t> le </a:t>
            </a:r>
            <a:r>
              <a:rPr lang="en-US" dirty="0" err="1"/>
              <a:t>titre</a:t>
            </a:r>
            <a:endParaRPr lang="fr-FR" dirty="0"/>
          </a:p>
        </p:txBody>
      </p:sp>
      <p:sp>
        <p:nvSpPr>
          <p:cNvPr id="3" name="Espace réservé du texte 2"/>
          <p:cNvSpPr>
            <a:spLocks noGrp="1"/>
          </p:cNvSpPr>
          <p:nvPr>
            <p:ph type="body" idx="1"/>
          </p:nvPr>
        </p:nvSpPr>
        <p:spPr>
          <a:xfrm>
            <a:off x="740832" y="1498600"/>
            <a:ext cx="3756556" cy="676275"/>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err="1"/>
              <a:t>Cliquez</a:t>
            </a:r>
            <a:r>
              <a:rPr lang="en-US" dirty="0"/>
              <a:t> pour modifier les styles du </a:t>
            </a:r>
            <a:r>
              <a:rPr lang="en-US" dirty="0" err="1"/>
              <a:t>texte</a:t>
            </a:r>
            <a:r>
              <a:rPr lang="en-US" dirty="0"/>
              <a:t> du masque</a:t>
            </a:r>
          </a:p>
        </p:txBody>
      </p:sp>
      <p:sp>
        <p:nvSpPr>
          <p:cNvPr id="4" name="Espace réservé du contenu 3"/>
          <p:cNvSpPr>
            <a:spLocks noGrp="1"/>
          </p:cNvSpPr>
          <p:nvPr>
            <p:ph sz="half" idx="2"/>
          </p:nvPr>
        </p:nvSpPr>
        <p:spPr>
          <a:xfrm>
            <a:off x="740832" y="2174875"/>
            <a:ext cx="3756556" cy="3801423"/>
          </a:xfrm>
        </p:spPr>
        <p:txBody>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dirty="0" err="1"/>
              <a:t>Cliquez</a:t>
            </a:r>
            <a:r>
              <a:rPr lang="en-US" dirty="0"/>
              <a:t> pour modifier les styles du </a:t>
            </a:r>
            <a:r>
              <a:rPr lang="en-US" dirty="0" err="1"/>
              <a:t>texte</a:t>
            </a:r>
            <a:r>
              <a:rPr lang="en-US" dirty="0"/>
              <a:t> du masque</a:t>
            </a:r>
          </a:p>
          <a:p>
            <a:pPr lvl="1"/>
            <a:r>
              <a:rPr lang="en-US" dirty="0" err="1"/>
              <a:t>Deuxième</a:t>
            </a:r>
            <a:r>
              <a:rPr lang="en-US" dirty="0"/>
              <a:t> </a:t>
            </a:r>
            <a:r>
              <a:rPr lang="en-US" dirty="0" err="1"/>
              <a:t>niveau</a:t>
            </a:r>
            <a:endParaRPr lang="en-US" dirty="0"/>
          </a:p>
          <a:p>
            <a:pPr lvl="2"/>
            <a:r>
              <a:rPr lang="en-US" dirty="0" err="1"/>
              <a:t>Troisième</a:t>
            </a:r>
            <a:r>
              <a:rPr lang="en-US" dirty="0"/>
              <a:t> </a:t>
            </a:r>
            <a:r>
              <a:rPr lang="en-US" dirty="0" err="1"/>
              <a:t>niveau</a:t>
            </a:r>
            <a:endParaRPr lang="en-US" dirty="0"/>
          </a:p>
          <a:p>
            <a:pPr lvl="3"/>
            <a:r>
              <a:rPr lang="en-US" dirty="0" err="1"/>
              <a:t>Quatrième</a:t>
            </a:r>
            <a:r>
              <a:rPr lang="en-US" dirty="0"/>
              <a:t> </a:t>
            </a:r>
            <a:r>
              <a:rPr lang="en-US" dirty="0" err="1"/>
              <a:t>niveau</a:t>
            </a:r>
            <a:endParaRPr lang="en-US" dirty="0"/>
          </a:p>
          <a:p>
            <a:pPr lvl="4"/>
            <a:r>
              <a:rPr lang="en-US" dirty="0" err="1"/>
              <a:t>Cinquième</a:t>
            </a:r>
            <a:r>
              <a:rPr lang="en-US" dirty="0"/>
              <a:t> </a:t>
            </a:r>
            <a:r>
              <a:rPr lang="en-US" dirty="0" err="1"/>
              <a:t>niveau</a:t>
            </a:r>
            <a:endParaRPr lang="fr-FR" dirty="0"/>
          </a:p>
        </p:txBody>
      </p:sp>
      <p:sp>
        <p:nvSpPr>
          <p:cNvPr id="5" name="Espace réservé du texte 4"/>
          <p:cNvSpPr>
            <a:spLocks noGrp="1"/>
          </p:cNvSpPr>
          <p:nvPr>
            <p:ph type="body" sz="quarter" idx="3"/>
          </p:nvPr>
        </p:nvSpPr>
        <p:spPr>
          <a:xfrm>
            <a:off x="4645026" y="1498600"/>
            <a:ext cx="3662892" cy="676275"/>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err="1"/>
              <a:t>Cliquez</a:t>
            </a:r>
            <a:r>
              <a:rPr lang="en-US" dirty="0"/>
              <a:t> pour modifier les styles du </a:t>
            </a:r>
            <a:r>
              <a:rPr lang="en-US" dirty="0" err="1"/>
              <a:t>texte</a:t>
            </a:r>
            <a:r>
              <a:rPr lang="en-US" dirty="0"/>
              <a:t> du masque</a:t>
            </a:r>
          </a:p>
        </p:txBody>
      </p:sp>
      <p:sp>
        <p:nvSpPr>
          <p:cNvPr id="6" name="Espace réservé du contenu 5"/>
          <p:cNvSpPr>
            <a:spLocks noGrp="1"/>
          </p:cNvSpPr>
          <p:nvPr>
            <p:ph sz="quarter" idx="4"/>
          </p:nvPr>
        </p:nvSpPr>
        <p:spPr>
          <a:xfrm>
            <a:off x="4645026" y="2174875"/>
            <a:ext cx="3662892" cy="3801423"/>
          </a:xfrm>
        </p:spPr>
        <p:txBody>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dirty="0" err="1"/>
              <a:t>Cliquez</a:t>
            </a:r>
            <a:r>
              <a:rPr lang="en-US" dirty="0"/>
              <a:t> pour modifier les styles du </a:t>
            </a:r>
            <a:r>
              <a:rPr lang="en-US" dirty="0" err="1"/>
              <a:t>texte</a:t>
            </a:r>
            <a:r>
              <a:rPr lang="en-US" dirty="0"/>
              <a:t> du masque</a:t>
            </a:r>
          </a:p>
          <a:p>
            <a:pPr lvl="1"/>
            <a:r>
              <a:rPr lang="en-US" dirty="0" err="1"/>
              <a:t>Deuxième</a:t>
            </a:r>
            <a:r>
              <a:rPr lang="en-US" dirty="0"/>
              <a:t> </a:t>
            </a:r>
            <a:r>
              <a:rPr lang="en-US" dirty="0" err="1"/>
              <a:t>niveau</a:t>
            </a:r>
            <a:endParaRPr lang="en-US" dirty="0"/>
          </a:p>
          <a:p>
            <a:pPr lvl="2"/>
            <a:r>
              <a:rPr lang="en-US" dirty="0" err="1"/>
              <a:t>Troisième</a:t>
            </a:r>
            <a:r>
              <a:rPr lang="en-US" dirty="0"/>
              <a:t> </a:t>
            </a:r>
            <a:r>
              <a:rPr lang="en-US" dirty="0" err="1"/>
              <a:t>niveau</a:t>
            </a:r>
            <a:endParaRPr lang="en-US" dirty="0"/>
          </a:p>
          <a:p>
            <a:pPr lvl="3"/>
            <a:r>
              <a:rPr lang="en-US" dirty="0" err="1"/>
              <a:t>Quatrième</a:t>
            </a:r>
            <a:r>
              <a:rPr lang="en-US" dirty="0"/>
              <a:t> </a:t>
            </a:r>
            <a:r>
              <a:rPr lang="en-US" dirty="0" err="1"/>
              <a:t>niveau</a:t>
            </a:r>
            <a:endParaRPr lang="en-US" dirty="0"/>
          </a:p>
          <a:p>
            <a:pPr lvl="4"/>
            <a:r>
              <a:rPr lang="en-US" dirty="0" err="1"/>
              <a:t>Cinquième</a:t>
            </a:r>
            <a:r>
              <a:rPr lang="en-US" dirty="0"/>
              <a:t> </a:t>
            </a:r>
            <a:r>
              <a:rPr lang="en-US" dirty="0" err="1"/>
              <a:t>niveau</a:t>
            </a:r>
            <a:endParaRPr lang="fr-FR" dirty="0"/>
          </a:p>
        </p:txBody>
      </p:sp>
      <p:sp>
        <p:nvSpPr>
          <p:cNvPr id="7" name="Espace réservé de la date 3">
            <a:extLst>
              <a:ext uri="{FF2B5EF4-FFF2-40B4-BE49-F238E27FC236}">
                <a16:creationId xmlns:a16="http://schemas.microsoft.com/office/drawing/2014/main" id="{41F192EF-0DBE-EEA9-9D81-9B94E99C357E}"/>
              </a:ext>
            </a:extLst>
          </p:cNvPr>
          <p:cNvSpPr>
            <a:spLocks noGrp="1"/>
          </p:cNvSpPr>
          <p:nvPr>
            <p:ph type="dt" sz="half" idx="10"/>
          </p:nvPr>
        </p:nvSpPr>
        <p:spPr/>
        <p:txBody>
          <a:bodyPr/>
          <a:lstStyle>
            <a:lvl1pPr>
              <a:defRPr/>
            </a:lvl1pPr>
          </a:lstStyle>
          <a:p>
            <a:pPr>
              <a:defRPr/>
            </a:pPr>
            <a:endParaRPr lang="fr-FR" altLang="es-ES_tradnl"/>
          </a:p>
        </p:txBody>
      </p:sp>
      <p:sp>
        <p:nvSpPr>
          <p:cNvPr id="8" name="Espace réservé du pied de page 4">
            <a:extLst>
              <a:ext uri="{FF2B5EF4-FFF2-40B4-BE49-F238E27FC236}">
                <a16:creationId xmlns:a16="http://schemas.microsoft.com/office/drawing/2014/main" id="{D45BB155-96DA-0CEE-7036-D5EBA2DFBC7D}"/>
              </a:ext>
            </a:extLst>
          </p:cNvPr>
          <p:cNvSpPr>
            <a:spLocks noGrp="1"/>
          </p:cNvSpPr>
          <p:nvPr>
            <p:ph type="ftr" sz="quarter" idx="11"/>
          </p:nvPr>
        </p:nvSpPr>
        <p:spPr/>
        <p:txBody>
          <a:bodyPr/>
          <a:lstStyle>
            <a:lvl1pPr>
              <a:defRPr/>
            </a:lvl1pPr>
          </a:lstStyle>
          <a:p>
            <a:pPr>
              <a:defRPr/>
            </a:pPr>
            <a:endParaRPr lang="fr-FR"/>
          </a:p>
        </p:txBody>
      </p:sp>
    </p:spTree>
    <p:extLst>
      <p:ext uri="{BB962C8B-B14F-4D97-AF65-F5344CB8AC3E}">
        <p14:creationId xmlns:p14="http://schemas.microsoft.com/office/powerpoint/2010/main" val="218096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rgbClr val="00B050"/>
                </a:solidFill>
              </a:defRPr>
            </a:lvl1pPr>
          </a:lstStyle>
          <a:p>
            <a:r>
              <a:rPr lang="en-US" dirty="0" err="1"/>
              <a:t>Cliquez</a:t>
            </a:r>
            <a:r>
              <a:rPr lang="en-US" dirty="0"/>
              <a:t> et </a:t>
            </a:r>
            <a:r>
              <a:rPr lang="en-US" dirty="0" err="1"/>
              <a:t>modifiez</a:t>
            </a:r>
            <a:r>
              <a:rPr lang="en-US" dirty="0"/>
              <a:t> le </a:t>
            </a:r>
            <a:r>
              <a:rPr lang="en-US" dirty="0" err="1"/>
              <a:t>titre</a:t>
            </a:r>
            <a:endParaRPr lang="fr-FR" dirty="0"/>
          </a:p>
        </p:txBody>
      </p:sp>
      <p:sp>
        <p:nvSpPr>
          <p:cNvPr id="3" name="Espace réservé de la date 3">
            <a:extLst>
              <a:ext uri="{FF2B5EF4-FFF2-40B4-BE49-F238E27FC236}">
                <a16:creationId xmlns:a16="http://schemas.microsoft.com/office/drawing/2014/main" id="{669CD6E0-14A2-B4D1-3657-EA8E1170472A}"/>
              </a:ext>
            </a:extLst>
          </p:cNvPr>
          <p:cNvSpPr>
            <a:spLocks noGrp="1"/>
          </p:cNvSpPr>
          <p:nvPr>
            <p:ph type="dt" sz="half" idx="10"/>
          </p:nvPr>
        </p:nvSpPr>
        <p:spPr/>
        <p:txBody>
          <a:bodyPr/>
          <a:lstStyle>
            <a:lvl1pPr>
              <a:defRPr/>
            </a:lvl1pPr>
          </a:lstStyle>
          <a:p>
            <a:pPr>
              <a:defRPr/>
            </a:pPr>
            <a:endParaRPr lang="fr-FR" altLang="es-ES_tradnl"/>
          </a:p>
        </p:txBody>
      </p:sp>
      <p:sp>
        <p:nvSpPr>
          <p:cNvPr id="4" name="Espace réservé du pied de page 4">
            <a:extLst>
              <a:ext uri="{FF2B5EF4-FFF2-40B4-BE49-F238E27FC236}">
                <a16:creationId xmlns:a16="http://schemas.microsoft.com/office/drawing/2014/main" id="{D8108A69-2236-242B-6249-226E4E05CF4D}"/>
              </a:ext>
            </a:extLst>
          </p:cNvPr>
          <p:cNvSpPr>
            <a:spLocks noGrp="1"/>
          </p:cNvSpPr>
          <p:nvPr>
            <p:ph type="ftr" sz="quarter" idx="11"/>
          </p:nvPr>
        </p:nvSpPr>
        <p:spPr/>
        <p:txBody>
          <a:bodyPr/>
          <a:lstStyle>
            <a:lvl1pPr>
              <a:defRPr/>
            </a:lvl1pPr>
          </a:lstStyle>
          <a:p>
            <a:pPr>
              <a:defRPr/>
            </a:pPr>
            <a:endParaRPr lang="fr-FR"/>
          </a:p>
        </p:txBody>
      </p:sp>
    </p:spTree>
    <p:extLst>
      <p:ext uri="{BB962C8B-B14F-4D97-AF65-F5344CB8AC3E}">
        <p14:creationId xmlns:p14="http://schemas.microsoft.com/office/powerpoint/2010/main" val="4134261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a:extLst>
              <a:ext uri="{FF2B5EF4-FFF2-40B4-BE49-F238E27FC236}">
                <a16:creationId xmlns:a16="http://schemas.microsoft.com/office/drawing/2014/main" id="{5B870784-B094-0F29-8474-62F25936872F}"/>
              </a:ext>
            </a:extLst>
          </p:cNvPr>
          <p:cNvSpPr>
            <a:spLocks noGrp="1"/>
          </p:cNvSpPr>
          <p:nvPr>
            <p:ph type="dt" sz="half" idx="10"/>
          </p:nvPr>
        </p:nvSpPr>
        <p:spPr/>
        <p:txBody>
          <a:bodyPr/>
          <a:lstStyle>
            <a:lvl1pPr>
              <a:defRPr/>
            </a:lvl1pPr>
          </a:lstStyle>
          <a:p>
            <a:pPr>
              <a:defRPr/>
            </a:pPr>
            <a:endParaRPr lang="fr-FR" altLang="es-ES_tradnl"/>
          </a:p>
        </p:txBody>
      </p:sp>
      <p:sp>
        <p:nvSpPr>
          <p:cNvPr id="3" name="Espace réservé du pied de page 4">
            <a:extLst>
              <a:ext uri="{FF2B5EF4-FFF2-40B4-BE49-F238E27FC236}">
                <a16:creationId xmlns:a16="http://schemas.microsoft.com/office/drawing/2014/main" id="{C1CC2893-A9B8-F2AB-AE02-29E05000BBBF}"/>
              </a:ext>
            </a:extLst>
          </p:cNvPr>
          <p:cNvSpPr>
            <a:spLocks noGrp="1"/>
          </p:cNvSpPr>
          <p:nvPr>
            <p:ph type="ftr" sz="quarter" idx="11"/>
          </p:nvPr>
        </p:nvSpPr>
        <p:spPr/>
        <p:txBody>
          <a:bodyPr/>
          <a:lstStyle>
            <a:lvl1pPr>
              <a:defRPr/>
            </a:lvl1pPr>
          </a:lstStyle>
          <a:p>
            <a:pPr>
              <a:defRPr/>
            </a:pPr>
            <a:endParaRPr lang="fr-FR"/>
          </a:p>
        </p:txBody>
      </p:sp>
    </p:spTree>
    <p:extLst>
      <p:ext uri="{BB962C8B-B14F-4D97-AF65-F5344CB8AC3E}">
        <p14:creationId xmlns:p14="http://schemas.microsoft.com/office/powerpoint/2010/main" val="3593114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cxnSp>
        <p:nvCxnSpPr>
          <p:cNvPr id="5" name="Connecteur droit 11">
            <a:extLst>
              <a:ext uri="{FF2B5EF4-FFF2-40B4-BE49-F238E27FC236}">
                <a16:creationId xmlns:a16="http://schemas.microsoft.com/office/drawing/2014/main" id="{CEBD648F-4026-39B3-D42E-987A466BCD60}"/>
              </a:ext>
            </a:extLst>
          </p:cNvPr>
          <p:cNvCxnSpPr/>
          <p:nvPr userDrawn="1"/>
        </p:nvCxnSpPr>
        <p:spPr>
          <a:xfrm rot="5400000">
            <a:off x="258762" y="328613"/>
            <a:ext cx="658813" cy="1588"/>
          </a:xfrm>
          <a:prstGeom prst="line">
            <a:avLst/>
          </a:prstGeom>
          <a:ln>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2" name="Titre 1"/>
          <p:cNvSpPr>
            <a:spLocks noGrp="1"/>
          </p:cNvSpPr>
          <p:nvPr>
            <p:ph type="title"/>
          </p:nvPr>
        </p:nvSpPr>
        <p:spPr>
          <a:xfrm>
            <a:off x="714397" y="273050"/>
            <a:ext cx="2751116" cy="1162050"/>
          </a:xfrm>
        </p:spPr>
        <p:txBody>
          <a:bodyPr/>
          <a:lstStyle>
            <a:lvl1pPr algn="l">
              <a:defRPr sz="2000" b="1"/>
            </a:lvl1pPr>
          </a:lstStyle>
          <a:p>
            <a:r>
              <a:rPr lang="en-US" dirty="0" err="1"/>
              <a:t>Cliquez</a:t>
            </a:r>
            <a:r>
              <a:rPr lang="en-US" dirty="0"/>
              <a:t> et </a:t>
            </a:r>
            <a:r>
              <a:rPr lang="en-US" dirty="0" err="1"/>
              <a:t>modifiez</a:t>
            </a:r>
            <a:r>
              <a:rPr lang="en-US" dirty="0"/>
              <a:t> le </a:t>
            </a:r>
            <a:r>
              <a:rPr lang="en-US" dirty="0" err="1"/>
              <a:t>titre</a:t>
            </a:r>
            <a:endParaRPr lang="fr-FR" dirty="0"/>
          </a:p>
        </p:txBody>
      </p:sp>
      <p:sp>
        <p:nvSpPr>
          <p:cNvPr id="3" name="Espace réservé du contenu 2"/>
          <p:cNvSpPr>
            <a:spLocks noGrp="1"/>
          </p:cNvSpPr>
          <p:nvPr>
            <p:ph idx="1"/>
          </p:nvPr>
        </p:nvSpPr>
        <p:spPr>
          <a:xfrm>
            <a:off x="3575050" y="273051"/>
            <a:ext cx="4759583" cy="5703248"/>
          </a:xfrm>
        </p:spPr>
        <p:txBody>
          <a:bodyPr/>
          <a:lstStyle>
            <a:lvl1pPr>
              <a:defRPr sz="2600"/>
            </a:lvl1pPr>
            <a:lvl2pPr>
              <a:defRPr sz="24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dirty="0" err="1"/>
              <a:t>Cliquez</a:t>
            </a:r>
            <a:r>
              <a:rPr lang="en-US" dirty="0"/>
              <a:t> pour modifier les styles du </a:t>
            </a:r>
            <a:r>
              <a:rPr lang="en-US" dirty="0" err="1"/>
              <a:t>texte</a:t>
            </a:r>
            <a:r>
              <a:rPr lang="en-US" dirty="0"/>
              <a:t> du masque</a:t>
            </a:r>
          </a:p>
          <a:p>
            <a:pPr lvl="1"/>
            <a:r>
              <a:rPr lang="en-US" dirty="0" err="1"/>
              <a:t>Deuxième</a:t>
            </a:r>
            <a:r>
              <a:rPr lang="en-US" dirty="0"/>
              <a:t> </a:t>
            </a:r>
            <a:r>
              <a:rPr lang="en-US" dirty="0" err="1"/>
              <a:t>niveau</a:t>
            </a:r>
            <a:endParaRPr lang="en-US" dirty="0"/>
          </a:p>
          <a:p>
            <a:pPr lvl="2"/>
            <a:r>
              <a:rPr lang="en-US" dirty="0" err="1"/>
              <a:t>Troisième</a:t>
            </a:r>
            <a:r>
              <a:rPr lang="en-US" dirty="0"/>
              <a:t> </a:t>
            </a:r>
            <a:r>
              <a:rPr lang="en-US" dirty="0" err="1"/>
              <a:t>niveau</a:t>
            </a:r>
            <a:endParaRPr lang="en-US" dirty="0"/>
          </a:p>
          <a:p>
            <a:pPr lvl="3"/>
            <a:r>
              <a:rPr lang="en-US" dirty="0" err="1"/>
              <a:t>Quatrième</a:t>
            </a:r>
            <a:r>
              <a:rPr lang="en-US" dirty="0"/>
              <a:t> </a:t>
            </a:r>
            <a:r>
              <a:rPr lang="en-US" dirty="0" err="1"/>
              <a:t>niveau</a:t>
            </a:r>
            <a:endParaRPr lang="en-US" dirty="0"/>
          </a:p>
          <a:p>
            <a:pPr lvl="4"/>
            <a:r>
              <a:rPr lang="en-US" dirty="0" err="1"/>
              <a:t>Cinquième</a:t>
            </a:r>
            <a:r>
              <a:rPr lang="en-US" dirty="0"/>
              <a:t> </a:t>
            </a:r>
            <a:r>
              <a:rPr lang="en-US" dirty="0" err="1"/>
              <a:t>niveau</a:t>
            </a:r>
            <a:endParaRPr lang="fr-FR" dirty="0"/>
          </a:p>
        </p:txBody>
      </p:sp>
      <p:sp>
        <p:nvSpPr>
          <p:cNvPr id="4" name="Espace réservé du texte 3"/>
          <p:cNvSpPr>
            <a:spLocks noGrp="1"/>
          </p:cNvSpPr>
          <p:nvPr>
            <p:ph type="body" sz="half" idx="2"/>
          </p:nvPr>
        </p:nvSpPr>
        <p:spPr>
          <a:xfrm>
            <a:off x="714397" y="1435101"/>
            <a:ext cx="2751116" cy="457095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Cliquez pour modifier les styles du texte du masque</a:t>
            </a:r>
          </a:p>
        </p:txBody>
      </p:sp>
      <p:sp>
        <p:nvSpPr>
          <p:cNvPr id="6" name="Espace réservé de la date 4">
            <a:extLst>
              <a:ext uri="{FF2B5EF4-FFF2-40B4-BE49-F238E27FC236}">
                <a16:creationId xmlns:a16="http://schemas.microsoft.com/office/drawing/2014/main" id="{148FD820-F773-1C5E-BA2E-DCCAF3F867B1}"/>
              </a:ext>
            </a:extLst>
          </p:cNvPr>
          <p:cNvSpPr>
            <a:spLocks noGrp="1"/>
          </p:cNvSpPr>
          <p:nvPr>
            <p:ph type="dt" sz="half" idx="10"/>
          </p:nvPr>
        </p:nvSpPr>
        <p:spPr>
          <a:xfrm>
            <a:off x="714375" y="6356350"/>
            <a:ext cx="2751138" cy="365125"/>
          </a:xfrm>
        </p:spPr>
        <p:txBody>
          <a:bodyPr/>
          <a:lstStyle>
            <a:lvl1pPr>
              <a:defRPr/>
            </a:lvl1pPr>
          </a:lstStyle>
          <a:p>
            <a:pPr>
              <a:defRPr/>
            </a:pPr>
            <a:endParaRPr lang="fr-FR" altLang="es-ES_tradnl"/>
          </a:p>
        </p:txBody>
      </p:sp>
      <p:sp>
        <p:nvSpPr>
          <p:cNvPr id="7" name="Espace réservé du pied de page 5">
            <a:extLst>
              <a:ext uri="{FF2B5EF4-FFF2-40B4-BE49-F238E27FC236}">
                <a16:creationId xmlns:a16="http://schemas.microsoft.com/office/drawing/2014/main" id="{857CD2C9-F6CE-61F8-9216-E7818895DFC4}"/>
              </a:ext>
            </a:extLst>
          </p:cNvPr>
          <p:cNvSpPr>
            <a:spLocks noGrp="1"/>
          </p:cNvSpPr>
          <p:nvPr>
            <p:ph type="ftr" sz="quarter" idx="11"/>
          </p:nvPr>
        </p:nvSpPr>
        <p:spPr>
          <a:xfrm>
            <a:off x="3575050" y="6356350"/>
            <a:ext cx="3659188" cy="365125"/>
          </a:xfrm>
        </p:spPr>
        <p:txBody>
          <a:bodyPr/>
          <a:lstStyle>
            <a:lvl1pPr algn="l">
              <a:defRPr/>
            </a:lvl1pPr>
          </a:lstStyle>
          <a:p>
            <a:pPr>
              <a:defRPr/>
            </a:pPr>
            <a:endParaRPr lang="fr-FR"/>
          </a:p>
        </p:txBody>
      </p:sp>
    </p:spTree>
    <p:extLst>
      <p:ext uri="{BB962C8B-B14F-4D97-AF65-F5344CB8AC3E}">
        <p14:creationId xmlns:p14="http://schemas.microsoft.com/office/powerpoint/2010/main" val="3317471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5" name="Picture 9" descr="ppt">
            <a:extLst>
              <a:ext uri="{FF2B5EF4-FFF2-40B4-BE49-F238E27FC236}">
                <a16:creationId xmlns:a16="http://schemas.microsoft.com/office/drawing/2014/main" id="{9941D541-EA5B-E071-AE9A-30D558ACA23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326188" y="6038850"/>
            <a:ext cx="25527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737073" y="4808256"/>
            <a:ext cx="7563541" cy="423001"/>
          </a:xfrm>
        </p:spPr>
        <p:txBody>
          <a:bodyPr anchor="b"/>
          <a:lstStyle>
            <a:lvl1pPr algn="l">
              <a:defRPr sz="2200" b="1"/>
            </a:lvl1pPr>
          </a:lstStyle>
          <a:p>
            <a:r>
              <a:rPr lang="en-US" dirty="0" err="1"/>
              <a:t>Cliquez</a:t>
            </a:r>
            <a:r>
              <a:rPr lang="en-US" dirty="0"/>
              <a:t> et </a:t>
            </a:r>
            <a:r>
              <a:rPr lang="en-US" dirty="0" err="1"/>
              <a:t>modifiez</a:t>
            </a:r>
            <a:r>
              <a:rPr lang="en-US" dirty="0"/>
              <a:t> le </a:t>
            </a:r>
            <a:r>
              <a:rPr lang="en-US" dirty="0" err="1"/>
              <a:t>titre</a:t>
            </a:r>
            <a:endParaRPr lang="fr-FR" dirty="0"/>
          </a:p>
        </p:txBody>
      </p:sp>
      <p:sp>
        <p:nvSpPr>
          <p:cNvPr id="3" name="Espace réservé pour une image  2"/>
          <p:cNvSpPr>
            <a:spLocks noGrp="1"/>
          </p:cNvSpPr>
          <p:nvPr>
            <p:ph type="pic" idx="1"/>
          </p:nvPr>
        </p:nvSpPr>
        <p:spPr>
          <a:xfrm>
            <a:off x="850473" y="612775"/>
            <a:ext cx="7450141"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737073" y="5231258"/>
            <a:ext cx="7563541" cy="60896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err="1"/>
              <a:t>Cliquez</a:t>
            </a:r>
            <a:r>
              <a:rPr lang="en-US" dirty="0"/>
              <a:t> pour modifier les styles du </a:t>
            </a:r>
            <a:r>
              <a:rPr lang="en-US" dirty="0" err="1"/>
              <a:t>texte</a:t>
            </a:r>
            <a:r>
              <a:rPr lang="en-US" dirty="0"/>
              <a:t> du masque</a:t>
            </a:r>
          </a:p>
        </p:txBody>
      </p:sp>
      <p:sp>
        <p:nvSpPr>
          <p:cNvPr id="6" name="Espace réservé de la date 4">
            <a:extLst>
              <a:ext uri="{FF2B5EF4-FFF2-40B4-BE49-F238E27FC236}">
                <a16:creationId xmlns:a16="http://schemas.microsoft.com/office/drawing/2014/main" id="{840A538A-A1A0-1B97-5979-F3303AF12420}"/>
              </a:ext>
            </a:extLst>
          </p:cNvPr>
          <p:cNvSpPr>
            <a:spLocks noGrp="1"/>
          </p:cNvSpPr>
          <p:nvPr>
            <p:ph type="dt" sz="half" idx="10"/>
          </p:nvPr>
        </p:nvSpPr>
        <p:spPr>
          <a:xfrm>
            <a:off x="850900" y="6356350"/>
            <a:ext cx="1739900" cy="365125"/>
          </a:xfrm>
        </p:spPr>
        <p:txBody>
          <a:bodyPr/>
          <a:lstStyle>
            <a:lvl1pPr>
              <a:defRPr/>
            </a:lvl1pPr>
          </a:lstStyle>
          <a:p>
            <a:pPr>
              <a:defRPr/>
            </a:pPr>
            <a:endParaRPr lang="fr-FR" altLang="es-ES_tradnl"/>
          </a:p>
        </p:txBody>
      </p:sp>
      <p:sp>
        <p:nvSpPr>
          <p:cNvPr id="7" name="Espace réservé du pied de page 5">
            <a:extLst>
              <a:ext uri="{FF2B5EF4-FFF2-40B4-BE49-F238E27FC236}">
                <a16:creationId xmlns:a16="http://schemas.microsoft.com/office/drawing/2014/main" id="{1523EEDE-9048-2CB3-684E-7A3FC080C9E1}"/>
              </a:ext>
            </a:extLst>
          </p:cNvPr>
          <p:cNvSpPr>
            <a:spLocks noGrp="1"/>
          </p:cNvSpPr>
          <p:nvPr>
            <p:ph type="ftr" sz="quarter" idx="11"/>
          </p:nvPr>
        </p:nvSpPr>
        <p:spPr/>
        <p:txBody>
          <a:bodyPr/>
          <a:lstStyle>
            <a:lvl1pPr algn="l">
              <a:defRPr/>
            </a:lvl1pPr>
          </a:lstStyle>
          <a:p>
            <a:pPr>
              <a:defRPr/>
            </a:pPr>
            <a:endParaRPr lang="fr-FR"/>
          </a:p>
        </p:txBody>
      </p:sp>
    </p:spTree>
    <p:extLst>
      <p:ext uri="{BB962C8B-B14F-4D97-AF65-F5344CB8AC3E}">
        <p14:creationId xmlns:p14="http://schemas.microsoft.com/office/powerpoint/2010/main" val="425926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lgn="ctr">
              <a:defRPr sz="2800">
                <a:solidFill>
                  <a:srgbClr val="00642D"/>
                </a:solidFill>
                <a:latin typeface="+mj-lt"/>
              </a:defRPr>
            </a:lvl1pPr>
          </a:lstStyle>
          <a:p>
            <a:r>
              <a:rPr lang="pt-BR" dirty="0"/>
              <a:t>Clique para editar o título mestre</a:t>
            </a:r>
          </a:p>
        </p:txBody>
      </p:sp>
      <p:sp>
        <p:nvSpPr>
          <p:cNvPr id="3" name="Espaço Reservado para Conteúdo 2"/>
          <p:cNvSpPr>
            <a:spLocks noGrp="1"/>
          </p:cNvSpPr>
          <p:nvPr>
            <p:ph idx="1"/>
          </p:nvPr>
        </p:nvSpPr>
        <p:spPr/>
        <p:txBody>
          <a:bodyPr/>
          <a:lstStyle>
            <a:lvl1pPr>
              <a:defRPr>
                <a:solidFill>
                  <a:srgbClr val="00642D"/>
                </a:solidFill>
              </a:defRPr>
            </a:lvl1pPr>
            <a:lvl2pPr>
              <a:defRPr>
                <a:solidFill>
                  <a:srgbClr val="00642D"/>
                </a:solidFill>
              </a:defRPr>
            </a:lvl2pPr>
            <a:lvl3pPr>
              <a:defRPr>
                <a:solidFill>
                  <a:srgbClr val="00642D"/>
                </a:solidFill>
              </a:defRPr>
            </a:lvl3pPr>
            <a:lvl4pPr>
              <a:defRPr>
                <a:solidFill>
                  <a:srgbClr val="00642D"/>
                </a:solidFill>
              </a:defRPr>
            </a:lvl4pPr>
            <a:lvl5pPr>
              <a:defRPr>
                <a:solidFill>
                  <a:srgbClr val="00642D"/>
                </a:solidFill>
              </a:defRPr>
            </a:lvl5pPr>
          </a:lstStyle>
          <a:p>
            <a:pPr lvl="0"/>
            <a:r>
              <a:rPr lang="pt-BR" dirty="0"/>
              <a:t>Clique para editar o texto mestre</a:t>
            </a:r>
          </a:p>
          <a:p>
            <a:pPr lvl="1"/>
            <a:r>
              <a:rPr lang="pt-BR" dirty="0"/>
              <a:t>Segundo nível</a:t>
            </a:r>
          </a:p>
          <a:p>
            <a:pPr lvl="2"/>
            <a:r>
              <a:rPr lang="pt-BR" dirty="0"/>
              <a:t>Terceiro nível</a:t>
            </a:r>
          </a:p>
          <a:p>
            <a:pPr lvl="3"/>
            <a:r>
              <a:rPr lang="pt-BR" dirty="0"/>
              <a:t>Quarto nível</a:t>
            </a:r>
          </a:p>
          <a:p>
            <a:pPr lvl="4"/>
            <a:r>
              <a:rPr lang="pt-BR" dirty="0"/>
              <a:t>Quinto nível</a:t>
            </a:r>
          </a:p>
        </p:txBody>
      </p:sp>
      <p:sp>
        <p:nvSpPr>
          <p:cNvPr id="4" name="Espaço Reservado para Data 3">
            <a:extLst>
              <a:ext uri="{FF2B5EF4-FFF2-40B4-BE49-F238E27FC236}">
                <a16:creationId xmlns:a16="http://schemas.microsoft.com/office/drawing/2014/main" id="{B0A61762-632D-D15D-732E-EC236E18BD0F}"/>
              </a:ext>
            </a:extLst>
          </p:cNvPr>
          <p:cNvSpPr>
            <a:spLocks noGrp="1"/>
          </p:cNvSpPr>
          <p:nvPr>
            <p:ph type="dt" sz="half" idx="10"/>
          </p:nvPr>
        </p:nvSpPr>
        <p:spPr/>
        <p:txBody>
          <a:bodyPr/>
          <a:lstStyle>
            <a:lvl1pPr>
              <a:defRPr/>
            </a:lvl1pPr>
          </a:lstStyle>
          <a:p>
            <a:pPr>
              <a:defRPr/>
            </a:pPr>
            <a:endParaRPr lang="pt-BR"/>
          </a:p>
        </p:txBody>
      </p:sp>
      <p:sp>
        <p:nvSpPr>
          <p:cNvPr id="5" name="Espaço Reservado para Rodapé 4">
            <a:extLst>
              <a:ext uri="{FF2B5EF4-FFF2-40B4-BE49-F238E27FC236}">
                <a16:creationId xmlns:a16="http://schemas.microsoft.com/office/drawing/2014/main" id="{390B6487-B44A-874B-A721-D14FE9E7FC7D}"/>
              </a:ext>
            </a:extLst>
          </p:cNvPr>
          <p:cNvSpPr>
            <a:spLocks noGrp="1"/>
          </p:cNvSpPr>
          <p:nvPr>
            <p:ph type="ftr" sz="quarter" idx="11"/>
          </p:nvPr>
        </p:nvSpPr>
        <p:spPr/>
        <p:txBody>
          <a:bodyPr/>
          <a:lstStyle>
            <a:lvl1pPr>
              <a:defRPr/>
            </a:lvl1pPr>
          </a:lstStyle>
          <a:p>
            <a:pPr>
              <a:defRPr/>
            </a:pPr>
            <a:endParaRPr lang="pt-BR"/>
          </a:p>
        </p:txBody>
      </p:sp>
      <p:sp>
        <p:nvSpPr>
          <p:cNvPr id="6" name="Espaço Reservado para Número de Slide 5">
            <a:extLst>
              <a:ext uri="{FF2B5EF4-FFF2-40B4-BE49-F238E27FC236}">
                <a16:creationId xmlns:a16="http://schemas.microsoft.com/office/drawing/2014/main" id="{4E149C7D-6060-CC54-FCBF-48E6EC76F550}"/>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E15BC59E-968D-45D8-B0DE-386B0844822F}" type="slidenum">
              <a:rPr lang="pt-BR" altLang="en-US"/>
              <a:pPr/>
              <a:t>‹#›</a:t>
            </a:fld>
            <a:endParaRPr lang="pt-BR" altLang="en-US"/>
          </a:p>
        </p:txBody>
      </p:sp>
    </p:spTree>
    <p:extLst>
      <p:ext uri="{BB962C8B-B14F-4D97-AF65-F5344CB8AC3E}">
        <p14:creationId xmlns:p14="http://schemas.microsoft.com/office/powerpoint/2010/main" val="746738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1">
            <a:extLst>
              <a:ext uri="{FF2B5EF4-FFF2-40B4-BE49-F238E27FC236}">
                <a16:creationId xmlns:a16="http://schemas.microsoft.com/office/drawing/2014/main" id="{1993F64A-F075-82ED-53CD-6EB433A8FC39}"/>
              </a:ext>
            </a:extLst>
          </p:cNvPr>
          <p:cNvSpPr>
            <a:spLocks noGrp="1"/>
          </p:cNvSpPr>
          <p:nvPr>
            <p:ph type="title"/>
          </p:nvPr>
        </p:nvSpPr>
        <p:spPr bwMode="auto">
          <a:xfrm>
            <a:off x="898525" y="333375"/>
            <a:ext cx="7013575"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en-GB" altLang="es-ES_tradnl"/>
          </a:p>
        </p:txBody>
      </p:sp>
      <p:sp>
        <p:nvSpPr>
          <p:cNvPr id="1027" name="Espace réservé du texte 2">
            <a:extLst>
              <a:ext uri="{FF2B5EF4-FFF2-40B4-BE49-F238E27FC236}">
                <a16:creationId xmlns:a16="http://schemas.microsoft.com/office/drawing/2014/main" id="{7EF97A86-AB2C-B61C-0889-83438162DD36}"/>
              </a:ext>
            </a:extLst>
          </p:cNvPr>
          <p:cNvSpPr>
            <a:spLocks noGrp="1"/>
          </p:cNvSpPr>
          <p:nvPr>
            <p:ph type="body" idx="1"/>
          </p:nvPr>
        </p:nvSpPr>
        <p:spPr bwMode="auto">
          <a:xfrm>
            <a:off x="741363" y="1498600"/>
            <a:ext cx="7566025" cy="442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s-ES_tradnl"/>
              <a:t>Cliquez pour modifier les styles du texte du masque</a:t>
            </a:r>
          </a:p>
          <a:p>
            <a:pPr lvl="1"/>
            <a:r>
              <a:rPr lang="en-US" altLang="es-ES_tradnl"/>
              <a:t>Deuxième niveau</a:t>
            </a:r>
          </a:p>
          <a:p>
            <a:pPr lvl="2"/>
            <a:r>
              <a:rPr lang="en-US" altLang="es-ES_tradnl"/>
              <a:t>Troisième niveau</a:t>
            </a:r>
          </a:p>
          <a:p>
            <a:pPr lvl="3"/>
            <a:r>
              <a:rPr lang="en-US" altLang="es-ES_tradnl"/>
              <a:t>Quatrième niveau</a:t>
            </a:r>
          </a:p>
          <a:p>
            <a:pPr lvl="4"/>
            <a:r>
              <a:rPr lang="en-US" altLang="es-ES_tradnl"/>
              <a:t>Cinquième niveau</a:t>
            </a:r>
            <a:endParaRPr lang="fr-FR" altLang="es-ES_tradnl"/>
          </a:p>
        </p:txBody>
      </p:sp>
      <p:sp>
        <p:nvSpPr>
          <p:cNvPr id="4" name="Espace réservé de la date 3">
            <a:extLst>
              <a:ext uri="{FF2B5EF4-FFF2-40B4-BE49-F238E27FC236}">
                <a16:creationId xmlns:a16="http://schemas.microsoft.com/office/drawing/2014/main" id="{B49F5565-86FD-BB65-34A5-E842699A27D5}"/>
              </a:ext>
            </a:extLst>
          </p:cNvPr>
          <p:cNvSpPr>
            <a:spLocks noGrp="1"/>
          </p:cNvSpPr>
          <p:nvPr>
            <p:ph type="dt" sz="half" idx="2"/>
          </p:nvPr>
        </p:nvSpPr>
        <p:spPr>
          <a:xfrm>
            <a:off x="741363" y="6356350"/>
            <a:ext cx="1849437"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474747"/>
                </a:solidFill>
                <a:latin typeface="Arial" charset="0"/>
                <a:ea typeface="ＭＳ Ｐゴシック" pitchFamily="-108" charset="-128"/>
                <a:cs typeface="Arial" charset="0"/>
              </a:defRPr>
            </a:lvl1pPr>
          </a:lstStyle>
          <a:p>
            <a:pPr>
              <a:defRPr/>
            </a:pPr>
            <a:endParaRPr lang="fr-FR" altLang="es-ES_tradnl"/>
          </a:p>
        </p:txBody>
      </p:sp>
      <p:sp>
        <p:nvSpPr>
          <p:cNvPr id="5" name="Espace réservé du pied de page 4">
            <a:extLst>
              <a:ext uri="{FF2B5EF4-FFF2-40B4-BE49-F238E27FC236}">
                <a16:creationId xmlns:a16="http://schemas.microsoft.com/office/drawing/2014/main" id="{344086D3-8BE1-4608-3DA7-F3D2149094AF}"/>
              </a:ext>
            </a:extLst>
          </p:cNvPr>
          <p:cNvSpPr>
            <a:spLocks noGrp="1"/>
          </p:cNvSpPr>
          <p:nvPr>
            <p:ph type="ftr" sz="quarter" idx="3"/>
          </p:nvPr>
        </p:nvSpPr>
        <p:spPr>
          <a:xfrm>
            <a:off x="2824163" y="6356350"/>
            <a:ext cx="32639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lumMod val="90000"/>
                    <a:lumOff val="10000"/>
                  </a:schemeClr>
                </a:solidFill>
                <a:latin typeface="Arial"/>
                <a:ea typeface="+mn-ea"/>
                <a:cs typeface="Arial"/>
              </a:defRPr>
            </a:lvl1pPr>
          </a:lstStyle>
          <a:p>
            <a:pPr>
              <a:defRPr/>
            </a:pPr>
            <a:endParaRPr lang="fr-FR"/>
          </a:p>
        </p:txBody>
      </p:sp>
      <p:pic>
        <p:nvPicPr>
          <p:cNvPr id="1030" name="Picture 9" descr="ppt">
            <a:extLst>
              <a:ext uri="{FF2B5EF4-FFF2-40B4-BE49-F238E27FC236}">
                <a16:creationId xmlns:a16="http://schemas.microsoft.com/office/drawing/2014/main" id="{42F973C2-294F-573D-7212-917E55F4FF13}"/>
              </a:ext>
            </a:extLst>
          </p:cNvPr>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6716713" y="6146800"/>
            <a:ext cx="2162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2" descr="Image result for right to development logo">
            <a:extLst>
              <a:ext uri="{FF2B5EF4-FFF2-40B4-BE49-F238E27FC236}">
                <a16:creationId xmlns:a16="http://schemas.microsoft.com/office/drawing/2014/main" id="{F2D992D5-77A5-21DE-E073-D79D37E44410}"/>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9525" y="411163"/>
            <a:ext cx="8890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8" descr="Related image">
            <a:extLst>
              <a:ext uri="{FF2B5EF4-FFF2-40B4-BE49-F238E27FC236}">
                <a16:creationId xmlns:a16="http://schemas.microsoft.com/office/drawing/2014/main" id="{6FB1C097-075E-3F41-982A-0EE9262FD4AD}"/>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912100" y="446088"/>
            <a:ext cx="123190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634" r:id="rId1"/>
    <p:sldLayoutId id="2147484629" r:id="rId2"/>
    <p:sldLayoutId id="2147484630" r:id="rId3"/>
    <p:sldLayoutId id="2147484631" r:id="rId4"/>
    <p:sldLayoutId id="2147484632" r:id="rId5"/>
    <p:sldLayoutId id="2147484633" r:id="rId6"/>
    <p:sldLayoutId id="2147484635" r:id="rId7"/>
    <p:sldLayoutId id="2147484636" r:id="rId8"/>
    <p:sldLayoutId id="2147484637" r:id="rId9"/>
  </p:sldLayoutIdLst>
  <p:hf sldNum="0" hdr="0" ftr="0" dt="0"/>
  <p:txStyles>
    <p:titleStyle>
      <a:lvl1pPr algn="l" defTabSz="457200" rtl="0" eaLnBrk="0" fontAlgn="base" hangingPunct="0">
        <a:spcBef>
          <a:spcPct val="0"/>
        </a:spcBef>
        <a:spcAft>
          <a:spcPct val="0"/>
        </a:spcAft>
        <a:defRPr sz="2600" b="1" kern="1200">
          <a:solidFill>
            <a:srgbClr val="00B050"/>
          </a:solidFill>
          <a:latin typeface="Arial"/>
          <a:ea typeface="ＭＳ Ｐゴシック" pitchFamily="-108" charset="-128"/>
          <a:cs typeface="Arial"/>
        </a:defRPr>
      </a:lvl1pPr>
      <a:lvl2pPr algn="l" defTabSz="457200" rtl="0" eaLnBrk="0" fontAlgn="base" hangingPunct="0">
        <a:spcBef>
          <a:spcPct val="0"/>
        </a:spcBef>
        <a:spcAft>
          <a:spcPct val="0"/>
        </a:spcAft>
        <a:defRPr sz="2600" b="1">
          <a:solidFill>
            <a:srgbClr val="00B050"/>
          </a:solidFill>
          <a:latin typeface="Arial" pitchFamily="-108" charset="0"/>
          <a:ea typeface="ＭＳ Ｐゴシック" pitchFamily="-108" charset="-128"/>
          <a:cs typeface="Arial" charset="0"/>
        </a:defRPr>
      </a:lvl2pPr>
      <a:lvl3pPr algn="l" defTabSz="457200" rtl="0" eaLnBrk="0" fontAlgn="base" hangingPunct="0">
        <a:spcBef>
          <a:spcPct val="0"/>
        </a:spcBef>
        <a:spcAft>
          <a:spcPct val="0"/>
        </a:spcAft>
        <a:defRPr sz="2600" b="1">
          <a:solidFill>
            <a:srgbClr val="00B050"/>
          </a:solidFill>
          <a:latin typeface="Arial" pitchFamily="-108" charset="0"/>
          <a:ea typeface="ＭＳ Ｐゴシック" pitchFamily="-108" charset="-128"/>
          <a:cs typeface="Arial" charset="0"/>
        </a:defRPr>
      </a:lvl3pPr>
      <a:lvl4pPr algn="l" defTabSz="457200" rtl="0" eaLnBrk="0" fontAlgn="base" hangingPunct="0">
        <a:spcBef>
          <a:spcPct val="0"/>
        </a:spcBef>
        <a:spcAft>
          <a:spcPct val="0"/>
        </a:spcAft>
        <a:defRPr sz="2600" b="1">
          <a:solidFill>
            <a:srgbClr val="00B050"/>
          </a:solidFill>
          <a:latin typeface="Arial" pitchFamily="-108" charset="0"/>
          <a:ea typeface="ＭＳ Ｐゴシック" pitchFamily="-108" charset="-128"/>
          <a:cs typeface="Arial" charset="0"/>
        </a:defRPr>
      </a:lvl4pPr>
      <a:lvl5pPr algn="l" defTabSz="457200" rtl="0" eaLnBrk="0" fontAlgn="base" hangingPunct="0">
        <a:spcBef>
          <a:spcPct val="0"/>
        </a:spcBef>
        <a:spcAft>
          <a:spcPct val="0"/>
        </a:spcAft>
        <a:defRPr sz="2600" b="1">
          <a:solidFill>
            <a:srgbClr val="00B050"/>
          </a:solidFill>
          <a:latin typeface="Arial" pitchFamily="-108" charset="0"/>
          <a:ea typeface="ＭＳ Ｐゴシック" pitchFamily="-108" charset="-128"/>
          <a:cs typeface="Arial" charset="0"/>
        </a:defRPr>
      </a:lvl5pPr>
      <a:lvl6pPr marL="457200" algn="l" defTabSz="457200" rtl="0" fontAlgn="base">
        <a:spcBef>
          <a:spcPct val="0"/>
        </a:spcBef>
        <a:spcAft>
          <a:spcPct val="0"/>
        </a:spcAft>
        <a:defRPr sz="2800">
          <a:solidFill>
            <a:schemeClr val="tx2"/>
          </a:solidFill>
          <a:latin typeface="Arial" pitchFamily="-108" charset="0"/>
          <a:ea typeface="ＭＳ Ｐゴシック" pitchFamily="-108" charset="-128"/>
        </a:defRPr>
      </a:lvl6pPr>
      <a:lvl7pPr marL="914400" algn="l" defTabSz="457200" rtl="0" fontAlgn="base">
        <a:spcBef>
          <a:spcPct val="0"/>
        </a:spcBef>
        <a:spcAft>
          <a:spcPct val="0"/>
        </a:spcAft>
        <a:defRPr sz="2800">
          <a:solidFill>
            <a:schemeClr val="tx2"/>
          </a:solidFill>
          <a:latin typeface="Arial" pitchFamily="-108" charset="0"/>
          <a:ea typeface="ＭＳ Ｐゴシック" pitchFamily="-108" charset="-128"/>
        </a:defRPr>
      </a:lvl7pPr>
      <a:lvl8pPr marL="1371600" algn="l" defTabSz="457200" rtl="0" fontAlgn="base">
        <a:spcBef>
          <a:spcPct val="0"/>
        </a:spcBef>
        <a:spcAft>
          <a:spcPct val="0"/>
        </a:spcAft>
        <a:defRPr sz="2800">
          <a:solidFill>
            <a:schemeClr val="tx2"/>
          </a:solidFill>
          <a:latin typeface="Arial" pitchFamily="-108" charset="0"/>
          <a:ea typeface="ＭＳ Ｐゴシック" pitchFamily="-108" charset="-128"/>
        </a:defRPr>
      </a:lvl8pPr>
      <a:lvl9pPr marL="1828800" algn="l" defTabSz="457200" rtl="0" fontAlgn="base">
        <a:spcBef>
          <a:spcPct val="0"/>
        </a:spcBef>
        <a:spcAft>
          <a:spcPct val="0"/>
        </a:spcAft>
        <a:defRPr sz="2800">
          <a:solidFill>
            <a:schemeClr val="tx2"/>
          </a:solidFill>
          <a:latin typeface="Arial" pitchFamily="-108" charset="0"/>
          <a:ea typeface="ＭＳ Ｐゴシック" pitchFamily="-108" charset="-128"/>
        </a:defRPr>
      </a:lvl9pPr>
    </p:titleStyle>
    <p:bodyStyle>
      <a:lvl1pPr marL="342900" indent="-342900" algn="l" defTabSz="457200" rtl="0" eaLnBrk="0" fontAlgn="base" hangingPunct="0">
        <a:spcBef>
          <a:spcPct val="20000"/>
        </a:spcBef>
        <a:spcAft>
          <a:spcPct val="0"/>
        </a:spcAft>
        <a:buClr>
          <a:schemeClr val="tx2"/>
        </a:buClr>
        <a:buFont typeface="Wingdings" panose="05000000000000000000" pitchFamily="2" charset="2"/>
        <a:buChar char="§"/>
        <a:defRPr sz="2600" kern="1200">
          <a:solidFill>
            <a:srgbClr val="00823B"/>
          </a:solidFill>
          <a:latin typeface="Arial"/>
          <a:ea typeface="ＭＳ Ｐゴシック" pitchFamily="-108" charset="-128"/>
          <a:cs typeface="Arial"/>
        </a:defRPr>
      </a:lvl1pPr>
      <a:lvl2pPr marL="742950" indent="-285750" algn="l" defTabSz="457200" rtl="0" eaLnBrk="0" fontAlgn="base" hangingPunct="0">
        <a:spcBef>
          <a:spcPct val="20000"/>
        </a:spcBef>
        <a:spcAft>
          <a:spcPct val="0"/>
        </a:spcAft>
        <a:buClr>
          <a:schemeClr val="tx2"/>
        </a:buClr>
        <a:buFont typeface="Wingdings" panose="05000000000000000000" pitchFamily="2" charset="2"/>
        <a:buChar char="§"/>
        <a:defRPr sz="2400" kern="1200">
          <a:solidFill>
            <a:srgbClr val="00823B"/>
          </a:solidFill>
          <a:latin typeface="Arial"/>
          <a:ea typeface="ＭＳ Ｐゴシック" pitchFamily="-108" charset="-128"/>
          <a:cs typeface="Arial"/>
        </a:defRPr>
      </a:lvl2pPr>
      <a:lvl3pPr marL="1143000" indent="-228600" algn="l" defTabSz="457200" rtl="0" eaLnBrk="0" fontAlgn="base" hangingPunct="0">
        <a:spcBef>
          <a:spcPct val="20000"/>
        </a:spcBef>
        <a:spcAft>
          <a:spcPct val="0"/>
        </a:spcAft>
        <a:buClr>
          <a:schemeClr val="tx2"/>
        </a:buClr>
        <a:buFont typeface="Wingdings" panose="05000000000000000000" pitchFamily="2" charset="2"/>
        <a:buChar char="§"/>
        <a:defRPr sz="2200" kern="1200">
          <a:solidFill>
            <a:srgbClr val="00823B"/>
          </a:solidFill>
          <a:latin typeface="Arial"/>
          <a:ea typeface="ＭＳ Ｐゴシック" pitchFamily="-108" charset="-128"/>
          <a:cs typeface="Arial"/>
        </a:defRPr>
      </a:lvl3pPr>
      <a:lvl4pPr marL="1600200" indent="-228600" algn="l" defTabSz="457200" rtl="0" eaLnBrk="0" fontAlgn="base" hangingPunct="0">
        <a:spcBef>
          <a:spcPct val="20000"/>
        </a:spcBef>
        <a:spcAft>
          <a:spcPct val="0"/>
        </a:spcAft>
        <a:buClr>
          <a:schemeClr val="tx2"/>
        </a:buClr>
        <a:buFont typeface="Wingdings" panose="05000000000000000000" pitchFamily="2" charset="2"/>
        <a:buChar char="§"/>
        <a:defRPr sz="2000" kern="1200">
          <a:solidFill>
            <a:srgbClr val="00823B"/>
          </a:solidFill>
          <a:latin typeface="Arial"/>
          <a:ea typeface="ＭＳ Ｐゴシック" pitchFamily="-108" charset="-128"/>
          <a:cs typeface="Arial"/>
        </a:defRPr>
      </a:lvl4pPr>
      <a:lvl5pPr marL="2057400" indent="-228600" algn="l" defTabSz="457200" rtl="0" eaLnBrk="0" fontAlgn="base" hangingPunct="0">
        <a:spcBef>
          <a:spcPct val="20000"/>
        </a:spcBef>
        <a:spcAft>
          <a:spcPct val="0"/>
        </a:spcAft>
        <a:buClr>
          <a:schemeClr val="tx2"/>
        </a:buClr>
        <a:buFont typeface="Wingdings" panose="05000000000000000000" pitchFamily="2" charset="2"/>
        <a:buChar char="§"/>
        <a:defRPr sz="2000" kern="1200">
          <a:solidFill>
            <a:srgbClr val="00823B"/>
          </a:solidFill>
          <a:latin typeface="Arial"/>
          <a:ea typeface="ＭＳ Ｐゴシック" pitchFamily="-108"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9.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hyperlink" Target="http://www.african-court.org/en/images/Cases/Judgment/Application%20006-2012%20-%20African%20Commission%20on%20Human%20and%20Peoples%E2%80%99%20Rights%20v.%20the%20Republic%20of%20Kenya..pdf" TargetMode="External"/><Relationship Id="rId3" Type="http://schemas.openxmlformats.org/officeDocument/2006/relationships/hyperlink" Target="http://www.achpr.org/files/sessions/33rd/comunications/227.99/227_99_democratic_republic_of_congo___burundi_rwanda_uganda.pdf" TargetMode="External"/><Relationship Id="rId7" Type="http://schemas.openxmlformats.org/officeDocument/2006/relationships/hyperlink" Target="https://achpr.au.int/en/adopted-resolutions/resolution-preparation-general-comments-right-development" TargetMode="External"/><Relationship Id="rId2" Type="http://schemas.openxmlformats.org/officeDocument/2006/relationships/hyperlink" Target="http://www.achpr.org/files/sessions/30th/comunications/155.96/achpr30_155_96_eng.pdf" TargetMode="External"/><Relationship Id="rId1" Type="http://schemas.openxmlformats.org/officeDocument/2006/relationships/slideLayout" Target="../slideLayouts/slideLayout9.xml"/><Relationship Id="rId6" Type="http://schemas.openxmlformats.org/officeDocument/2006/relationships/hyperlink" Target="http://www.achpr.org/files/sessions/46th/comunications/276.03/achpr46_276_03_eng.pdf" TargetMode="External"/><Relationship Id="rId11" Type="http://schemas.openxmlformats.org/officeDocument/2006/relationships/image" Target="../media/image21.jpeg"/><Relationship Id="rId5" Type="http://schemas.openxmlformats.org/officeDocument/2006/relationships/hyperlink" Target="http://www.achpr.org/files/sessions/45th/comunications/279.03-296.05/achpr45_279.03_296.05_eng.pdf" TargetMode="External"/><Relationship Id="rId10" Type="http://schemas.openxmlformats.org/officeDocument/2006/relationships/image" Target="../media/image20.png"/><Relationship Id="rId4" Type="http://schemas.openxmlformats.org/officeDocument/2006/relationships/hyperlink" Target="http://www.achpr.org/files/sessions/45th/comunications/266.03/achpr45_266_03_eng.pdf" TargetMode="External"/><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1.png"/><Relationship Id="rId3" Type="http://schemas.openxmlformats.org/officeDocument/2006/relationships/hyperlink" Target="http://www.ohchr.org/Documents/Issues/Development/RTD_booklet_en.pdf" TargetMode="External"/><Relationship Id="rId7" Type="http://schemas.openxmlformats.org/officeDocument/2006/relationships/image" Target="../media/image37.png"/><Relationship Id="rId12" Type="http://schemas.openxmlformats.org/officeDocument/2006/relationships/hyperlink" Target="https://www.youtube.com/watch?v=I5x8clbKq5A" TargetMode="External"/><Relationship Id="rId2" Type="http://schemas.openxmlformats.org/officeDocument/2006/relationships/notesSlide" Target="../notesSlides/notesSlide19.xml"/><Relationship Id="rId16" Type="http://schemas.openxmlformats.org/officeDocument/2006/relationships/hyperlink" Target="http://www.ohchr.org/EN/Issues/Development/Pages/DevelopmentIndex.aspx" TargetMode="External"/><Relationship Id="rId1" Type="http://schemas.openxmlformats.org/officeDocument/2006/relationships/slideLayout" Target="../slideLayouts/slideLayout9.xml"/><Relationship Id="rId6" Type="http://schemas.openxmlformats.org/officeDocument/2006/relationships/hyperlink" Target="https://www.ohchr.org/en/development/international-standards#landmarks" TargetMode="External"/><Relationship Id="rId11" Type="http://schemas.openxmlformats.org/officeDocument/2006/relationships/hyperlink" Target="https://www.youtube.com/embed/pdKfypBTtdI" TargetMode="External"/><Relationship Id="rId5" Type="http://schemas.openxmlformats.org/officeDocument/2006/relationships/hyperlink" Target="http://www.ohchr.org/Documents/Publications/RightDevelopmentInteractive_EN.pdf" TargetMode="External"/><Relationship Id="rId15" Type="http://schemas.openxmlformats.org/officeDocument/2006/relationships/hyperlink" Target="http://www.ohchr.org/EN/Issues/Development/Pages/InformationMaterials.aspx" TargetMode="External"/><Relationship Id="rId10" Type="http://schemas.openxmlformats.org/officeDocument/2006/relationships/image" Target="../media/image40.png"/><Relationship Id="rId4" Type="http://schemas.openxmlformats.org/officeDocument/2006/relationships/hyperlink" Target="http://www.ohchr.org/Documents/Publications/FSheet37_RtD_EN.pdf" TargetMode="External"/><Relationship Id="rId9" Type="http://schemas.openxmlformats.org/officeDocument/2006/relationships/image" Target="../media/image39.png"/><Relationship Id="rId14" Type="http://schemas.openxmlformats.org/officeDocument/2006/relationships/image" Target="../media/image4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re 10">
            <a:extLst>
              <a:ext uri="{FF2B5EF4-FFF2-40B4-BE49-F238E27FC236}">
                <a16:creationId xmlns:a16="http://schemas.microsoft.com/office/drawing/2014/main" id="{CB2C6BBF-6212-E585-0E28-244A161FCD50}"/>
              </a:ext>
            </a:extLst>
          </p:cNvPr>
          <p:cNvSpPr>
            <a:spLocks noGrp="1"/>
          </p:cNvSpPr>
          <p:nvPr>
            <p:ph type="ctrTitle"/>
          </p:nvPr>
        </p:nvSpPr>
        <p:spPr>
          <a:xfrm>
            <a:off x="723900" y="1208088"/>
            <a:ext cx="7396163" cy="1149350"/>
          </a:xfrm>
        </p:spPr>
        <p:txBody>
          <a:bodyPr/>
          <a:lstStyle/>
          <a:p>
            <a:r>
              <a:rPr lang="en-GB" altLang="es-ES_tradnl">
                <a:solidFill>
                  <a:srgbClr val="00642D"/>
                </a:solidFill>
                <a:latin typeface="Arial" panose="020B0604020202020204" pitchFamily="34" charset="0"/>
                <a:ea typeface="ＭＳ Ｐゴシック" panose="020B0600070205080204" pitchFamily="34" charset="-128"/>
                <a:cs typeface="Arial" panose="020B0604020202020204" pitchFamily="34" charset="0"/>
              </a:rPr>
              <a:t>OHCHR</a:t>
            </a:r>
            <a:br>
              <a:rPr lang="en-GB" altLang="es-ES_tradnl">
                <a:solidFill>
                  <a:srgbClr val="00642D"/>
                </a:solidFill>
                <a:latin typeface="Arial" panose="020B0604020202020204" pitchFamily="34" charset="0"/>
                <a:ea typeface="ＭＳ Ｐゴシック" panose="020B0600070205080204" pitchFamily="34" charset="-128"/>
                <a:cs typeface="Arial" panose="020B0604020202020204" pitchFamily="34" charset="0"/>
              </a:rPr>
            </a:br>
            <a:r>
              <a:rPr lang="en-GB" altLang="es-ES_tradnl">
                <a:solidFill>
                  <a:srgbClr val="00642D"/>
                </a:solidFill>
                <a:latin typeface="Arial" panose="020B0604020202020204" pitchFamily="34" charset="0"/>
                <a:ea typeface="ＭＳ Ｐゴシック" panose="020B0600070205080204" pitchFamily="34" charset="-128"/>
                <a:cs typeface="Arial" panose="020B0604020202020204" pitchFamily="34" charset="0"/>
              </a:rPr>
              <a:t/>
            </a:r>
            <a:br>
              <a:rPr lang="en-GB" altLang="es-ES_tradnl">
                <a:solidFill>
                  <a:srgbClr val="00642D"/>
                </a:solidFill>
                <a:latin typeface="Arial" panose="020B0604020202020204" pitchFamily="34" charset="0"/>
                <a:ea typeface="ＭＳ Ｐゴシック" panose="020B0600070205080204" pitchFamily="34" charset="-128"/>
                <a:cs typeface="Arial" panose="020B0604020202020204" pitchFamily="34" charset="0"/>
              </a:rPr>
            </a:br>
            <a:r>
              <a:rPr lang="en-GB" altLang="es-ES_tradnl">
                <a:solidFill>
                  <a:srgbClr val="00642D"/>
                </a:solidFill>
                <a:latin typeface="Arial" panose="020B0604020202020204" pitchFamily="34" charset="0"/>
                <a:ea typeface="ＭＳ Ｐゴシック" panose="020B0600070205080204" pitchFamily="34" charset="-128"/>
                <a:cs typeface="Arial" panose="020B0604020202020204" pitchFamily="34" charset="0"/>
              </a:rPr>
              <a:t/>
            </a:r>
            <a:br>
              <a:rPr lang="en-GB" altLang="es-ES_tradnl">
                <a:solidFill>
                  <a:srgbClr val="00642D"/>
                </a:solidFill>
                <a:latin typeface="Arial" panose="020B0604020202020204" pitchFamily="34" charset="0"/>
                <a:ea typeface="ＭＳ Ｐゴシック" panose="020B0600070205080204" pitchFamily="34" charset="-128"/>
                <a:cs typeface="Arial" panose="020B0604020202020204" pitchFamily="34" charset="0"/>
              </a:rPr>
            </a:br>
            <a:r>
              <a:rPr lang="en-GB" altLang="es-ES_tradnl" sz="3200">
                <a:solidFill>
                  <a:srgbClr val="00642D"/>
                </a:solidFill>
                <a:latin typeface="Arial" panose="020B0604020202020204" pitchFamily="34" charset="0"/>
                <a:ea typeface="ＭＳ Ｐゴシック" panose="020B0600070205080204" pitchFamily="34" charset="-128"/>
                <a:cs typeface="Arial" panose="020B0604020202020204" pitchFamily="34" charset="0"/>
              </a:rPr>
              <a:t>The Right to Development and</a:t>
            </a:r>
            <a:br>
              <a:rPr lang="en-GB" altLang="es-ES_tradnl" sz="3200">
                <a:solidFill>
                  <a:srgbClr val="00642D"/>
                </a:solidFill>
                <a:latin typeface="Arial" panose="020B0604020202020204" pitchFamily="34" charset="0"/>
                <a:ea typeface="ＭＳ Ｐゴシック" panose="020B0600070205080204" pitchFamily="34" charset="-128"/>
                <a:cs typeface="Arial" panose="020B0604020202020204" pitchFamily="34" charset="0"/>
              </a:rPr>
            </a:br>
            <a:r>
              <a:rPr lang="en-GB" altLang="es-ES_tradnl" sz="3200">
                <a:solidFill>
                  <a:srgbClr val="00642D"/>
                </a:solidFill>
                <a:latin typeface="Arial" panose="020B0604020202020204" pitchFamily="34" charset="0"/>
                <a:ea typeface="ＭＳ Ｐゴシック" panose="020B0600070205080204" pitchFamily="34" charset="-128"/>
                <a:cs typeface="Arial" panose="020B0604020202020204" pitchFamily="34" charset="0"/>
              </a:rPr>
              <a:t>The Sustainable Development Goals</a:t>
            </a:r>
          </a:p>
        </p:txBody>
      </p:sp>
      <p:sp>
        <p:nvSpPr>
          <p:cNvPr id="8195" name="Subtitle 1">
            <a:extLst>
              <a:ext uri="{FF2B5EF4-FFF2-40B4-BE49-F238E27FC236}">
                <a16:creationId xmlns:a16="http://schemas.microsoft.com/office/drawing/2014/main" id="{C0A4E868-E576-FCD1-1562-B0432ACF558F}"/>
              </a:ext>
            </a:extLst>
          </p:cNvPr>
          <p:cNvSpPr>
            <a:spLocks noGrp="1"/>
          </p:cNvSpPr>
          <p:nvPr>
            <p:ph type="subTitle" idx="1"/>
          </p:nvPr>
        </p:nvSpPr>
        <p:spPr>
          <a:xfrm>
            <a:off x="723900" y="3925888"/>
            <a:ext cx="6589713" cy="979487"/>
          </a:xfrm>
        </p:spPr>
        <p:txBody>
          <a:bodyPr/>
          <a:lstStyle/>
          <a:p>
            <a:r>
              <a:rPr lang="en-US" altLang="en-US" b="1">
                <a:latin typeface="Arial" panose="020B0604020202020204" pitchFamily="34" charset="0"/>
                <a:ea typeface="ＭＳ Ｐゴシック" panose="020B0600070205080204" pitchFamily="34" charset="-128"/>
                <a:cs typeface="Arial" panose="020B0604020202020204" pitchFamily="34" charset="0"/>
              </a:rPr>
              <a:t>Mutual Reinforcement and Synergy in Action</a:t>
            </a:r>
            <a:endParaRPr lang="en-GB" altLang="en-US" b="1">
              <a:latin typeface="Arial" panose="020B0604020202020204" pitchFamily="34" charset="0"/>
              <a:ea typeface="ＭＳ Ｐゴシック" panose="020B0600070205080204" pitchFamily="34" charset="-128"/>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3">
            <a:extLst>
              <a:ext uri="{FF2B5EF4-FFF2-40B4-BE49-F238E27FC236}">
                <a16:creationId xmlns:a16="http://schemas.microsoft.com/office/drawing/2014/main" id="{C16279DD-E6F8-9A65-A579-5E4BB14F8CB0}"/>
              </a:ext>
            </a:extLst>
          </p:cNvPr>
          <p:cNvSpPr txBox="1">
            <a:spLocks noChangeArrowheads="1"/>
          </p:cNvSpPr>
          <p:nvPr/>
        </p:nvSpPr>
        <p:spPr bwMode="auto">
          <a:xfrm>
            <a:off x="1751013" y="150813"/>
            <a:ext cx="6869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Font typeface="Wingdings" panose="05000000000000000000" pitchFamily="2" charset="2"/>
              <a:buChar char="§"/>
              <a:defRPr sz="26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tx2"/>
              </a:buClr>
              <a:buFont typeface="Wingdings" panose="05000000000000000000" pitchFamily="2" charset="2"/>
              <a:buChar char="§"/>
              <a:defRPr sz="24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spcBef>
                <a:spcPct val="20000"/>
              </a:spcBef>
              <a:buClr>
                <a:schemeClr val="tx2"/>
              </a:buClr>
              <a:buFont typeface="Wingdings" panose="05000000000000000000" pitchFamily="2" charset="2"/>
              <a:buChar char="§"/>
              <a:defRPr sz="22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9pPr>
          </a:lstStyle>
          <a:p>
            <a:pPr>
              <a:spcBef>
                <a:spcPct val="0"/>
              </a:spcBef>
              <a:buClrTx/>
              <a:buFontTx/>
              <a:buNone/>
            </a:pPr>
            <a:r>
              <a:rPr lang="en-GB" altLang="en-US" sz="1800">
                <a:solidFill>
                  <a:schemeClr val="bg1"/>
                </a:solidFill>
              </a:rPr>
              <a:t>RTD &amp; SDG: Mutual reinforcement and synergy in action</a:t>
            </a:r>
          </a:p>
        </p:txBody>
      </p:sp>
      <p:sp>
        <p:nvSpPr>
          <p:cNvPr id="5" name="Title 4">
            <a:extLst>
              <a:ext uri="{FF2B5EF4-FFF2-40B4-BE49-F238E27FC236}">
                <a16:creationId xmlns:a16="http://schemas.microsoft.com/office/drawing/2014/main" id="{00823799-E996-341E-8CA7-ED970DAF403C}"/>
              </a:ext>
            </a:extLst>
          </p:cNvPr>
          <p:cNvSpPr>
            <a:spLocks noGrp="1"/>
          </p:cNvSpPr>
          <p:nvPr>
            <p:ph type="title"/>
          </p:nvPr>
        </p:nvSpPr>
        <p:spPr>
          <a:xfrm>
            <a:off x="898525" y="520700"/>
            <a:ext cx="7013575" cy="449263"/>
          </a:xfrm>
        </p:spPr>
        <p:txBody>
          <a:bodyPr/>
          <a:lstStyle/>
          <a:p>
            <a:pPr lvl="2" algn="ctr">
              <a:defRPr/>
            </a:pPr>
            <a:r>
              <a:rPr lang="en-US" altLang="en-US" sz="2800" u="sng" dirty="0">
                <a:solidFill>
                  <a:srgbClr val="00642D"/>
                </a:solidFill>
                <a:latin typeface="+mj-lt"/>
              </a:rPr>
              <a:t>CONTENTS</a:t>
            </a:r>
            <a:endParaRPr lang="en-GB" sz="2800" dirty="0">
              <a:solidFill>
                <a:srgbClr val="00642D"/>
              </a:solidFill>
              <a:latin typeface="+mj-lt"/>
            </a:endParaRPr>
          </a:p>
        </p:txBody>
      </p:sp>
      <p:sp>
        <p:nvSpPr>
          <p:cNvPr id="6" name="Content Placeholder 5">
            <a:extLst>
              <a:ext uri="{FF2B5EF4-FFF2-40B4-BE49-F238E27FC236}">
                <a16:creationId xmlns:a16="http://schemas.microsoft.com/office/drawing/2014/main" id="{2E08702F-5476-6B4B-9F01-A1D4CC61A5DA}"/>
              </a:ext>
            </a:extLst>
          </p:cNvPr>
          <p:cNvSpPr>
            <a:spLocks noGrp="1"/>
          </p:cNvSpPr>
          <p:nvPr>
            <p:ph idx="1"/>
          </p:nvPr>
        </p:nvSpPr>
        <p:spPr>
          <a:xfrm>
            <a:off x="0" y="1427163"/>
            <a:ext cx="9144000" cy="4476750"/>
          </a:xfrm>
        </p:spPr>
        <p:txBody>
          <a:bodyPr/>
          <a:lstStyle/>
          <a:p>
            <a:pPr marL="628650" indent="-514350" eaLnBrk="1" hangingPunct="1">
              <a:spcBef>
                <a:spcPts val="0"/>
              </a:spcBef>
              <a:spcAft>
                <a:spcPts val="1800"/>
              </a:spcAft>
              <a:buClr>
                <a:srgbClr val="00823B"/>
              </a:buClr>
              <a:buFont typeface="+mj-lt"/>
              <a:buAutoNum type="arabicPeriod"/>
              <a:defRPr/>
            </a:pPr>
            <a:r>
              <a:rPr lang="en-US" altLang="en-US" sz="2400" b="1" dirty="0">
                <a:solidFill>
                  <a:srgbClr val="00642D"/>
                </a:solidFill>
                <a:latin typeface="+mj-lt"/>
              </a:rPr>
              <a:t>What is the Right to Development (RTD)? </a:t>
            </a:r>
          </a:p>
          <a:p>
            <a:pPr marL="628650" indent="-514350" eaLnBrk="1" hangingPunct="1">
              <a:spcBef>
                <a:spcPts val="0"/>
              </a:spcBef>
              <a:spcAft>
                <a:spcPts val="1800"/>
              </a:spcAft>
              <a:buClr>
                <a:srgbClr val="00823B"/>
              </a:buClr>
              <a:buFont typeface="+mj-lt"/>
              <a:buAutoNum type="arabicPeriod"/>
              <a:defRPr/>
            </a:pPr>
            <a:r>
              <a:rPr lang="en-US" altLang="en-US" sz="2400" b="1" dirty="0">
                <a:solidFill>
                  <a:srgbClr val="00642D"/>
                </a:solidFill>
                <a:latin typeface="+mj-lt"/>
              </a:rPr>
              <a:t>Who are the rights holders and duty bearers of the right to development?</a:t>
            </a:r>
          </a:p>
          <a:p>
            <a:pPr marL="628650" indent="-514350" eaLnBrk="1" hangingPunct="1">
              <a:spcBef>
                <a:spcPts val="0"/>
              </a:spcBef>
              <a:spcAft>
                <a:spcPts val="1800"/>
              </a:spcAft>
              <a:buClr>
                <a:srgbClr val="00823B"/>
              </a:buClr>
              <a:buFont typeface="+mj-lt"/>
              <a:buAutoNum type="arabicPeriod"/>
              <a:defRPr/>
            </a:pPr>
            <a:r>
              <a:rPr lang="en-US" altLang="en-US" sz="2400" b="1" dirty="0">
                <a:solidFill>
                  <a:srgbClr val="00642D"/>
                </a:solidFill>
                <a:latin typeface="+mj-lt"/>
              </a:rPr>
              <a:t>The UN Human Rights Office, the Working Group, the Special Rapporteur </a:t>
            </a:r>
            <a:r>
              <a:rPr lang="en-US" altLang="zh-CN" sz="2400" b="1" dirty="0">
                <a:solidFill>
                  <a:srgbClr val="00642D"/>
                </a:solidFill>
                <a:latin typeface="+mj-lt"/>
              </a:rPr>
              <a:t>and the Expert Mechanism </a:t>
            </a:r>
            <a:r>
              <a:rPr lang="en-US" altLang="en-US" sz="2400" b="1" dirty="0">
                <a:solidFill>
                  <a:srgbClr val="00642D"/>
                </a:solidFill>
                <a:latin typeface="+mj-lt"/>
              </a:rPr>
              <a:t>on </a:t>
            </a:r>
            <a:r>
              <a:rPr lang="en-US" altLang="zh-CN" sz="2400" b="1" dirty="0">
                <a:solidFill>
                  <a:srgbClr val="00642D"/>
                </a:solidFill>
                <a:latin typeface="+mj-lt"/>
              </a:rPr>
              <a:t>the </a:t>
            </a:r>
            <a:r>
              <a:rPr lang="en-US" altLang="en-US" sz="2400" b="1" dirty="0">
                <a:solidFill>
                  <a:srgbClr val="00642D"/>
                </a:solidFill>
                <a:latin typeface="+mj-lt"/>
              </a:rPr>
              <a:t>RTD</a:t>
            </a:r>
          </a:p>
          <a:p>
            <a:pPr marL="628650" indent="-514350" eaLnBrk="1" hangingPunct="1">
              <a:spcBef>
                <a:spcPts val="0"/>
              </a:spcBef>
              <a:spcAft>
                <a:spcPts val="1800"/>
              </a:spcAft>
              <a:buClr>
                <a:srgbClr val="00823B"/>
              </a:buClr>
              <a:buFont typeface="+mj-lt"/>
              <a:buAutoNum type="arabicPeriod"/>
              <a:defRPr/>
            </a:pPr>
            <a:r>
              <a:rPr lang="en-US" altLang="en-US" sz="2400" b="1" dirty="0">
                <a:solidFill>
                  <a:srgbClr val="00642D"/>
                </a:solidFill>
                <a:latin typeface="+mj-lt"/>
              </a:rPr>
              <a:t>The main challenges to the realization of the Right to Development</a:t>
            </a:r>
          </a:p>
          <a:p>
            <a:pPr marL="628650" indent="-514350" eaLnBrk="1" hangingPunct="1">
              <a:spcBef>
                <a:spcPts val="0"/>
              </a:spcBef>
              <a:spcAft>
                <a:spcPts val="1800"/>
              </a:spcAft>
              <a:buClr>
                <a:srgbClr val="00823B"/>
              </a:buClr>
              <a:buFont typeface="+mj-lt"/>
              <a:buAutoNum type="arabicPeriod"/>
              <a:defRPr/>
            </a:pPr>
            <a:r>
              <a:rPr lang="en-US" altLang="en-US" sz="2400" b="1" dirty="0">
                <a:solidFill>
                  <a:srgbClr val="00642D"/>
                </a:solidFill>
                <a:latin typeface="+mj-lt"/>
              </a:rPr>
              <a:t>The Right to Development, 2030 Agenda and SDGs, international governance, cooperation and partnership</a:t>
            </a:r>
          </a:p>
          <a:p>
            <a:pPr>
              <a:buClr>
                <a:srgbClr val="00823B"/>
              </a:buClr>
              <a:defRPr/>
            </a:pPr>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re 1">
            <a:extLst>
              <a:ext uri="{FF2B5EF4-FFF2-40B4-BE49-F238E27FC236}">
                <a16:creationId xmlns:a16="http://schemas.microsoft.com/office/drawing/2014/main" id="{E53E5443-C50D-9492-4F53-50CF195378ED}"/>
              </a:ext>
            </a:extLst>
          </p:cNvPr>
          <p:cNvSpPr>
            <a:spLocks noGrp="1"/>
          </p:cNvSpPr>
          <p:nvPr>
            <p:ph type="title"/>
          </p:nvPr>
        </p:nvSpPr>
        <p:spPr>
          <a:xfrm>
            <a:off x="1220788" y="312738"/>
            <a:ext cx="6459537" cy="779462"/>
          </a:xfrm>
        </p:spPr>
        <p:txBody>
          <a:bodyPr/>
          <a:lstStyle/>
          <a:p>
            <a:pPr eaLnBrk="1" hangingPunct="1">
              <a:defRPr/>
            </a:pPr>
            <a:r>
              <a:rPr lang="en-US" altLang="pt-BR" dirty="0">
                <a:cs typeface="Arial" pitchFamily="34" charset="0"/>
              </a:rPr>
              <a:t>UN Declaration on the Right to Development (1986)</a:t>
            </a:r>
            <a:endParaRPr lang="fr-FR" altLang="es-ES_tradnl" dirty="0">
              <a:cs typeface="Arial" pitchFamily="34" charset="0"/>
            </a:endParaRPr>
          </a:p>
        </p:txBody>
      </p:sp>
      <p:sp>
        <p:nvSpPr>
          <p:cNvPr id="12291" name="Freeform 6">
            <a:extLst>
              <a:ext uri="{FF2B5EF4-FFF2-40B4-BE49-F238E27FC236}">
                <a16:creationId xmlns:a16="http://schemas.microsoft.com/office/drawing/2014/main" id="{01B56DFD-079E-1BCD-10CE-604388DB3E8C}"/>
              </a:ext>
            </a:extLst>
          </p:cNvPr>
          <p:cNvSpPr>
            <a:spLocks/>
          </p:cNvSpPr>
          <p:nvPr/>
        </p:nvSpPr>
        <p:spPr bwMode="blackWhite">
          <a:xfrm>
            <a:off x="168275" y="1893888"/>
            <a:ext cx="3536950" cy="4433887"/>
          </a:xfrm>
          <a:prstGeom prst="roundRect">
            <a:avLst>
              <a:gd name="adj" fmla="val 16667"/>
            </a:avLst>
          </a:prstGeom>
          <a:solidFill>
            <a:srgbClr val="DBFF75"/>
          </a:solidFill>
          <a:ln w="3175" cap="rnd">
            <a:solidFill>
              <a:srgbClr val="00642D"/>
            </a:solidFill>
            <a:round/>
            <a:headEnd/>
            <a:tailEnd/>
          </a:ln>
        </p:spPr>
        <p:txBody>
          <a:bodyPr/>
          <a:lstStyle>
            <a:lvl1pPr defTabSz="803275">
              <a:spcBef>
                <a:spcPct val="20000"/>
              </a:spcBef>
              <a:buClr>
                <a:schemeClr val="tx2"/>
              </a:buClr>
              <a:buFont typeface="Wingdings" panose="05000000000000000000" pitchFamily="2" charset="2"/>
              <a:buChar char="§"/>
              <a:defRPr sz="26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defTabSz="803275">
              <a:spcBef>
                <a:spcPct val="20000"/>
              </a:spcBef>
              <a:buClr>
                <a:schemeClr val="tx2"/>
              </a:buClr>
              <a:buFont typeface="Wingdings" panose="05000000000000000000" pitchFamily="2" charset="2"/>
              <a:buChar char="§"/>
              <a:defRPr sz="24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defTabSz="803275">
              <a:spcBef>
                <a:spcPct val="20000"/>
              </a:spcBef>
              <a:buClr>
                <a:schemeClr val="tx2"/>
              </a:buClr>
              <a:buFont typeface="Wingdings" panose="05000000000000000000" pitchFamily="2" charset="2"/>
              <a:buChar char="§"/>
              <a:defRPr sz="22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defTabSz="803275">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defTabSz="803275">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803275"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803275"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803275"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803275"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9pPr>
          </a:lstStyle>
          <a:p>
            <a:pPr algn="ctr" eaLnBrk="1" hangingPunct="1">
              <a:spcBef>
                <a:spcPct val="0"/>
              </a:spcBef>
              <a:buClrTx/>
              <a:buSzPct val="120000"/>
              <a:buFontTx/>
              <a:buNone/>
            </a:pPr>
            <a:r>
              <a:rPr lang="en-US" altLang="zh-CN" sz="2000" b="1" dirty="0">
                <a:solidFill>
                  <a:srgbClr val="00642D"/>
                </a:solidFill>
              </a:rPr>
              <a:t>“an inalienable human right by virtue of which every human person and all peoples are entitled to participate in, contribute to, and enjoy economic, social, cultural and political development, in which all human rights and fundamental freedoms can be fully realized” </a:t>
            </a:r>
          </a:p>
          <a:p>
            <a:pPr algn="ctr" eaLnBrk="1" hangingPunct="1">
              <a:spcBef>
                <a:spcPct val="0"/>
              </a:spcBef>
              <a:buClrTx/>
              <a:buSzPct val="120000"/>
              <a:buFontTx/>
              <a:buNone/>
            </a:pPr>
            <a:r>
              <a:rPr lang="en-US" altLang="zh-CN" sz="2000" b="1" dirty="0">
                <a:solidFill>
                  <a:srgbClr val="00642D"/>
                </a:solidFill>
              </a:rPr>
              <a:t>(Article 1.1)</a:t>
            </a:r>
          </a:p>
        </p:txBody>
      </p:sp>
      <p:sp>
        <p:nvSpPr>
          <p:cNvPr id="16" name="Retângulo de cantos arredondados 15">
            <a:extLst>
              <a:ext uri="{FF2B5EF4-FFF2-40B4-BE49-F238E27FC236}">
                <a16:creationId xmlns:a16="http://schemas.microsoft.com/office/drawing/2014/main" id="{9FD85622-422A-0A3D-1751-0875967F2953}"/>
              </a:ext>
            </a:extLst>
          </p:cNvPr>
          <p:cNvSpPr/>
          <p:nvPr/>
        </p:nvSpPr>
        <p:spPr>
          <a:xfrm>
            <a:off x="5143500" y="1387475"/>
            <a:ext cx="3962400" cy="1208088"/>
          </a:xfrm>
          <a:prstGeom prst="roundRect">
            <a:avLst/>
          </a:prstGeom>
          <a:solidFill>
            <a:schemeClr val="bg1"/>
          </a:solidFill>
          <a:ln w="3175">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803384" eaLnBrk="1" hangingPunct="1">
              <a:buSzPct val="120000"/>
              <a:defRPr/>
            </a:pPr>
            <a:r>
              <a:rPr lang="en-US" altLang="zh-CN" sz="2000" b="1" dirty="0">
                <a:solidFill>
                  <a:srgbClr val="00642D"/>
                </a:solidFill>
                <a:ea typeface="ＭＳ Ｐゴシック" pitchFamily="-108" charset="-128"/>
              </a:rPr>
              <a:t>It is a human right, and the source of the human rights-based approach to development</a:t>
            </a:r>
          </a:p>
        </p:txBody>
      </p:sp>
      <p:sp>
        <p:nvSpPr>
          <p:cNvPr id="18" name="Retângulo de cantos arredondados 17">
            <a:extLst>
              <a:ext uri="{FF2B5EF4-FFF2-40B4-BE49-F238E27FC236}">
                <a16:creationId xmlns:a16="http://schemas.microsoft.com/office/drawing/2014/main" id="{816628F9-9901-6B43-FEC7-5A81521E5064}"/>
              </a:ext>
            </a:extLst>
          </p:cNvPr>
          <p:cNvSpPr/>
          <p:nvPr/>
        </p:nvSpPr>
        <p:spPr>
          <a:xfrm>
            <a:off x="5111750" y="2695575"/>
            <a:ext cx="3954463" cy="669925"/>
          </a:xfrm>
          <a:prstGeom prst="roundRect">
            <a:avLst/>
          </a:prstGeom>
          <a:solidFill>
            <a:schemeClr val="bg1"/>
          </a:solidFill>
          <a:ln w="3175">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803384" eaLnBrk="1" hangingPunct="1">
              <a:buSzPct val="120000"/>
              <a:defRPr/>
            </a:pPr>
            <a:r>
              <a:rPr lang="en-US" altLang="zh-CN" sz="2000" b="1" dirty="0">
                <a:solidFill>
                  <a:srgbClr val="00642D"/>
                </a:solidFill>
                <a:ea typeface="ＭＳ Ｐゴシック" pitchFamily="-108" charset="-128"/>
              </a:rPr>
              <a:t>It is both individual and collective</a:t>
            </a:r>
          </a:p>
        </p:txBody>
      </p:sp>
      <p:sp>
        <p:nvSpPr>
          <p:cNvPr id="23" name="Retângulo de cantos arredondados 22">
            <a:extLst>
              <a:ext uri="{FF2B5EF4-FFF2-40B4-BE49-F238E27FC236}">
                <a16:creationId xmlns:a16="http://schemas.microsoft.com/office/drawing/2014/main" id="{B8341F9E-7872-E422-C338-E186305D99FF}"/>
              </a:ext>
            </a:extLst>
          </p:cNvPr>
          <p:cNvSpPr/>
          <p:nvPr/>
        </p:nvSpPr>
        <p:spPr>
          <a:xfrm>
            <a:off x="5111750" y="3460750"/>
            <a:ext cx="3954463" cy="830263"/>
          </a:xfrm>
          <a:prstGeom prst="roundRect">
            <a:avLst/>
          </a:prstGeom>
          <a:noFill/>
          <a:ln w="3175">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803384" eaLnBrk="1" hangingPunct="1">
              <a:buSzPct val="120000"/>
              <a:defRPr/>
            </a:pPr>
            <a:r>
              <a:rPr lang="en-US" altLang="zh-CN" sz="2000" b="1" dirty="0">
                <a:solidFill>
                  <a:srgbClr val="00642D"/>
                </a:solidFill>
                <a:ea typeface="ＭＳ Ｐゴシック" pitchFamily="-108" charset="-128"/>
              </a:rPr>
              <a:t>It has both national and international dimensions</a:t>
            </a:r>
          </a:p>
        </p:txBody>
      </p:sp>
      <p:sp>
        <p:nvSpPr>
          <p:cNvPr id="25" name="Retângulo de cantos arredondados 24">
            <a:extLst>
              <a:ext uri="{FF2B5EF4-FFF2-40B4-BE49-F238E27FC236}">
                <a16:creationId xmlns:a16="http://schemas.microsoft.com/office/drawing/2014/main" id="{3825E2D8-3CA6-751E-5B67-41476C9ADC68}"/>
              </a:ext>
            </a:extLst>
          </p:cNvPr>
          <p:cNvSpPr/>
          <p:nvPr/>
        </p:nvSpPr>
        <p:spPr>
          <a:xfrm>
            <a:off x="5111750" y="4352925"/>
            <a:ext cx="4024313" cy="1790700"/>
          </a:xfrm>
          <a:prstGeom prst="roundRect">
            <a:avLst/>
          </a:prstGeom>
          <a:solidFill>
            <a:schemeClr val="bg1"/>
          </a:solidFill>
          <a:ln w="3175">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803384" eaLnBrk="1" hangingPunct="1">
              <a:buSzPct val="120000"/>
              <a:defRPr/>
            </a:pPr>
            <a:r>
              <a:rPr lang="en-US" altLang="zh-CN" sz="2000" b="1" dirty="0">
                <a:solidFill>
                  <a:srgbClr val="00642D"/>
                </a:solidFill>
              </a:rPr>
              <a:t>It entitles everyone to participate in, contribute to and enjoy development in its economic, social, cultural and political dimensions</a:t>
            </a:r>
          </a:p>
        </p:txBody>
      </p:sp>
      <p:sp>
        <p:nvSpPr>
          <p:cNvPr id="3" name="Right Arrow 2">
            <a:extLst>
              <a:ext uri="{FF2B5EF4-FFF2-40B4-BE49-F238E27FC236}">
                <a16:creationId xmlns:a16="http://schemas.microsoft.com/office/drawing/2014/main" id="{4471EEAC-EF0A-7D0A-BB84-0F044D909DC3}"/>
              </a:ext>
            </a:extLst>
          </p:cNvPr>
          <p:cNvSpPr/>
          <p:nvPr/>
        </p:nvSpPr>
        <p:spPr>
          <a:xfrm rot="20639344">
            <a:off x="3910013" y="1871663"/>
            <a:ext cx="1130300" cy="817562"/>
          </a:xfrm>
          <a:prstGeom prst="rightArrow">
            <a:avLst>
              <a:gd name="adj1" fmla="val 36286"/>
              <a:gd name="adj2" fmla="val 50000"/>
            </a:avLst>
          </a:prstGeom>
          <a:solidFill>
            <a:srgbClr val="00642D"/>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3" name="Right Arrow 12">
            <a:extLst>
              <a:ext uri="{FF2B5EF4-FFF2-40B4-BE49-F238E27FC236}">
                <a16:creationId xmlns:a16="http://schemas.microsoft.com/office/drawing/2014/main" id="{C30FFB32-9F05-21C9-93EA-B36D5152245F}"/>
              </a:ext>
            </a:extLst>
          </p:cNvPr>
          <p:cNvSpPr/>
          <p:nvPr/>
        </p:nvSpPr>
        <p:spPr>
          <a:xfrm rot="20765942">
            <a:off x="3897313" y="2744788"/>
            <a:ext cx="1155700" cy="714375"/>
          </a:xfrm>
          <a:prstGeom prst="rightArrow">
            <a:avLst/>
          </a:prstGeom>
          <a:solidFill>
            <a:srgbClr val="00642D"/>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15" name="Right Arrow 14">
            <a:extLst>
              <a:ext uri="{FF2B5EF4-FFF2-40B4-BE49-F238E27FC236}">
                <a16:creationId xmlns:a16="http://schemas.microsoft.com/office/drawing/2014/main" id="{3E49C16A-C023-E9C0-BE86-E7D05213210B}"/>
              </a:ext>
            </a:extLst>
          </p:cNvPr>
          <p:cNvSpPr/>
          <p:nvPr/>
        </p:nvSpPr>
        <p:spPr>
          <a:xfrm>
            <a:off x="3941763" y="3570288"/>
            <a:ext cx="1069975" cy="668337"/>
          </a:xfrm>
          <a:prstGeom prst="rightArrow">
            <a:avLst/>
          </a:prstGeom>
          <a:solidFill>
            <a:srgbClr val="00642D"/>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0" name="Right Arrow 19">
            <a:extLst>
              <a:ext uri="{FF2B5EF4-FFF2-40B4-BE49-F238E27FC236}">
                <a16:creationId xmlns:a16="http://schemas.microsoft.com/office/drawing/2014/main" id="{3075F82A-BFE6-CC5F-B609-A1C237959D76}"/>
              </a:ext>
            </a:extLst>
          </p:cNvPr>
          <p:cNvSpPr/>
          <p:nvPr/>
        </p:nvSpPr>
        <p:spPr>
          <a:xfrm rot="361431">
            <a:off x="3908425" y="4478338"/>
            <a:ext cx="1085850" cy="714375"/>
          </a:xfrm>
          <a:prstGeom prst="rightArrow">
            <a:avLst/>
          </a:prstGeom>
          <a:solidFill>
            <a:srgbClr val="00642D"/>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re 1">
            <a:extLst>
              <a:ext uri="{FF2B5EF4-FFF2-40B4-BE49-F238E27FC236}">
                <a16:creationId xmlns:a16="http://schemas.microsoft.com/office/drawing/2014/main" id="{46347084-DC2D-48D7-C3A1-8E215E50C76F}"/>
              </a:ext>
            </a:extLst>
          </p:cNvPr>
          <p:cNvSpPr>
            <a:spLocks noGrp="1"/>
          </p:cNvSpPr>
          <p:nvPr>
            <p:ph type="title"/>
          </p:nvPr>
        </p:nvSpPr>
        <p:spPr>
          <a:xfrm>
            <a:off x="1062038" y="423863"/>
            <a:ext cx="6796087" cy="623887"/>
          </a:xfrm>
        </p:spPr>
        <p:txBody>
          <a:bodyPr/>
          <a:lstStyle/>
          <a:p>
            <a:pPr eaLnBrk="1" hangingPunct="1">
              <a:defRPr/>
            </a:pPr>
            <a:r>
              <a:rPr lang="fr-FR" altLang="es-ES_tradnl" dirty="0">
                <a:cs typeface="Arial" pitchFamily="34" charset="0"/>
              </a:rPr>
              <a:t>RTD </a:t>
            </a:r>
            <a:r>
              <a:rPr lang="fr-FR" altLang="es-ES_tradnl" dirty="0" err="1">
                <a:cs typeface="Arial" pitchFamily="34" charset="0"/>
              </a:rPr>
              <a:t>Principles</a:t>
            </a:r>
            <a:r>
              <a:rPr lang="fr-FR" altLang="es-ES_tradnl" dirty="0">
                <a:cs typeface="Arial" pitchFamily="34" charset="0"/>
              </a:rPr>
              <a:t> and </a:t>
            </a:r>
            <a:r>
              <a:rPr lang="fr-FR" altLang="es-ES_tradnl" dirty="0" err="1">
                <a:cs typeface="Arial" pitchFamily="34" charset="0"/>
              </a:rPr>
              <a:t>Elements</a:t>
            </a:r>
            <a:endParaRPr lang="fr-FR" altLang="es-ES_tradnl" dirty="0">
              <a:cs typeface="Arial" pitchFamily="34" charset="0"/>
            </a:endParaRPr>
          </a:p>
        </p:txBody>
      </p:sp>
      <p:pic>
        <p:nvPicPr>
          <p:cNvPr id="14339" name="Picture 1">
            <a:extLst>
              <a:ext uri="{FF2B5EF4-FFF2-40B4-BE49-F238E27FC236}">
                <a16:creationId xmlns:a16="http://schemas.microsoft.com/office/drawing/2014/main" id="{0AFC11E4-04A8-524F-0C3B-E52F6BEB78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188" y="4191000"/>
            <a:ext cx="1917700" cy="2432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000000"/>
                </a:solidFill>
                <a:miter lim="800000"/>
                <a:headEnd/>
                <a:tailEnd/>
              </a14:hiddenLine>
            </a:ext>
          </a:extLst>
        </p:spPr>
      </p:pic>
      <p:pic>
        <p:nvPicPr>
          <p:cNvPr id="14340" name="Picture 6">
            <a:extLst>
              <a:ext uri="{FF2B5EF4-FFF2-40B4-BE49-F238E27FC236}">
                <a16:creationId xmlns:a16="http://schemas.microsoft.com/office/drawing/2014/main" id="{1BA76B96-EA41-AA31-9509-BCD6E5EF99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0688" y="1408113"/>
            <a:ext cx="2174875" cy="2287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tângulo de cantos arredondados 7">
            <a:extLst>
              <a:ext uri="{FF2B5EF4-FFF2-40B4-BE49-F238E27FC236}">
                <a16:creationId xmlns:a16="http://schemas.microsoft.com/office/drawing/2014/main" id="{E568E449-8D36-0DF3-FE5F-1EAA861E0DA4}"/>
              </a:ext>
            </a:extLst>
          </p:cNvPr>
          <p:cNvSpPr/>
          <p:nvPr/>
        </p:nvSpPr>
        <p:spPr>
          <a:xfrm>
            <a:off x="117475" y="1371600"/>
            <a:ext cx="6496050" cy="668338"/>
          </a:xfrm>
          <a:prstGeom prst="roundRect">
            <a:avLst/>
          </a:prstGeom>
          <a:no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b="1" dirty="0">
                <a:solidFill>
                  <a:srgbClr val="00642D"/>
                </a:solidFill>
                <a:latin typeface="+mj-lt"/>
              </a:rPr>
              <a:t>People-</a:t>
            </a:r>
            <a:r>
              <a:rPr lang="en-US" altLang="en-US" b="1" dirty="0" err="1">
                <a:solidFill>
                  <a:srgbClr val="00642D"/>
                </a:solidFill>
                <a:latin typeface="+mj-lt"/>
              </a:rPr>
              <a:t>centred</a:t>
            </a:r>
            <a:r>
              <a:rPr lang="en-US" altLang="en-US" b="1" dirty="0">
                <a:solidFill>
                  <a:srgbClr val="00642D"/>
                </a:solidFill>
                <a:latin typeface="+mj-lt"/>
              </a:rPr>
              <a:t> development. “The human person” is the central subject, participant and beneficiary of development </a:t>
            </a:r>
          </a:p>
        </p:txBody>
      </p:sp>
      <p:sp>
        <p:nvSpPr>
          <p:cNvPr id="9" name="Retângulo de cantos arredondados 8">
            <a:extLst>
              <a:ext uri="{FF2B5EF4-FFF2-40B4-BE49-F238E27FC236}">
                <a16:creationId xmlns:a16="http://schemas.microsoft.com/office/drawing/2014/main" id="{DA5B2597-74CA-5E27-9F30-1F2AAFBCCF96}"/>
              </a:ext>
            </a:extLst>
          </p:cNvPr>
          <p:cNvSpPr/>
          <p:nvPr/>
        </p:nvSpPr>
        <p:spPr>
          <a:xfrm>
            <a:off x="117475" y="2103438"/>
            <a:ext cx="6496050" cy="884237"/>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b="1" dirty="0">
                <a:solidFill>
                  <a:srgbClr val="00642D"/>
                </a:solidFill>
                <a:latin typeface="+mj-lt"/>
              </a:rPr>
              <a:t>A human rights-based approach. Development should be carried out in a manner “in which all human rights and fundamental freedoms can be fully realized”</a:t>
            </a:r>
          </a:p>
        </p:txBody>
      </p:sp>
      <p:sp>
        <p:nvSpPr>
          <p:cNvPr id="10" name="Retângulo de cantos arredondados 9">
            <a:extLst>
              <a:ext uri="{FF2B5EF4-FFF2-40B4-BE49-F238E27FC236}">
                <a16:creationId xmlns:a16="http://schemas.microsoft.com/office/drawing/2014/main" id="{22036E95-6FC3-945B-EA49-4D96FA8D11DE}"/>
              </a:ext>
            </a:extLst>
          </p:cNvPr>
          <p:cNvSpPr/>
          <p:nvPr/>
        </p:nvSpPr>
        <p:spPr>
          <a:xfrm>
            <a:off x="2465388" y="4589463"/>
            <a:ext cx="6480175" cy="668337"/>
          </a:xfrm>
          <a:prstGeom prst="roundRect">
            <a:avLst/>
          </a:prstGeom>
          <a:no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b="1" dirty="0">
                <a:solidFill>
                  <a:srgbClr val="00642D"/>
                </a:solidFill>
                <a:latin typeface="+mj-lt"/>
              </a:rPr>
              <a:t>Equity. “Fair distribution of the benefits” of development</a:t>
            </a:r>
          </a:p>
        </p:txBody>
      </p:sp>
      <p:sp>
        <p:nvSpPr>
          <p:cNvPr id="11" name="Retângulo de cantos arredondados 10">
            <a:extLst>
              <a:ext uri="{FF2B5EF4-FFF2-40B4-BE49-F238E27FC236}">
                <a16:creationId xmlns:a16="http://schemas.microsoft.com/office/drawing/2014/main" id="{6448DEB5-1713-B651-C767-E96B70901564}"/>
              </a:ext>
            </a:extLst>
          </p:cNvPr>
          <p:cNvSpPr/>
          <p:nvPr/>
        </p:nvSpPr>
        <p:spPr>
          <a:xfrm>
            <a:off x="117475" y="3065463"/>
            <a:ext cx="6496050" cy="668337"/>
          </a:xfrm>
          <a:prstGeom prst="roundRect">
            <a:avLst/>
          </a:prstGeom>
          <a:no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b="1" dirty="0">
                <a:solidFill>
                  <a:srgbClr val="00642D"/>
                </a:solidFill>
                <a:latin typeface="+mj-lt"/>
              </a:rPr>
              <a:t>Participation. “Active, free and meaningful participation” of all individuals and peoples </a:t>
            </a:r>
          </a:p>
        </p:txBody>
      </p:sp>
      <p:sp>
        <p:nvSpPr>
          <p:cNvPr id="13" name="Retângulo de cantos arredondados 12">
            <a:extLst>
              <a:ext uri="{FF2B5EF4-FFF2-40B4-BE49-F238E27FC236}">
                <a16:creationId xmlns:a16="http://schemas.microsoft.com/office/drawing/2014/main" id="{E7BF47D9-EF29-626E-3D00-B42462120868}"/>
              </a:ext>
            </a:extLst>
          </p:cNvPr>
          <p:cNvSpPr/>
          <p:nvPr/>
        </p:nvSpPr>
        <p:spPr>
          <a:xfrm>
            <a:off x="2465388" y="5343525"/>
            <a:ext cx="6480175" cy="668338"/>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b="1" dirty="0">
                <a:solidFill>
                  <a:srgbClr val="00642D"/>
                </a:solidFill>
                <a:latin typeface="+mj-lt"/>
              </a:rPr>
              <a:t>Right of peoples to self-determination including full sover­eignty over all their natural wealth and resources</a:t>
            </a:r>
          </a:p>
        </p:txBody>
      </p:sp>
      <p:sp>
        <p:nvSpPr>
          <p:cNvPr id="14" name="Retângulo de cantos arredondados 13">
            <a:extLst>
              <a:ext uri="{FF2B5EF4-FFF2-40B4-BE49-F238E27FC236}">
                <a16:creationId xmlns:a16="http://schemas.microsoft.com/office/drawing/2014/main" id="{5616A70C-4586-BD06-C2CC-32742F39CD96}"/>
              </a:ext>
            </a:extLst>
          </p:cNvPr>
          <p:cNvSpPr/>
          <p:nvPr/>
        </p:nvSpPr>
        <p:spPr>
          <a:xfrm>
            <a:off x="2465388" y="3836988"/>
            <a:ext cx="6480175" cy="668337"/>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b="1" dirty="0">
                <a:solidFill>
                  <a:srgbClr val="00642D"/>
                </a:solidFill>
                <a:latin typeface="+mj-lt"/>
              </a:rPr>
              <a:t>Non-discrimination. “No distinction as to race, sex, language or religion”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de cantos arredondados 4">
            <a:extLst>
              <a:ext uri="{FF2B5EF4-FFF2-40B4-BE49-F238E27FC236}">
                <a16:creationId xmlns:a16="http://schemas.microsoft.com/office/drawing/2014/main" id="{82662C9D-6681-26CC-6E72-02AB6E2763EF}"/>
              </a:ext>
            </a:extLst>
          </p:cNvPr>
          <p:cNvSpPr/>
          <p:nvPr/>
        </p:nvSpPr>
        <p:spPr>
          <a:xfrm>
            <a:off x="95250" y="1352550"/>
            <a:ext cx="4167188" cy="1301750"/>
          </a:xfrm>
          <a:prstGeom prst="roundRect">
            <a:avLst/>
          </a:prstGeom>
          <a:solidFill>
            <a:srgbClr val="E4FF97"/>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sz="1700" b="1" dirty="0">
                <a:solidFill>
                  <a:srgbClr val="00642D"/>
                </a:solidFill>
                <a:cs typeface="Arial" panose="020B0604020202020204" pitchFamily="34" charset="0"/>
              </a:rPr>
              <a:t>Like all human rights, the principles of equality, non-discrimination, participation, accountability and transparency are intrinsic to the RTD</a:t>
            </a:r>
          </a:p>
        </p:txBody>
      </p:sp>
      <p:sp>
        <p:nvSpPr>
          <p:cNvPr id="7" name="Retângulo de cantos arredondados 6">
            <a:extLst>
              <a:ext uri="{FF2B5EF4-FFF2-40B4-BE49-F238E27FC236}">
                <a16:creationId xmlns:a16="http://schemas.microsoft.com/office/drawing/2014/main" id="{E55BCD75-13C0-080E-5639-0BD5FBDDBDC2}"/>
              </a:ext>
            </a:extLst>
          </p:cNvPr>
          <p:cNvSpPr/>
          <p:nvPr/>
        </p:nvSpPr>
        <p:spPr>
          <a:xfrm>
            <a:off x="95250" y="2800350"/>
            <a:ext cx="4167188" cy="1184275"/>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sz="1700" b="1" dirty="0">
                <a:solidFill>
                  <a:srgbClr val="00642D"/>
                </a:solidFill>
                <a:cs typeface="Arial" panose="020B0604020202020204" pitchFamily="34" charset="0"/>
              </a:rPr>
              <a:t>Development is a comprehensive economic, social, cultural and political process, which aims at the constant improvement of human well-being</a:t>
            </a:r>
          </a:p>
        </p:txBody>
      </p:sp>
      <p:sp>
        <p:nvSpPr>
          <p:cNvPr id="9" name="Retângulo de cantos arredondados 8">
            <a:extLst>
              <a:ext uri="{FF2B5EF4-FFF2-40B4-BE49-F238E27FC236}">
                <a16:creationId xmlns:a16="http://schemas.microsoft.com/office/drawing/2014/main" id="{5FAC0639-EB67-34B0-4B4B-92149E8485F5}"/>
              </a:ext>
            </a:extLst>
          </p:cNvPr>
          <p:cNvSpPr/>
          <p:nvPr/>
        </p:nvSpPr>
        <p:spPr>
          <a:xfrm>
            <a:off x="95250" y="4144963"/>
            <a:ext cx="4167188" cy="933450"/>
          </a:xfrm>
          <a:prstGeom prst="roundRect">
            <a:avLst/>
          </a:prstGeom>
          <a:solidFill>
            <a:srgbClr val="E4FF97"/>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sz="1700" b="1" dirty="0">
                <a:solidFill>
                  <a:srgbClr val="00642D"/>
                </a:solidFill>
              </a:rPr>
              <a:t>The human person is the central subject, active participant and beneficiary of the RTD</a:t>
            </a:r>
          </a:p>
        </p:txBody>
      </p:sp>
      <p:sp>
        <p:nvSpPr>
          <p:cNvPr id="10" name="Retângulo de cantos arredondados 9">
            <a:extLst>
              <a:ext uri="{FF2B5EF4-FFF2-40B4-BE49-F238E27FC236}">
                <a16:creationId xmlns:a16="http://schemas.microsoft.com/office/drawing/2014/main" id="{C460F78A-A060-B6E3-C16D-2380534B9816}"/>
              </a:ext>
            </a:extLst>
          </p:cNvPr>
          <p:cNvSpPr/>
          <p:nvPr/>
        </p:nvSpPr>
        <p:spPr>
          <a:xfrm>
            <a:off x="95250" y="5246688"/>
            <a:ext cx="4167188" cy="674687"/>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sz="1700" b="1" dirty="0">
                <a:solidFill>
                  <a:srgbClr val="00642D"/>
                </a:solidFill>
              </a:rPr>
              <a:t>States must act to eliminate human rights violations of all forms</a:t>
            </a:r>
          </a:p>
        </p:txBody>
      </p:sp>
      <p:sp>
        <p:nvSpPr>
          <p:cNvPr id="11" name="Retângulo de cantos arredondados 10">
            <a:extLst>
              <a:ext uri="{FF2B5EF4-FFF2-40B4-BE49-F238E27FC236}">
                <a16:creationId xmlns:a16="http://schemas.microsoft.com/office/drawing/2014/main" id="{76A20904-E704-B8A2-3C8D-AFC71C1E3363}"/>
              </a:ext>
            </a:extLst>
          </p:cNvPr>
          <p:cNvSpPr/>
          <p:nvPr/>
        </p:nvSpPr>
        <p:spPr>
          <a:xfrm>
            <a:off x="4621213" y="1352550"/>
            <a:ext cx="4506912" cy="949325"/>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fr-CH" altLang="en-US" sz="1700" b="1" dirty="0">
                <a:solidFill>
                  <a:srgbClr val="00642D"/>
                </a:solidFill>
                <a:cs typeface="Arial" panose="020B0604020202020204" pitchFamily="34" charset="0"/>
              </a:rPr>
              <a:t>States </a:t>
            </a:r>
            <a:r>
              <a:rPr lang="fr-CH" altLang="en-US" sz="1700" b="1" dirty="0" err="1">
                <a:solidFill>
                  <a:srgbClr val="00642D"/>
                </a:solidFill>
                <a:cs typeface="Arial" panose="020B0604020202020204" pitchFamily="34" charset="0"/>
              </a:rPr>
              <a:t>should</a:t>
            </a:r>
            <a:r>
              <a:rPr lang="fr-CH" altLang="en-US" sz="1700" b="1" dirty="0">
                <a:solidFill>
                  <a:srgbClr val="00642D"/>
                </a:solidFill>
                <a:cs typeface="Arial" panose="020B0604020202020204" pitchFamily="34" charset="0"/>
              </a:rPr>
              <a:t> </a:t>
            </a:r>
            <a:r>
              <a:rPr lang="fr-CH" altLang="en-US" sz="1700" b="1" dirty="0" err="1">
                <a:solidFill>
                  <a:srgbClr val="00642D"/>
                </a:solidFill>
                <a:cs typeface="Arial" panose="020B0604020202020204" pitchFamily="34" charset="0"/>
              </a:rPr>
              <a:t>promote</a:t>
            </a:r>
            <a:r>
              <a:rPr lang="fr-CH" altLang="en-US" sz="1700" b="1" dirty="0">
                <a:solidFill>
                  <a:srgbClr val="00642D"/>
                </a:solidFill>
                <a:cs typeface="Arial" panose="020B0604020202020204" pitchFamily="34" charset="0"/>
              </a:rPr>
              <a:t> international </a:t>
            </a:r>
            <a:r>
              <a:rPr lang="fr-CH" altLang="en-US" sz="1700" b="1" dirty="0" err="1">
                <a:solidFill>
                  <a:srgbClr val="00642D"/>
                </a:solidFill>
                <a:cs typeface="Arial" panose="020B0604020202020204" pitchFamily="34" charset="0"/>
              </a:rPr>
              <a:t>peace</a:t>
            </a:r>
            <a:r>
              <a:rPr lang="fr-CH" altLang="en-US" sz="1700" b="1" dirty="0">
                <a:solidFill>
                  <a:srgbClr val="00642D"/>
                </a:solidFill>
                <a:cs typeface="Arial" panose="020B0604020202020204" pitchFamily="34" charset="0"/>
              </a:rPr>
              <a:t> and </a:t>
            </a:r>
            <a:r>
              <a:rPr lang="fr-CH" altLang="en-US" sz="1700" b="1" dirty="0" err="1">
                <a:solidFill>
                  <a:srgbClr val="00642D"/>
                </a:solidFill>
                <a:cs typeface="Arial" panose="020B0604020202020204" pitchFamily="34" charset="0"/>
              </a:rPr>
              <a:t>security</a:t>
            </a:r>
            <a:r>
              <a:rPr lang="fr-CH" altLang="en-US" sz="1700" b="1" dirty="0">
                <a:solidFill>
                  <a:srgbClr val="00642D"/>
                </a:solidFill>
                <a:cs typeface="Arial" panose="020B0604020202020204" pitchFamily="34" charset="0"/>
              </a:rPr>
              <a:t> and </a:t>
            </a:r>
            <a:r>
              <a:rPr lang="fr-CH" altLang="en-US" sz="1700" b="1" dirty="0" err="1">
                <a:solidFill>
                  <a:srgbClr val="00642D"/>
                </a:solidFill>
                <a:cs typeface="Arial" panose="020B0604020202020204" pitchFamily="34" charset="0"/>
              </a:rPr>
              <a:t>disarmament</a:t>
            </a:r>
            <a:r>
              <a:rPr lang="fr-CH" altLang="en-US" sz="1700" b="1" dirty="0">
                <a:solidFill>
                  <a:srgbClr val="00642D"/>
                </a:solidFill>
                <a:cs typeface="Arial" panose="020B0604020202020204" pitchFamily="34" charset="0"/>
              </a:rPr>
              <a:t> and use </a:t>
            </a:r>
            <a:r>
              <a:rPr lang="fr-CH" altLang="en-US" sz="1700" b="1" dirty="0" err="1">
                <a:solidFill>
                  <a:srgbClr val="00642D"/>
                </a:solidFill>
                <a:cs typeface="Arial" panose="020B0604020202020204" pitchFamily="34" charset="0"/>
              </a:rPr>
              <a:t>released</a:t>
            </a:r>
            <a:r>
              <a:rPr lang="fr-CH" altLang="en-US" sz="1700" b="1" dirty="0">
                <a:solidFill>
                  <a:srgbClr val="00642D"/>
                </a:solidFill>
                <a:cs typeface="Arial" panose="020B0604020202020204" pitchFamily="34" charset="0"/>
              </a:rPr>
              <a:t> </a:t>
            </a:r>
            <a:r>
              <a:rPr lang="fr-CH" altLang="en-US" sz="1700" b="1" dirty="0" err="1">
                <a:solidFill>
                  <a:srgbClr val="00642D"/>
                </a:solidFill>
                <a:cs typeface="Arial" panose="020B0604020202020204" pitchFamily="34" charset="0"/>
              </a:rPr>
              <a:t>resources</a:t>
            </a:r>
            <a:r>
              <a:rPr lang="fr-CH" altLang="en-US" sz="1700" b="1" dirty="0">
                <a:solidFill>
                  <a:srgbClr val="00642D"/>
                </a:solidFill>
                <a:cs typeface="Arial" panose="020B0604020202020204" pitchFamily="34" charset="0"/>
              </a:rPr>
              <a:t> for </a:t>
            </a:r>
            <a:r>
              <a:rPr lang="fr-CH" altLang="en-US" sz="1700" b="1" dirty="0" err="1">
                <a:solidFill>
                  <a:srgbClr val="00642D"/>
                </a:solidFill>
                <a:cs typeface="Arial" panose="020B0604020202020204" pitchFamily="34" charset="0"/>
              </a:rPr>
              <a:t>development</a:t>
            </a:r>
            <a:endParaRPr lang="fr-CH" altLang="en-US" sz="1700" b="1" dirty="0">
              <a:solidFill>
                <a:srgbClr val="00642D"/>
              </a:solidFill>
              <a:cs typeface="Arial" panose="020B0604020202020204" pitchFamily="34" charset="0"/>
            </a:endParaRPr>
          </a:p>
        </p:txBody>
      </p:sp>
      <p:sp>
        <p:nvSpPr>
          <p:cNvPr id="12" name="Retângulo de cantos arredondados 11">
            <a:extLst>
              <a:ext uri="{FF2B5EF4-FFF2-40B4-BE49-F238E27FC236}">
                <a16:creationId xmlns:a16="http://schemas.microsoft.com/office/drawing/2014/main" id="{22B95291-D684-3E67-BF52-3946D3FE1301}"/>
              </a:ext>
            </a:extLst>
          </p:cNvPr>
          <p:cNvSpPr/>
          <p:nvPr/>
        </p:nvSpPr>
        <p:spPr>
          <a:xfrm>
            <a:off x="4621213" y="2400300"/>
            <a:ext cx="4506912" cy="898525"/>
          </a:xfrm>
          <a:prstGeom prst="roundRect">
            <a:avLst/>
          </a:prstGeom>
          <a:solidFill>
            <a:srgbClr val="E4FF97"/>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sz="1700" b="1" dirty="0">
                <a:solidFill>
                  <a:srgbClr val="00642D"/>
                </a:solidFill>
              </a:rPr>
              <a:t>Equality of opportunity for development is a prerogative for both nations and individuals who make up nations</a:t>
            </a:r>
          </a:p>
        </p:txBody>
      </p:sp>
      <p:sp>
        <p:nvSpPr>
          <p:cNvPr id="13" name="Retângulo de cantos arredondados 12">
            <a:extLst>
              <a:ext uri="{FF2B5EF4-FFF2-40B4-BE49-F238E27FC236}">
                <a16:creationId xmlns:a16="http://schemas.microsoft.com/office/drawing/2014/main" id="{1CB5E59E-8BEA-3CFC-0FA5-B4D93E66F4F4}"/>
              </a:ext>
            </a:extLst>
          </p:cNvPr>
          <p:cNvSpPr/>
          <p:nvPr/>
        </p:nvSpPr>
        <p:spPr>
          <a:xfrm>
            <a:off x="4621213" y="3417888"/>
            <a:ext cx="4506912" cy="1133475"/>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sz="1700" b="1" dirty="0">
                <a:solidFill>
                  <a:srgbClr val="00642D"/>
                </a:solidFill>
              </a:rPr>
              <a:t>States have a duty to cooperate to create an enabling local and global environment for development and to eliminate obstacles to development</a:t>
            </a:r>
          </a:p>
        </p:txBody>
      </p:sp>
      <p:sp>
        <p:nvSpPr>
          <p:cNvPr id="14" name="Retângulo de cantos arredondados 13">
            <a:extLst>
              <a:ext uri="{FF2B5EF4-FFF2-40B4-BE49-F238E27FC236}">
                <a16:creationId xmlns:a16="http://schemas.microsoft.com/office/drawing/2014/main" id="{8BA2E951-6CA2-589A-4412-8EA54D7F7BEA}"/>
              </a:ext>
            </a:extLst>
          </p:cNvPr>
          <p:cNvSpPr/>
          <p:nvPr/>
        </p:nvSpPr>
        <p:spPr>
          <a:xfrm>
            <a:off x="4621213" y="4668838"/>
            <a:ext cx="4506912" cy="1349375"/>
          </a:xfrm>
          <a:prstGeom prst="roundRect">
            <a:avLst/>
          </a:prstGeom>
          <a:solidFill>
            <a:srgbClr val="E4FF97"/>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sz="1700" b="1" dirty="0">
                <a:solidFill>
                  <a:srgbClr val="00642D"/>
                </a:solidFill>
              </a:rPr>
              <a:t>The RTD requires appropriate national and international development policies and an enabling social and international order  to realize all rights and freedoms</a:t>
            </a:r>
          </a:p>
        </p:txBody>
      </p:sp>
      <p:sp>
        <p:nvSpPr>
          <p:cNvPr id="15" name="Titre 1">
            <a:extLst>
              <a:ext uri="{FF2B5EF4-FFF2-40B4-BE49-F238E27FC236}">
                <a16:creationId xmlns:a16="http://schemas.microsoft.com/office/drawing/2014/main" id="{904D0298-9E72-88B1-2EE1-0C6B2EF0D169}"/>
              </a:ext>
            </a:extLst>
          </p:cNvPr>
          <p:cNvSpPr txBox="1">
            <a:spLocks/>
          </p:cNvSpPr>
          <p:nvPr/>
        </p:nvSpPr>
        <p:spPr bwMode="auto">
          <a:xfrm>
            <a:off x="1062038" y="423863"/>
            <a:ext cx="6796087" cy="62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457200" rtl="0" eaLnBrk="0" fontAlgn="base" hangingPunct="0">
              <a:spcBef>
                <a:spcPct val="0"/>
              </a:spcBef>
              <a:spcAft>
                <a:spcPct val="0"/>
              </a:spcAft>
              <a:defRPr sz="2600" b="1" kern="1200">
                <a:solidFill>
                  <a:srgbClr val="00B050"/>
                </a:solidFill>
                <a:latin typeface="Arial"/>
                <a:ea typeface="ＭＳ Ｐゴシック" pitchFamily="-108" charset="-128"/>
                <a:cs typeface="Arial"/>
              </a:defRPr>
            </a:lvl1pPr>
            <a:lvl2pPr algn="l" defTabSz="457200" rtl="0" eaLnBrk="0" fontAlgn="base" hangingPunct="0">
              <a:spcBef>
                <a:spcPct val="0"/>
              </a:spcBef>
              <a:spcAft>
                <a:spcPct val="0"/>
              </a:spcAft>
              <a:defRPr sz="2600" b="1">
                <a:solidFill>
                  <a:schemeClr val="tx2"/>
                </a:solidFill>
                <a:latin typeface="Arial" pitchFamily="-108" charset="0"/>
                <a:ea typeface="ＭＳ Ｐゴシック" pitchFamily="-108" charset="-128"/>
                <a:cs typeface="Arial" charset="0"/>
              </a:defRPr>
            </a:lvl2pPr>
            <a:lvl3pPr algn="l" defTabSz="457200" rtl="0" eaLnBrk="0" fontAlgn="base" hangingPunct="0">
              <a:spcBef>
                <a:spcPct val="0"/>
              </a:spcBef>
              <a:spcAft>
                <a:spcPct val="0"/>
              </a:spcAft>
              <a:defRPr sz="2600" b="1">
                <a:solidFill>
                  <a:schemeClr val="tx2"/>
                </a:solidFill>
                <a:latin typeface="Arial" pitchFamily="-108" charset="0"/>
                <a:ea typeface="ＭＳ Ｐゴシック" pitchFamily="-108" charset="-128"/>
                <a:cs typeface="Arial" charset="0"/>
              </a:defRPr>
            </a:lvl3pPr>
            <a:lvl4pPr algn="l" defTabSz="457200" rtl="0" eaLnBrk="0" fontAlgn="base" hangingPunct="0">
              <a:spcBef>
                <a:spcPct val="0"/>
              </a:spcBef>
              <a:spcAft>
                <a:spcPct val="0"/>
              </a:spcAft>
              <a:defRPr sz="2600" b="1">
                <a:solidFill>
                  <a:schemeClr val="tx2"/>
                </a:solidFill>
                <a:latin typeface="Arial" pitchFamily="-108" charset="0"/>
                <a:ea typeface="ＭＳ Ｐゴシック" pitchFamily="-108" charset="-128"/>
                <a:cs typeface="Arial" charset="0"/>
              </a:defRPr>
            </a:lvl4pPr>
            <a:lvl5pPr algn="l" defTabSz="457200" rtl="0" eaLnBrk="0" fontAlgn="base" hangingPunct="0">
              <a:spcBef>
                <a:spcPct val="0"/>
              </a:spcBef>
              <a:spcAft>
                <a:spcPct val="0"/>
              </a:spcAft>
              <a:defRPr sz="2600" b="1">
                <a:solidFill>
                  <a:schemeClr val="tx2"/>
                </a:solidFill>
                <a:latin typeface="Arial" pitchFamily="-108" charset="0"/>
                <a:ea typeface="ＭＳ Ｐゴシック" pitchFamily="-108" charset="-128"/>
                <a:cs typeface="Arial" charset="0"/>
              </a:defRPr>
            </a:lvl5pPr>
            <a:lvl6pPr marL="457200" algn="l" defTabSz="457200" rtl="0" fontAlgn="base">
              <a:spcBef>
                <a:spcPct val="0"/>
              </a:spcBef>
              <a:spcAft>
                <a:spcPct val="0"/>
              </a:spcAft>
              <a:defRPr sz="2800">
                <a:solidFill>
                  <a:schemeClr val="tx2"/>
                </a:solidFill>
                <a:latin typeface="Arial" pitchFamily="-108" charset="0"/>
                <a:ea typeface="ＭＳ Ｐゴシック" pitchFamily="-108" charset="-128"/>
              </a:defRPr>
            </a:lvl6pPr>
            <a:lvl7pPr marL="914400" algn="l" defTabSz="457200" rtl="0" fontAlgn="base">
              <a:spcBef>
                <a:spcPct val="0"/>
              </a:spcBef>
              <a:spcAft>
                <a:spcPct val="0"/>
              </a:spcAft>
              <a:defRPr sz="2800">
                <a:solidFill>
                  <a:schemeClr val="tx2"/>
                </a:solidFill>
                <a:latin typeface="Arial" pitchFamily="-108" charset="0"/>
                <a:ea typeface="ＭＳ Ｐゴシック" pitchFamily="-108" charset="-128"/>
              </a:defRPr>
            </a:lvl7pPr>
            <a:lvl8pPr marL="1371600" algn="l" defTabSz="457200" rtl="0" fontAlgn="base">
              <a:spcBef>
                <a:spcPct val="0"/>
              </a:spcBef>
              <a:spcAft>
                <a:spcPct val="0"/>
              </a:spcAft>
              <a:defRPr sz="2800">
                <a:solidFill>
                  <a:schemeClr val="tx2"/>
                </a:solidFill>
                <a:latin typeface="Arial" pitchFamily="-108" charset="0"/>
                <a:ea typeface="ＭＳ Ｐゴシック" pitchFamily="-108" charset="-128"/>
              </a:defRPr>
            </a:lvl8pPr>
            <a:lvl9pPr marL="1828800" algn="l" defTabSz="457200" rtl="0" fontAlgn="base">
              <a:spcBef>
                <a:spcPct val="0"/>
              </a:spcBef>
              <a:spcAft>
                <a:spcPct val="0"/>
              </a:spcAft>
              <a:defRPr sz="2800">
                <a:solidFill>
                  <a:schemeClr val="tx2"/>
                </a:solidFill>
                <a:latin typeface="Arial" pitchFamily="-108" charset="0"/>
                <a:ea typeface="ＭＳ Ｐゴシック" pitchFamily="-108" charset="-128"/>
              </a:defRPr>
            </a:lvl9pPr>
          </a:lstStyle>
          <a:p>
            <a:pPr algn="ctr" eaLnBrk="1" hangingPunct="1">
              <a:defRPr/>
            </a:pPr>
            <a:r>
              <a:rPr lang="fr-FR" altLang="es-ES_tradnl" sz="2800" dirty="0">
                <a:solidFill>
                  <a:srgbClr val="00642D"/>
                </a:solidFill>
                <a:latin typeface="+mj-lt"/>
                <a:cs typeface="Arial" pitchFamily="34" charset="0"/>
              </a:rPr>
              <a:t>RTD </a:t>
            </a:r>
            <a:r>
              <a:rPr lang="fr-FR" altLang="es-ES_tradnl" sz="2800" dirty="0" err="1">
                <a:solidFill>
                  <a:srgbClr val="00642D"/>
                </a:solidFill>
                <a:latin typeface="+mj-lt"/>
                <a:cs typeface="Arial" pitchFamily="34" charset="0"/>
              </a:rPr>
              <a:t>Principles</a:t>
            </a:r>
            <a:r>
              <a:rPr lang="fr-FR" altLang="es-ES_tradnl" sz="2800" dirty="0">
                <a:solidFill>
                  <a:srgbClr val="00642D"/>
                </a:solidFill>
                <a:latin typeface="+mj-lt"/>
                <a:cs typeface="Arial" pitchFamily="34" charset="0"/>
              </a:rPr>
              <a:t> and </a:t>
            </a:r>
            <a:r>
              <a:rPr lang="fr-FR" altLang="es-ES_tradnl" sz="2800" dirty="0" err="1">
                <a:solidFill>
                  <a:srgbClr val="00642D"/>
                </a:solidFill>
                <a:latin typeface="+mj-lt"/>
                <a:cs typeface="Arial" pitchFamily="34" charset="0"/>
              </a:rPr>
              <a:t>Elements</a:t>
            </a:r>
            <a:r>
              <a:rPr lang="fr-FR" altLang="es-ES_tradnl" sz="2800" dirty="0">
                <a:solidFill>
                  <a:srgbClr val="00642D"/>
                </a:solidFill>
                <a:latin typeface="+mj-lt"/>
                <a:cs typeface="Arial" pitchFamily="34" charset="0"/>
              </a:rPr>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itle 1">
            <a:extLst>
              <a:ext uri="{FF2B5EF4-FFF2-40B4-BE49-F238E27FC236}">
                <a16:creationId xmlns:a16="http://schemas.microsoft.com/office/drawing/2014/main" id="{2D804542-4958-C012-0FD7-549BE0054AB4}"/>
              </a:ext>
            </a:extLst>
          </p:cNvPr>
          <p:cNvSpPr>
            <a:spLocks noGrp="1"/>
          </p:cNvSpPr>
          <p:nvPr>
            <p:ph type="title"/>
          </p:nvPr>
        </p:nvSpPr>
        <p:spPr>
          <a:xfrm>
            <a:off x="947738" y="236538"/>
            <a:ext cx="6965950" cy="922337"/>
          </a:xfrm>
        </p:spPr>
        <p:txBody>
          <a:bodyPr/>
          <a:lstStyle/>
          <a:p>
            <a:pPr eaLnBrk="1" hangingPunct="1">
              <a:defRPr/>
            </a:pPr>
            <a:r>
              <a:rPr lang="en-US" altLang="en-US" dirty="0">
                <a:cs typeface="Aharoni" pitchFamily="2" charset="-79"/>
              </a:rPr>
              <a:t>Who are the rights holders and duty bearers </a:t>
            </a:r>
            <a:br>
              <a:rPr lang="en-US" altLang="en-US" dirty="0">
                <a:cs typeface="Aharoni" pitchFamily="2" charset="-79"/>
              </a:rPr>
            </a:br>
            <a:r>
              <a:rPr lang="en-US" altLang="en-US" dirty="0">
                <a:cs typeface="Aharoni" pitchFamily="2" charset="-79"/>
              </a:rPr>
              <a:t>of the right to development?</a:t>
            </a:r>
            <a:endParaRPr lang="en-GB" altLang="en-US" sz="4400" dirty="0">
              <a:cs typeface="Aharoni" pitchFamily="2" charset="-79"/>
            </a:endParaRPr>
          </a:p>
        </p:txBody>
      </p:sp>
      <p:pic>
        <p:nvPicPr>
          <p:cNvPr id="2" name="Picture 4">
            <a:extLst>
              <a:ext uri="{FF2B5EF4-FFF2-40B4-BE49-F238E27FC236}">
                <a16:creationId xmlns:a16="http://schemas.microsoft.com/office/drawing/2014/main" id="{CD94CD31-13F8-7C0A-F50A-626C840DD2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0200" y="3086100"/>
            <a:ext cx="2208213" cy="3049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000000"/>
                </a:solidFill>
                <a:miter lim="800000"/>
                <a:headEnd/>
                <a:tailEnd/>
              </a14:hiddenLine>
            </a:ext>
          </a:extLst>
        </p:spPr>
      </p:pic>
      <p:sp>
        <p:nvSpPr>
          <p:cNvPr id="6" name="Retângulo de cantos arredondados 5">
            <a:extLst>
              <a:ext uri="{FF2B5EF4-FFF2-40B4-BE49-F238E27FC236}">
                <a16:creationId xmlns:a16="http://schemas.microsoft.com/office/drawing/2014/main" id="{5E066787-FA15-B6EE-E825-E99E3C372127}"/>
              </a:ext>
            </a:extLst>
          </p:cNvPr>
          <p:cNvSpPr/>
          <p:nvPr/>
        </p:nvSpPr>
        <p:spPr>
          <a:xfrm>
            <a:off x="2384425" y="1208088"/>
            <a:ext cx="6634163" cy="1812925"/>
          </a:xfrm>
          <a:prstGeom prst="roundRect">
            <a:avLst/>
          </a:prstGeom>
          <a:no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latin typeface="+mj-lt"/>
                <a:cs typeface="Arial" panose="020B0604020202020204" pitchFamily="34" charset="0"/>
              </a:rPr>
              <a:t>RIGHTS HOLDERS: </a:t>
            </a:r>
          </a:p>
          <a:p>
            <a:pPr eaLnBrk="1" hangingPunct="1">
              <a:spcBef>
                <a:spcPts val="0"/>
              </a:spcBef>
              <a:spcAft>
                <a:spcPts val="600"/>
              </a:spcAft>
              <a:defRPr/>
            </a:pPr>
            <a:r>
              <a:rPr lang="en-US" altLang="en-US" b="1" dirty="0">
                <a:solidFill>
                  <a:srgbClr val="00642D"/>
                </a:solidFill>
                <a:latin typeface="+mj-lt"/>
                <a:cs typeface="Arial" panose="020B0604020202020204" pitchFamily="34" charset="0"/>
              </a:rPr>
              <a:t>The human being, both individually and collectively </a:t>
            </a:r>
          </a:p>
          <a:p>
            <a:pPr eaLnBrk="1" hangingPunct="1">
              <a:spcBef>
                <a:spcPts val="0"/>
              </a:spcBef>
              <a:spcAft>
                <a:spcPts val="600"/>
              </a:spcAft>
              <a:defRPr/>
            </a:pPr>
            <a:r>
              <a:rPr lang="en-US" altLang="en-US" b="1" dirty="0">
                <a:solidFill>
                  <a:srgbClr val="00642D"/>
                </a:solidFill>
                <a:latin typeface="+mj-lt"/>
                <a:cs typeface="Arial" panose="020B0604020202020204" pitchFamily="34" charset="0"/>
              </a:rPr>
              <a:t>	a) All individuals</a:t>
            </a:r>
          </a:p>
          <a:p>
            <a:pPr eaLnBrk="1" hangingPunct="1">
              <a:spcBef>
                <a:spcPts val="0"/>
              </a:spcBef>
              <a:spcAft>
                <a:spcPts val="600"/>
              </a:spcAft>
              <a:defRPr/>
            </a:pPr>
            <a:r>
              <a:rPr lang="en-US" altLang="en-US" b="1" dirty="0">
                <a:solidFill>
                  <a:srgbClr val="00642D"/>
                </a:solidFill>
                <a:latin typeface="+mj-lt"/>
                <a:cs typeface="Arial" panose="020B0604020202020204" pitchFamily="34" charset="0"/>
              </a:rPr>
              <a:t>	b) All peoples and the entire population</a:t>
            </a:r>
          </a:p>
        </p:txBody>
      </p:sp>
      <p:sp>
        <p:nvSpPr>
          <p:cNvPr id="7" name="Retângulo de cantos arredondados 6">
            <a:extLst>
              <a:ext uri="{FF2B5EF4-FFF2-40B4-BE49-F238E27FC236}">
                <a16:creationId xmlns:a16="http://schemas.microsoft.com/office/drawing/2014/main" id="{4BFA9A67-AB12-8761-F89E-8DB3784757B4}"/>
              </a:ext>
            </a:extLst>
          </p:cNvPr>
          <p:cNvSpPr/>
          <p:nvPr/>
        </p:nvSpPr>
        <p:spPr>
          <a:xfrm>
            <a:off x="98425" y="3086100"/>
            <a:ext cx="6269038" cy="3771900"/>
          </a:xfrm>
          <a:prstGeom prst="roundRect">
            <a:avLst/>
          </a:prstGeom>
          <a:no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sz="1700" b="1" dirty="0">
                <a:solidFill>
                  <a:srgbClr val="00642D"/>
                </a:solidFill>
              </a:rPr>
              <a:t>DUTY BEARERS: </a:t>
            </a:r>
          </a:p>
          <a:p>
            <a:pPr marL="436563" indent="-342900" eaLnBrk="1" hangingPunct="1">
              <a:spcBef>
                <a:spcPts val="0"/>
              </a:spcBef>
              <a:spcAft>
                <a:spcPts val="600"/>
              </a:spcAft>
              <a:buFontTx/>
              <a:buAutoNum type="alphaLcParenR"/>
              <a:defRPr/>
            </a:pPr>
            <a:r>
              <a:rPr lang="en-US" altLang="en-US" sz="1700" b="1" dirty="0">
                <a:solidFill>
                  <a:srgbClr val="00642D"/>
                </a:solidFill>
              </a:rPr>
              <a:t>States have the primary responsibility to respect, protect and fulfil the RTD at three levels (A/HRC/15/WG.2/TF/2/Add.2)</a:t>
            </a:r>
          </a:p>
          <a:p>
            <a:pPr marL="846138" indent="-400050" eaLnBrk="1" hangingPunct="1">
              <a:spcBef>
                <a:spcPts val="0"/>
              </a:spcBef>
              <a:spcAft>
                <a:spcPts val="600"/>
              </a:spcAft>
              <a:buFontTx/>
              <a:buAutoNum type="romanLcParenR"/>
              <a:defRPr/>
            </a:pPr>
            <a:r>
              <a:rPr lang="en-US" altLang="en-US" sz="1700" b="1" dirty="0">
                <a:solidFill>
                  <a:srgbClr val="00642D"/>
                </a:solidFill>
              </a:rPr>
              <a:t>Internally through national policies and </a:t>
            </a:r>
            <a:r>
              <a:rPr lang="en-US" altLang="en-US" sz="1700" b="1" dirty="0" err="1">
                <a:solidFill>
                  <a:srgbClr val="00642D"/>
                </a:solidFill>
              </a:rPr>
              <a:t>programmes</a:t>
            </a:r>
            <a:endParaRPr lang="en-US" altLang="en-US" sz="1700" b="1" dirty="0">
              <a:solidFill>
                <a:srgbClr val="00642D"/>
              </a:solidFill>
            </a:endParaRPr>
          </a:p>
          <a:p>
            <a:pPr marL="846138" indent="-400050" eaLnBrk="1" hangingPunct="1">
              <a:spcBef>
                <a:spcPts val="0"/>
              </a:spcBef>
              <a:spcAft>
                <a:spcPts val="600"/>
              </a:spcAft>
              <a:buFontTx/>
              <a:buAutoNum type="romanLcParenR"/>
              <a:defRPr/>
            </a:pPr>
            <a:r>
              <a:rPr lang="en-US" altLang="en-US" sz="1700" b="1" dirty="0">
                <a:solidFill>
                  <a:srgbClr val="00642D"/>
                </a:solidFill>
              </a:rPr>
              <a:t>Internationally, through policies extending beyond their jurisdictions</a:t>
            </a:r>
          </a:p>
          <a:p>
            <a:pPr marL="846138" indent="-400050" eaLnBrk="1" hangingPunct="1">
              <a:spcBef>
                <a:spcPts val="0"/>
              </a:spcBef>
              <a:spcAft>
                <a:spcPts val="600"/>
              </a:spcAft>
              <a:buFontTx/>
              <a:buAutoNum type="romanLcParenR"/>
              <a:defRPr/>
            </a:pPr>
            <a:r>
              <a:rPr lang="en-US" altLang="en-US" sz="1700" b="1" dirty="0">
                <a:solidFill>
                  <a:srgbClr val="00642D"/>
                </a:solidFill>
              </a:rPr>
              <a:t>Collectively, through global and regional partnerships</a:t>
            </a:r>
          </a:p>
          <a:p>
            <a:pPr marL="342900" indent="-342900" eaLnBrk="1" hangingPunct="1">
              <a:spcBef>
                <a:spcPts val="0"/>
              </a:spcBef>
              <a:spcAft>
                <a:spcPts val="600"/>
              </a:spcAft>
              <a:buFont typeface="+mj-lt"/>
              <a:buAutoNum type="alphaLcParenR" startAt="2"/>
              <a:defRPr/>
            </a:pPr>
            <a:r>
              <a:rPr lang="en-US" altLang="en-US" sz="1700" b="1" dirty="0">
                <a:solidFill>
                  <a:srgbClr val="00642D"/>
                </a:solidFill>
              </a:rPr>
              <a:t>International Community</a:t>
            </a:r>
          </a:p>
          <a:p>
            <a:pPr marL="342900" indent="-342900" eaLnBrk="1" hangingPunct="1">
              <a:spcBef>
                <a:spcPts val="0"/>
              </a:spcBef>
              <a:spcAft>
                <a:spcPts val="600"/>
              </a:spcAft>
              <a:buFont typeface="+mj-lt"/>
              <a:buAutoNum type="alphaLcParenR" startAt="2"/>
              <a:defRPr/>
            </a:pPr>
            <a:r>
              <a:rPr lang="en-US" altLang="en-US" sz="1700" b="1" dirty="0">
                <a:solidFill>
                  <a:srgbClr val="00642D"/>
                </a:solidFill>
              </a:rPr>
              <a:t>All human beings, and all those whose actions and/or omissions have an impact on human rights and on the environment in which these rights are fulfilled</a:t>
            </a:r>
          </a:p>
        </p:txBody>
      </p:sp>
      <p:pic>
        <p:nvPicPr>
          <p:cNvPr id="17414" name="Imagem 2">
            <a:extLst>
              <a:ext uri="{FF2B5EF4-FFF2-40B4-BE49-F238E27FC236}">
                <a16:creationId xmlns:a16="http://schemas.microsoft.com/office/drawing/2014/main" id="{FB220FE9-085A-F559-CF0A-12E80583D92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7800" y="1504950"/>
            <a:ext cx="2005013"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re 1">
            <a:extLst>
              <a:ext uri="{FF2B5EF4-FFF2-40B4-BE49-F238E27FC236}">
                <a16:creationId xmlns:a16="http://schemas.microsoft.com/office/drawing/2014/main" id="{A77BA110-8565-4FEB-5EFA-C3F79352A97D}"/>
              </a:ext>
            </a:extLst>
          </p:cNvPr>
          <p:cNvSpPr>
            <a:spLocks noGrp="1"/>
          </p:cNvSpPr>
          <p:nvPr>
            <p:ph type="title"/>
          </p:nvPr>
        </p:nvSpPr>
        <p:spPr>
          <a:xfrm>
            <a:off x="935038" y="267312"/>
            <a:ext cx="7172325" cy="777875"/>
          </a:xfrm>
        </p:spPr>
        <p:txBody>
          <a:bodyPr/>
          <a:lstStyle/>
          <a:p>
            <a:pPr eaLnBrk="1" hangingPunct="1">
              <a:defRPr/>
            </a:pPr>
            <a:r>
              <a:rPr lang="en-US" dirty="0"/>
              <a:t>The RTD in Global and Regional </a:t>
            </a:r>
            <a:br>
              <a:rPr lang="en-US" dirty="0"/>
            </a:br>
            <a:r>
              <a:rPr lang="en-US" dirty="0"/>
              <a:t>Human Rights Instruments and Mechanisms</a:t>
            </a:r>
          </a:p>
        </p:txBody>
      </p:sp>
      <p:pic>
        <p:nvPicPr>
          <p:cNvPr id="19459" name="Picture 6">
            <a:extLst>
              <a:ext uri="{FF2B5EF4-FFF2-40B4-BE49-F238E27FC236}">
                <a16:creationId xmlns:a16="http://schemas.microsoft.com/office/drawing/2014/main" id="{A7868ECC-DC12-42B1-3D93-5AEA7B8128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8313" y="1414463"/>
            <a:ext cx="2325687"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000000"/>
                </a:solidFill>
                <a:miter lim="800000"/>
                <a:headEnd/>
                <a:tailEnd/>
              </a14:hiddenLine>
            </a:ext>
          </a:extLst>
        </p:spPr>
      </p:pic>
      <p:pic>
        <p:nvPicPr>
          <p:cNvPr id="19460" name="Picture 6">
            <a:extLst>
              <a:ext uri="{FF2B5EF4-FFF2-40B4-BE49-F238E27FC236}">
                <a16:creationId xmlns:a16="http://schemas.microsoft.com/office/drawing/2014/main" id="{6C801EBC-F298-7B28-1BAB-C9A41B1E99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288" y="4765675"/>
            <a:ext cx="1839912" cy="1992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tângulo de cantos arredondados 5">
            <a:extLst>
              <a:ext uri="{FF2B5EF4-FFF2-40B4-BE49-F238E27FC236}">
                <a16:creationId xmlns:a16="http://schemas.microsoft.com/office/drawing/2014/main" id="{E52473D4-5EB7-2E71-21C0-9CC1B302280F}"/>
              </a:ext>
            </a:extLst>
          </p:cNvPr>
          <p:cNvSpPr/>
          <p:nvPr/>
        </p:nvSpPr>
        <p:spPr>
          <a:xfrm>
            <a:off x="0" y="1399198"/>
            <a:ext cx="6677025" cy="466725"/>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fr-CH" altLang="en-US" sz="2000" b="1" dirty="0">
                <a:solidFill>
                  <a:srgbClr val="00642D"/>
                </a:solidFill>
                <a:latin typeface="+mj-lt"/>
              </a:rPr>
              <a:t>United Nations Declaration on the Right to Development</a:t>
            </a:r>
          </a:p>
        </p:txBody>
      </p:sp>
      <p:sp>
        <p:nvSpPr>
          <p:cNvPr id="9" name="Retângulo de cantos arredondados 8">
            <a:extLst>
              <a:ext uri="{FF2B5EF4-FFF2-40B4-BE49-F238E27FC236}">
                <a16:creationId xmlns:a16="http://schemas.microsoft.com/office/drawing/2014/main" id="{8D5E1F3E-4F08-52DD-974E-A69A54414740}"/>
              </a:ext>
            </a:extLst>
          </p:cNvPr>
          <p:cNvSpPr/>
          <p:nvPr/>
        </p:nvSpPr>
        <p:spPr>
          <a:xfrm>
            <a:off x="830263" y="1972285"/>
            <a:ext cx="5846762" cy="481012"/>
          </a:xfrm>
          <a:prstGeom prst="roundRect">
            <a:avLst/>
          </a:prstGeom>
          <a:no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1800"/>
              </a:spcAft>
              <a:defRPr/>
            </a:pPr>
            <a:r>
              <a:rPr lang="fr-CH" altLang="en-US" sz="2000" b="1" dirty="0">
                <a:solidFill>
                  <a:srgbClr val="00642D"/>
                </a:solidFill>
              </a:rPr>
              <a:t>Inter-American </a:t>
            </a:r>
            <a:r>
              <a:rPr lang="fr-CH" altLang="en-US" sz="2000" b="1" dirty="0" err="1">
                <a:solidFill>
                  <a:srgbClr val="00642D"/>
                </a:solidFill>
              </a:rPr>
              <a:t>Human</a:t>
            </a:r>
            <a:r>
              <a:rPr lang="fr-CH" altLang="en-US" sz="2000" b="1" dirty="0">
                <a:solidFill>
                  <a:srgbClr val="00642D"/>
                </a:solidFill>
              </a:rPr>
              <a:t> </a:t>
            </a:r>
            <a:r>
              <a:rPr lang="fr-CH" altLang="en-US" sz="2000" b="1" dirty="0" err="1">
                <a:solidFill>
                  <a:srgbClr val="00642D"/>
                </a:solidFill>
              </a:rPr>
              <a:t>Rights</a:t>
            </a:r>
            <a:r>
              <a:rPr lang="fr-CH" altLang="en-US" sz="2000" b="1" dirty="0">
                <a:solidFill>
                  <a:srgbClr val="00642D"/>
                </a:solidFill>
              </a:rPr>
              <a:t> System  </a:t>
            </a:r>
          </a:p>
        </p:txBody>
      </p:sp>
      <p:sp>
        <p:nvSpPr>
          <p:cNvPr id="10" name="Retângulo de cantos arredondados 9">
            <a:extLst>
              <a:ext uri="{FF2B5EF4-FFF2-40B4-BE49-F238E27FC236}">
                <a16:creationId xmlns:a16="http://schemas.microsoft.com/office/drawing/2014/main" id="{64B05641-588C-0E4C-F31D-E1DE732C3D0F}"/>
              </a:ext>
            </a:extLst>
          </p:cNvPr>
          <p:cNvSpPr/>
          <p:nvPr/>
        </p:nvSpPr>
        <p:spPr>
          <a:xfrm>
            <a:off x="1766093" y="2606554"/>
            <a:ext cx="5510213" cy="400050"/>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1800"/>
              </a:spcAft>
              <a:defRPr/>
            </a:pPr>
            <a:r>
              <a:rPr lang="fr-CH" altLang="en-US" sz="2000" b="1" dirty="0" err="1">
                <a:solidFill>
                  <a:srgbClr val="00642D"/>
                </a:solidFill>
              </a:rPr>
              <a:t>African</a:t>
            </a:r>
            <a:r>
              <a:rPr lang="fr-CH" altLang="en-US" sz="2000" b="1" dirty="0">
                <a:solidFill>
                  <a:srgbClr val="00642D"/>
                </a:solidFill>
              </a:rPr>
              <a:t> </a:t>
            </a:r>
            <a:r>
              <a:rPr lang="fr-CH" altLang="en-US" sz="2000" b="1" dirty="0" err="1">
                <a:solidFill>
                  <a:srgbClr val="00642D"/>
                </a:solidFill>
              </a:rPr>
              <a:t>Human</a:t>
            </a:r>
            <a:r>
              <a:rPr lang="fr-CH" altLang="en-US" sz="2000" b="1" dirty="0">
                <a:solidFill>
                  <a:srgbClr val="00642D"/>
                </a:solidFill>
              </a:rPr>
              <a:t> </a:t>
            </a:r>
            <a:r>
              <a:rPr lang="fr-CH" altLang="en-US" sz="2000" b="1" dirty="0" err="1">
                <a:solidFill>
                  <a:srgbClr val="00642D"/>
                </a:solidFill>
              </a:rPr>
              <a:t>Rights</a:t>
            </a:r>
            <a:r>
              <a:rPr lang="fr-CH" altLang="en-US" sz="2000" b="1" dirty="0">
                <a:solidFill>
                  <a:srgbClr val="00642D"/>
                </a:solidFill>
              </a:rPr>
              <a:t> System</a:t>
            </a:r>
          </a:p>
        </p:txBody>
      </p:sp>
      <p:sp>
        <p:nvSpPr>
          <p:cNvPr id="11" name="Retângulo de cantos arredondados 10">
            <a:extLst>
              <a:ext uri="{FF2B5EF4-FFF2-40B4-BE49-F238E27FC236}">
                <a16:creationId xmlns:a16="http://schemas.microsoft.com/office/drawing/2014/main" id="{8F1169B3-1986-62BB-6E05-83C283CC3C06}"/>
              </a:ext>
            </a:extLst>
          </p:cNvPr>
          <p:cNvSpPr/>
          <p:nvPr/>
        </p:nvSpPr>
        <p:spPr>
          <a:xfrm>
            <a:off x="2320925" y="3114796"/>
            <a:ext cx="5499100" cy="536575"/>
          </a:xfrm>
          <a:prstGeom prst="roundRect">
            <a:avLst/>
          </a:prstGeom>
          <a:no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1800"/>
              </a:spcAft>
              <a:defRPr/>
            </a:pPr>
            <a:r>
              <a:rPr lang="fr-CH" altLang="en-US" sz="2000" b="1" dirty="0" err="1">
                <a:solidFill>
                  <a:srgbClr val="00642D"/>
                </a:solidFill>
              </a:rPr>
              <a:t>Arab</a:t>
            </a:r>
            <a:r>
              <a:rPr lang="fr-CH" altLang="en-US" sz="2000" b="1" dirty="0">
                <a:solidFill>
                  <a:srgbClr val="00642D"/>
                </a:solidFill>
              </a:rPr>
              <a:t> Charter on </a:t>
            </a:r>
            <a:r>
              <a:rPr lang="fr-CH" altLang="en-US" sz="2000" b="1" dirty="0" err="1">
                <a:solidFill>
                  <a:srgbClr val="00642D"/>
                </a:solidFill>
              </a:rPr>
              <a:t>Human</a:t>
            </a:r>
            <a:r>
              <a:rPr lang="fr-CH" altLang="en-US" sz="2000" b="1" dirty="0">
                <a:solidFill>
                  <a:srgbClr val="00642D"/>
                </a:solidFill>
              </a:rPr>
              <a:t> </a:t>
            </a:r>
            <a:r>
              <a:rPr lang="fr-CH" altLang="en-US" sz="2000" b="1" dirty="0" err="1">
                <a:solidFill>
                  <a:srgbClr val="00642D"/>
                </a:solidFill>
              </a:rPr>
              <a:t>Rights</a:t>
            </a:r>
            <a:r>
              <a:rPr lang="fr-CH" altLang="en-US" sz="2000" b="1" dirty="0">
                <a:solidFill>
                  <a:srgbClr val="00642D"/>
                </a:solidFill>
              </a:rPr>
              <a:t> </a:t>
            </a:r>
          </a:p>
        </p:txBody>
      </p:sp>
      <p:sp>
        <p:nvSpPr>
          <p:cNvPr id="12" name="Retângulo de cantos arredondados 11">
            <a:extLst>
              <a:ext uri="{FF2B5EF4-FFF2-40B4-BE49-F238E27FC236}">
                <a16:creationId xmlns:a16="http://schemas.microsoft.com/office/drawing/2014/main" id="{3DF51F01-C39F-F971-613A-A03874FA27C8}"/>
              </a:ext>
            </a:extLst>
          </p:cNvPr>
          <p:cNvSpPr/>
          <p:nvPr/>
        </p:nvSpPr>
        <p:spPr>
          <a:xfrm>
            <a:off x="3108325" y="4593004"/>
            <a:ext cx="5481638" cy="668338"/>
          </a:xfrm>
          <a:prstGeom prst="roundRect">
            <a:avLst/>
          </a:prstGeom>
          <a:no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1800"/>
              </a:spcAft>
              <a:defRPr/>
            </a:pPr>
            <a:r>
              <a:rPr lang="fr-CH" altLang="en-US" sz="2000" b="1" dirty="0">
                <a:solidFill>
                  <a:srgbClr val="00642D"/>
                </a:solidFill>
                <a:latin typeface="+mj-lt"/>
              </a:rPr>
              <a:t>OIC Independent Permanent </a:t>
            </a:r>
            <a:r>
              <a:rPr lang="fr-CH" altLang="en-US" sz="2000" b="1" dirty="0" err="1">
                <a:solidFill>
                  <a:srgbClr val="00642D"/>
                </a:solidFill>
                <a:latin typeface="+mj-lt"/>
              </a:rPr>
              <a:t>Human</a:t>
            </a:r>
            <a:r>
              <a:rPr lang="fr-CH" altLang="en-US" sz="2000" b="1" dirty="0">
                <a:solidFill>
                  <a:srgbClr val="00642D"/>
                </a:solidFill>
                <a:latin typeface="+mj-lt"/>
              </a:rPr>
              <a:t> </a:t>
            </a:r>
            <a:r>
              <a:rPr lang="fr-CH" altLang="en-US" sz="2000" b="1" dirty="0" err="1">
                <a:solidFill>
                  <a:srgbClr val="00642D"/>
                </a:solidFill>
                <a:latin typeface="+mj-lt"/>
              </a:rPr>
              <a:t>Rights</a:t>
            </a:r>
            <a:r>
              <a:rPr lang="fr-CH" altLang="en-US" sz="2000" b="1" dirty="0">
                <a:solidFill>
                  <a:srgbClr val="00642D"/>
                </a:solidFill>
                <a:latin typeface="+mj-lt"/>
              </a:rPr>
              <a:t> Commission – Abu Dhabi </a:t>
            </a:r>
            <a:r>
              <a:rPr lang="fr-CH" altLang="en-US" sz="2000" b="1" dirty="0" err="1">
                <a:solidFill>
                  <a:srgbClr val="00642D"/>
                </a:solidFill>
                <a:latin typeface="+mj-lt"/>
              </a:rPr>
              <a:t>Declaration</a:t>
            </a:r>
            <a:endParaRPr lang="fr-CH" altLang="en-US" sz="2000" b="1" dirty="0">
              <a:solidFill>
                <a:srgbClr val="00642D"/>
              </a:solidFill>
              <a:latin typeface="+mj-lt"/>
            </a:endParaRPr>
          </a:p>
        </p:txBody>
      </p:sp>
      <p:sp>
        <p:nvSpPr>
          <p:cNvPr id="13" name="Retângulo de cantos arredondados 12">
            <a:extLst>
              <a:ext uri="{FF2B5EF4-FFF2-40B4-BE49-F238E27FC236}">
                <a16:creationId xmlns:a16="http://schemas.microsoft.com/office/drawing/2014/main" id="{43A862F6-A2B9-71C7-E22D-0F02B5372233}"/>
              </a:ext>
            </a:extLst>
          </p:cNvPr>
          <p:cNvSpPr/>
          <p:nvPr/>
        </p:nvSpPr>
        <p:spPr>
          <a:xfrm>
            <a:off x="2533650" y="3791074"/>
            <a:ext cx="6056313" cy="666750"/>
          </a:xfrm>
          <a:prstGeom prst="roundRect">
            <a:avLst>
              <a:gd name="adj" fmla="val 19341"/>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1800"/>
              </a:spcAft>
              <a:defRPr/>
            </a:pPr>
            <a:r>
              <a:rPr lang="fr-CH" altLang="en-US" sz="2000" b="1" dirty="0">
                <a:solidFill>
                  <a:srgbClr val="00642D"/>
                </a:solidFill>
              </a:rPr>
              <a:t>Association of Southeast Asian Nations (ASEAN)  </a:t>
            </a:r>
            <a:br>
              <a:rPr lang="fr-CH" altLang="en-US" sz="2000" b="1" dirty="0">
                <a:solidFill>
                  <a:srgbClr val="00642D"/>
                </a:solidFill>
              </a:rPr>
            </a:br>
            <a:r>
              <a:rPr lang="fr-CH" altLang="en-US" sz="2000" b="1" dirty="0">
                <a:solidFill>
                  <a:srgbClr val="00642D"/>
                </a:solidFill>
              </a:rPr>
              <a:t>Human Rights Declaration</a:t>
            </a:r>
          </a:p>
        </p:txBody>
      </p:sp>
      <p:sp>
        <p:nvSpPr>
          <p:cNvPr id="14" name="Retângulo de cantos arredondados 11">
            <a:extLst>
              <a:ext uri="{FF2B5EF4-FFF2-40B4-BE49-F238E27FC236}">
                <a16:creationId xmlns:a16="http://schemas.microsoft.com/office/drawing/2014/main" id="{3DF51F01-C39F-F971-613A-A03874FA27C8}"/>
              </a:ext>
            </a:extLst>
          </p:cNvPr>
          <p:cNvSpPr/>
          <p:nvPr/>
        </p:nvSpPr>
        <p:spPr>
          <a:xfrm>
            <a:off x="3338512" y="5394810"/>
            <a:ext cx="5481638" cy="835636"/>
          </a:xfrm>
          <a:prstGeom prst="roundRect">
            <a:avLst/>
          </a:prstGeom>
          <a:no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1800"/>
              </a:spcAft>
              <a:defRPr/>
            </a:pPr>
            <a:r>
              <a:rPr lang="en-US" altLang="en-US" sz="2000" b="1" dirty="0">
                <a:solidFill>
                  <a:srgbClr val="00642D"/>
                </a:solidFill>
                <a:latin typeface="+mj-lt"/>
              </a:rPr>
              <a:t>ASEAN Declaration on Promoting the Right to Development and Right to Peace Towards </a:t>
            </a:r>
            <a:r>
              <a:rPr lang="en-US" altLang="en-US" sz="2000" b="1" dirty="0" err="1">
                <a:solidFill>
                  <a:srgbClr val="00642D"/>
                </a:solidFill>
                <a:latin typeface="+mj-lt"/>
              </a:rPr>
              <a:t>Realising</a:t>
            </a:r>
            <a:r>
              <a:rPr lang="en-US" altLang="en-US" sz="2000" b="1" dirty="0">
                <a:solidFill>
                  <a:srgbClr val="00642D"/>
                </a:solidFill>
                <a:latin typeface="+mj-lt"/>
              </a:rPr>
              <a:t> Inclusive and Sustainable Development</a:t>
            </a:r>
            <a:endParaRPr lang="fr-CH" altLang="en-US" sz="2000" b="1" dirty="0">
              <a:solidFill>
                <a:srgbClr val="00642D"/>
              </a:solidFill>
              <a:latin typeface="+mj-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itle 1">
            <a:extLst>
              <a:ext uri="{FF2B5EF4-FFF2-40B4-BE49-F238E27FC236}">
                <a16:creationId xmlns:a16="http://schemas.microsoft.com/office/drawing/2014/main" id="{589DE107-7135-8AAD-2BD0-75F5CA633F88}"/>
              </a:ext>
            </a:extLst>
          </p:cNvPr>
          <p:cNvSpPr>
            <a:spLocks noGrp="1"/>
          </p:cNvSpPr>
          <p:nvPr>
            <p:ph type="title"/>
          </p:nvPr>
        </p:nvSpPr>
        <p:spPr>
          <a:xfrm>
            <a:off x="1273175" y="269875"/>
            <a:ext cx="6580188" cy="665163"/>
          </a:xfrm>
        </p:spPr>
        <p:txBody>
          <a:bodyPr/>
          <a:lstStyle/>
          <a:p>
            <a:pPr eaLnBrk="1" hangingPunct="1">
              <a:defRPr/>
            </a:pPr>
            <a:r>
              <a:rPr lang="en-US" altLang="en-US" dirty="0"/>
              <a:t>Inter-American Human Rights System</a:t>
            </a:r>
            <a:br>
              <a:rPr lang="en-US" altLang="en-US" dirty="0"/>
            </a:br>
            <a:endParaRPr lang="en-GB" altLang="en-US" dirty="0">
              <a:cs typeface="Arial" pitchFamily="34" charset="0"/>
            </a:endParaRPr>
          </a:p>
        </p:txBody>
      </p:sp>
      <p:pic>
        <p:nvPicPr>
          <p:cNvPr id="20483" name="Picture 2">
            <a:extLst>
              <a:ext uri="{FF2B5EF4-FFF2-40B4-BE49-F238E27FC236}">
                <a16:creationId xmlns:a16="http://schemas.microsoft.com/office/drawing/2014/main" id="{F030076C-46AC-4ADA-8A81-5BA37E0D7C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73850" y="1776413"/>
            <a:ext cx="2001838" cy="1487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000000"/>
                </a:solidFill>
                <a:miter lim="800000"/>
                <a:headEnd/>
                <a:tailEnd/>
              </a14:hiddenLine>
            </a:ext>
          </a:extLst>
        </p:spPr>
      </p:pic>
      <p:pic>
        <p:nvPicPr>
          <p:cNvPr id="20484" name="Picture 3">
            <a:extLst>
              <a:ext uri="{FF2B5EF4-FFF2-40B4-BE49-F238E27FC236}">
                <a16:creationId xmlns:a16="http://schemas.microsoft.com/office/drawing/2014/main" id="{6562AB32-146F-09A9-0C4F-1F0CFEB2E0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475" y="3444875"/>
            <a:ext cx="2590800" cy="1165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000000"/>
                </a:solidFill>
                <a:miter lim="800000"/>
                <a:headEnd/>
                <a:tailEnd/>
              </a14:hiddenLine>
            </a:ext>
          </a:extLst>
        </p:spPr>
      </p:pic>
      <p:sp>
        <p:nvSpPr>
          <p:cNvPr id="10" name="Retângulo de cantos arredondados 9">
            <a:extLst>
              <a:ext uri="{FF2B5EF4-FFF2-40B4-BE49-F238E27FC236}">
                <a16:creationId xmlns:a16="http://schemas.microsoft.com/office/drawing/2014/main" id="{E8AE3E68-4883-038B-AD4B-473824F9B915}"/>
              </a:ext>
            </a:extLst>
          </p:cNvPr>
          <p:cNvSpPr/>
          <p:nvPr/>
        </p:nvSpPr>
        <p:spPr>
          <a:xfrm>
            <a:off x="222250" y="1776413"/>
            <a:ext cx="6143625" cy="1487487"/>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1800"/>
              </a:spcAft>
              <a:defRPr/>
            </a:pPr>
            <a:r>
              <a:rPr lang="en-US" altLang="en-US" sz="1700" b="1" dirty="0">
                <a:solidFill>
                  <a:srgbClr val="00642D"/>
                </a:solidFill>
                <a:cs typeface="Arial" panose="020B0604020202020204" pitchFamily="34" charset="0"/>
              </a:rPr>
              <a:t>Details the concept, rights and duties of integral development, the overall purpose of which should be the “establishment of a more just economic and social order that will make possible and contribute to the fulfilment of the individual” (art. 33) </a:t>
            </a:r>
          </a:p>
        </p:txBody>
      </p:sp>
      <p:sp>
        <p:nvSpPr>
          <p:cNvPr id="11" name="Retângulo de cantos arredondados 10">
            <a:extLst>
              <a:ext uri="{FF2B5EF4-FFF2-40B4-BE49-F238E27FC236}">
                <a16:creationId xmlns:a16="http://schemas.microsoft.com/office/drawing/2014/main" id="{F7D7717E-D6EE-8722-0036-E463BB9C7313}"/>
              </a:ext>
            </a:extLst>
          </p:cNvPr>
          <p:cNvSpPr/>
          <p:nvPr/>
        </p:nvSpPr>
        <p:spPr>
          <a:xfrm>
            <a:off x="3294063" y="3455988"/>
            <a:ext cx="5381625" cy="1120775"/>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1800"/>
              </a:spcAft>
              <a:defRPr/>
            </a:pPr>
            <a:r>
              <a:rPr lang="en-US" altLang="en-US" sz="1700" b="1" dirty="0">
                <a:solidFill>
                  <a:srgbClr val="00642D"/>
                </a:solidFill>
                <a:cs typeface="Arial" panose="020B0604020202020204" pitchFamily="34" charset="0"/>
              </a:rPr>
              <a:t>Integral development is the common and joint responsibility of Member States (art. 31), preferably through multilateral organizations (art. 32</a:t>
            </a:r>
            <a:r>
              <a:rPr lang="en-US" altLang="en-US" sz="1700" b="1" dirty="0">
                <a:solidFill>
                  <a:schemeClr val="tx2">
                    <a:lumMod val="75000"/>
                  </a:schemeClr>
                </a:solidFill>
                <a:cs typeface="Arial" panose="020B0604020202020204" pitchFamily="34" charset="0"/>
              </a:rPr>
              <a:t>) </a:t>
            </a:r>
          </a:p>
        </p:txBody>
      </p:sp>
      <p:sp>
        <p:nvSpPr>
          <p:cNvPr id="12" name="Retângulo de cantos arredondados 11">
            <a:extLst>
              <a:ext uri="{FF2B5EF4-FFF2-40B4-BE49-F238E27FC236}">
                <a16:creationId xmlns:a16="http://schemas.microsoft.com/office/drawing/2014/main" id="{2F33ABD1-0DC9-A312-8567-5F3031E3B85C}"/>
              </a:ext>
            </a:extLst>
          </p:cNvPr>
          <p:cNvSpPr/>
          <p:nvPr/>
        </p:nvSpPr>
        <p:spPr>
          <a:xfrm>
            <a:off x="244475" y="4783138"/>
            <a:ext cx="5897563" cy="1765300"/>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1800"/>
              </a:spcAft>
              <a:defRPr/>
            </a:pPr>
            <a:r>
              <a:rPr lang="en-US" altLang="en-US" sz="1700" b="1" dirty="0">
                <a:solidFill>
                  <a:srgbClr val="00642D"/>
                </a:solidFill>
                <a:cs typeface="Arial" panose="020B0604020202020204" pitchFamily="34" charset="0"/>
              </a:rPr>
              <a:t>Cooperation among States in this regard “should include the economic, social, educational, cultural, scientific and technological fields, support the achievement of national objectives of the Member States, and respect the priorities established by each country in its development plans, without political ties or conditions (art. 32) </a:t>
            </a:r>
          </a:p>
        </p:txBody>
      </p:sp>
      <p:pic>
        <p:nvPicPr>
          <p:cNvPr id="20488" name="Imagem 2">
            <a:extLst>
              <a:ext uri="{FF2B5EF4-FFF2-40B4-BE49-F238E27FC236}">
                <a16:creationId xmlns:a16="http://schemas.microsoft.com/office/drawing/2014/main" id="{EE426E46-7B73-DF50-993C-A4F3D31F18B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51675" y="4814888"/>
            <a:ext cx="1246188"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tângulo de cantos arredondados 10">
            <a:extLst>
              <a:ext uri="{FF2B5EF4-FFF2-40B4-BE49-F238E27FC236}">
                <a16:creationId xmlns:a16="http://schemas.microsoft.com/office/drawing/2014/main" id="{7DE77982-B48C-21D8-4CD0-F8D94272B926}"/>
              </a:ext>
            </a:extLst>
          </p:cNvPr>
          <p:cNvSpPr/>
          <p:nvPr/>
        </p:nvSpPr>
        <p:spPr>
          <a:xfrm>
            <a:off x="1420813" y="1012825"/>
            <a:ext cx="6176962" cy="596900"/>
          </a:xfrm>
          <a:prstGeom prst="roundRect">
            <a:avLst/>
          </a:prstGeom>
          <a:solidFill>
            <a:srgbClr val="E4FF97"/>
          </a:solidFill>
          <a:ln w="3175">
            <a:solidFill>
              <a:srgbClr val="00642D"/>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000" b="1" dirty="0">
                <a:solidFill>
                  <a:srgbClr val="00642D"/>
                </a:solidFill>
                <a:latin typeface="+mj-lt"/>
              </a:rPr>
              <a:t>Charter of the Organization of American States 1948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1">
            <a:extLst>
              <a:ext uri="{FF2B5EF4-FFF2-40B4-BE49-F238E27FC236}">
                <a16:creationId xmlns:a16="http://schemas.microsoft.com/office/drawing/2014/main" id="{9288CA99-5EA3-CE89-C32B-7766CD93E7DF}"/>
              </a:ext>
            </a:extLst>
          </p:cNvPr>
          <p:cNvSpPr>
            <a:spLocks noGrp="1"/>
          </p:cNvSpPr>
          <p:nvPr>
            <p:ph type="title"/>
          </p:nvPr>
        </p:nvSpPr>
        <p:spPr>
          <a:xfrm>
            <a:off x="979488" y="342900"/>
            <a:ext cx="6940550" cy="704850"/>
          </a:xfrm>
        </p:spPr>
        <p:txBody>
          <a:bodyPr/>
          <a:lstStyle/>
          <a:p>
            <a:pPr eaLnBrk="1" hangingPunct="1">
              <a:defRPr/>
            </a:pPr>
            <a:r>
              <a:rPr lang="fr-CH" altLang="en-US" sz="3200" dirty="0">
                <a:cs typeface="Arial" pitchFamily="34" charset="0"/>
              </a:rPr>
              <a:t>Inter-American </a:t>
            </a:r>
            <a:r>
              <a:rPr lang="fr-CH" altLang="en-US" dirty="0" err="1">
                <a:cs typeface="Arial" pitchFamily="34" charset="0"/>
              </a:rPr>
              <a:t>Human</a:t>
            </a:r>
            <a:r>
              <a:rPr lang="fr-CH" altLang="en-US" sz="3200" dirty="0">
                <a:cs typeface="Arial" pitchFamily="34" charset="0"/>
              </a:rPr>
              <a:t> </a:t>
            </a:r>
            <a:r>
              <a:rPr lang="fr-CH" altLang="en-US" sz="3200" dirty="0" err="1">
                <a:cs typeface="Arial" pitchFamily="34" charset="0"/>
              </a:rPr>
              <a:t>Rights</a:t>
            </a:r>
            <a:r>
              <a:rPr lang="fr-CH" altLang="en-US" sz="3200" dirty="0">
                <a:cs typeface="Arial" pitchFamily="34" charset="0"/>
              </a:rPr>
              <a:t> System</a:t>
            </a:r>
            <a:endParaRPr lang="en-GB" altLang="en-US" sz="3200" dirty="0">
              <a:cs typeface="Arial" pitchFamily="34" charset="0"/>
            </a:endParaRPr>
          </a:p>
        </p:txBody>
      </p:sp>
      <p:sp>
        <p:nvSpPr>
          <p:cNvPr id="9" name="Retângulo de cantos arredondados 8">
            <a:extLst>
              <a:ext uri="{FF2B5EF4-FFF2-40B4-BE49-F238E27FC236}">
                <a16:creationId xmlns:a16="http://schemas.microsoft.com/office/drawing/2014/main" id="{19974828-EB52-7708-77DC-37280448C785}"/>
              </a:ext>
            </a:extLst>
          </p:cNvPr>
          <p:cNvSpPr/>
          <p:nvPr/>
        </p:nvSpPr>
        <p:spPr>
          <a:xfrm>
            <a:off x="717550" y="1819275"/>
            <a:ext cx="7726363" cy="3597275"/>
          </a:xfrm>
          <a:prstGeom prst="roundRect">
            <a:avLst/>
          </a:prstGeom>
          <a:no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sz="2000" b="1" dirty="0">
                <a:solidFill>
                  <a:srgbClr val="00642D"/>
                </a:solidFill>
              </a:rPr>
              <a:t>Article 26. Progressive Development</a:t>
            </a:r>
          </a:p>
          <a:p>
            <a:pPr eaLnBrk="1" hangingPunct="1">
              <a:spcBef>
                <a:spcPts val="0"/>
              </a:spcBef>
              <a:spcAft>
                <a:spcPts val="1800"/>
              </a:spcAft>
              <a:defRPr/>
            </a:pPr>
            <a:r>
              <a:rPr lang="en-US" altLang="en-US" sz="2000" b="1" dirty="0">
                <a:solidFill>
                  <a:srgbClr val="00642D"/>
                </a:solidFill>
              </a:rPr>
              <a:t>The States Parties undertake to adopt measures, both internally and through international cooperation, especially those of an economic and technical nature, with a view to achieving progressively, by legislation or other appropriate means, the full realization of the rights implicit in the economic, social, educational, scientific, and cultural standards set forth in the Charter of the Organization of American States as amended by the Protocol of Buenos Aires</a:t>
            </a:r>
          </a:p>
        </p:txBody>
      </p:sp>
      <p:sp>
        <p:nvSpPr>
          <p:cNvPr id="11" name="Retângulo de cantos arredondados 10">
            <a:extLst>
              <a:ext uri="{FF2B5EF4-FFF2-40B4-BE49-F238E27FC236}">
                <a16:creationId xmlns:a16="http://schemas.microsoft.com/office/drawing/2014/main" id="{E3A345F5-A1B3-1E67-2821-152E7F8F7FE3}"/>
              </a:ext>
            </a:extLst>
          </p:cNvPr>
          <p:cNvSpPr/>
          <p:nvPr/>
        </p:nvSpPr>
        <p:spPr>
          <a:xfrm>
            <a:off x="1339850" y="1047750"/>
            <a:ext cx="6481763" cy="598488"/>
          </a:xfrm>
          <a:prstGeom prst="roundRect">
            <a:avLst/>
          </a:prstGeom>
          <a:solidFill>
            <a:srgbClr val="E4FF97"/>
          </a:solidFill>
          <a:ln w="3175">
            <a:solidFill>
              <a:srgbClr val="00642D"/>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000" b="1" dirty="0">
                <a:solidFill>
                  <a:srgbClr val="00642D"/>
                </a:solidFill>
                <a:latin typeface="+mj-lt"/>
              </a:rPr>
              <a:t>American Convention on Human Rights 1969</a:t>
            </a:r>
          </a:p>
        </p:txBody>
      </p:sp>
      <p:pic>
        <p:nvPicPr>
          <p:cNvPr id="21509" name="Picture 12" descr="Comisión Interamericana de Derechos Humanos (CIDH)">
            <a:extLst>
              <a:ext uri="{FF2B5EF4-FFF2-40B4-BE49-F238E27FC236}">
                <a16:creationId xmlns:a16="http://schemas.microsoft.com/office/drawing/2014/main" id="{FF939BF9-FEE3-34E4-E925-D009B944BA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550" y="5702300"/>
            <a:ext cx="5194300" cy="1038225"/>
          </a:xfrm>
          <a:prstGeom prst="rect">
            <a:avLst/>
          </a:prstGeom>
          <a:noFill/>
          <a:ln w="9525">
            <a:solidFill>
              <a:srgbClr val="00642D"/>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2">
            <a:extLst>
              <a:ext uri="{FF2B5EF4-FFF2-40B4-BE49-F238E27FC236}">
                <a16:creationId xmlns:a16="http://schemas.microsoft.com/office/drawing/2014/main" id="{43A19328-0451-7F51-9654-F4E4BC3C012F}"/>
              </a:ext>
            </a:extLst>
          </p:cNvPr>
          <p:cNvSpPr>
            <a:spLocks noChangeArrowheads="1"/>
          </p:cNvSpPr>
          <p:nvPr/>
        </p:nvSpPr>
        <p:spPr bwMode="auto">
          <a:xfrm>
            <a:off x="1600200" y="303213"/>
            <a:ext cx="563403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108" charset="0"/>
              </a:defRPr>
            </a:lvl1pPr>
            <a:lvl2pPr marL="742950" indent="-285750">
              <a:spcBef>
                <a:spcPct val="20000"/>
              </a:spcBef>
              <a:buFont typeface="Arial" charset="0"/>
              <a:buChar char="–"/>
              <a:defRPr sz="2800">
                <a:solidFill>
                  <a:schemeClr val="tx1"/>
                </a:solidFill>
                <a:latin typeface="Calibri" pitchFamily="-108" charset="0"/>
              </a:defRPr>
            </a:lvl2pPr>
            <a:lvl3pPr marL="1143000" indent="-228600">
              <a:spcBef>
                <a:spcPct val="20000"/>
              </a:spcBef>
              <a:buFont typeface="Arial" charset="0"/>
              <a:buChar char="•"/>
              <a:defRPr sz="2400">
                <a:solidFill>
                  <a:schemeClr val="tx1"/>
                </a:solidFill>
                <a:latin typeface="Calibri" pitchFamily="-108" charset="0"/>
              </a:defRPr>
            </a:lvl3pPr>
            <a:lvl4pPr marL="1600200" indent="-228600">
              <a:spcBef>
                <a:spcPct val="20000"/>
              </a:spcBef>
              <a:buFont typeface="Arial" charset="0"/>
              <a:buChar char="–"/>
              <a:defRPr sz="2000">
                <a:solidFill>
                  <a:schemeClr val="tx1"/>
                </a:solidFill>
                <a:latin typeface="Calibri" pitchFamily="-108" charset="0"/>
              </a:defRPr>
            </a:lvl4pPr>
            <a:lvl5pPr marL="2057400" indent="-228600">
              <a:spcBef>
                <a:spcPct val="20000"/>
              </a:spcBef>
              <a:buFont typeface="Arial" charset="0"/>
              <a:buChar char="»"/>
              <a:defRPr sz="2000">
                <a:solidFill>
                  <a:schemeClr val="tx1"/>
                </a:solidFill>
                <a:latin typeface="Calibri" pitchFamily="-108" charset="0"/>
              </a:defRPr>
            </a:lvl5pPr>
            <a:lvl6pPr marL="2514600" indent="-228600" defTabSz="457200" fontAlgn="base">
              <a:spcBef>
                <a:spcPct val="20000"/>
              </a:spcBef>
              <a:spcAft>
                <a:spcPct val="0"/>
              </a:spcAft>
              <a:buFont typeface="Arial" charset="0"/>
              <a:buChar char="»"/>
              <a:defRPr sz="2000">
                <a:solidFill>
                  <a:schemeClr val="tx1"/>
                </a:solidFill>
                <a:latin typeface="Calibri" pitchFamily="-108" charset="0"/>
              </a:defRPr>
            </a:lvl6pPr>
            <a:lvl7pPr marL="2971800" indent="-228600" defTabSz="457200" fontAlgn="base">
              <a:spcBef>
                <a:spcPct val="20000"/>
              </a:spcBef>
              <a:spcAft>
                <a:spcPct val="0"/>
              </a:spcAft>
              <a:buFont typeface="Arial" charset="0"/>
              <a:buChar char="»"/>
              <a:defRPr sz="2000">
                <a:solidFill>
                  <a:schemeClr val="tx1"/>
                </a:solidFill>
                <a:latin typeface="Calibri" pitchFamily="-108" charset="0"/>
              </a:defRPr>
            </a:lvl7pPr>
            <a:lvl8pPr marL="3429000" indent="-228600" defTabSz="457200" fontAlgn="base">
              <a:spcBef>
                <a:spcPct val="20000"/>
              </a:spcBef>
              <a:spcAft>
                <a:spcPct val="0"/>
              </a:spcAft>
              <a:buFont typeface="Arial" charset="0"/>
              <a:buChar char="»"/>
              <a:defRPr sz="2000">
                <a:solidFill>
                  <a:schemeClr val="tx1"/>
                </a:solidFill>
                <a:latin typeface="Calibri" pitchFamily="-108" charset="0"/>
              </a:defRPr>
            </a:lvl8pPr>
            <a:lvl9pPr marL="3886200" indent="-228600" defTabSz="457200" fontAlgn="base">
              <a:spcBef>
                <a:spcPct val="20000"/>
              </a:spcBef>
              <a:spcAft>
                <a:spcPct val="0"/>
              </a:spcAft>
              <a:buFont typeface="Arial" charset="0"/>
              <a:buChar char="»"/>
              <a:defRPr sz="2000">
                <a:solidFill>
                  <a:schemeClr val="tx1"/>
                </a:solidFill>
                <a:latin typeface="Calibri" pitchFamily="-108" charset="0"/>
              </a:defRPr>
            </a:lvl9pPr>
          </a:lstStyle>
          <a:p>
            <a:pPr algn="ctr" eaLnBrk="1" hangingPunct="1">
              <a:spcBef>
                <a:spcPct val="0"/>
              </a:spcBef>
              <a:spcAft>
                <a:spcPts val="1200"/>
              </a:spcAft>
              <a:buFontTx/>
              <a:buNone/>
              <a:defRPr/>
            </a:pPr>
            <a:r>
              <a:rPr lang="fr-CH" altLang="en-US" sz="2800" b="1" dirty="0" err="1">
                <a:solidFill>
                  <a:srgbClr val="00642D"/>
                </a:solidFill>
                <a:cs typeface="Arial" pitchFamily="34" charset="0"/>
              </a:rPr>
              <a:t>African</a:t>
            </a:r>
            <a:r>
              <a:rPr lang="fr-CH" altLang="en-US" sz="2800" b="1" dirty="0">
                <a:solidFill>
                  <a:srgbClr val="00642D"/>
                </a:solidFill>
                <a:cs typeface="Arial" pitchFamily="34" charset="0"/>
              </a:rPr>
              <a:t> </a:t>
            </a:r>
            <a:r>
              <a:rPr lang="fr-CH" altLang="en-US" sz="2800" b="1" dirty="0" err="1">
                <a:solidFill>
                  <a:srgbClr val="00642D"/>
                </a:solidFill>
                <a:cs typeface="Arial" pitchFamily="34" charset="0"/>
              </a:rPr>
              <a:t>Human</a:t>
            </a:r>
            <a:r>
              <a:rPr lang="fr-CH" altLang="en-US" sz="2800" b="1" dirty="0">
                <a:solidFill>
                  <a:srgbClr val="00642D"/>
                </a:solidFill>
                <a:cs typeface="Arial" pitchFamily="34" charset="0"/>
              </a:rPr>
              <a:t> </a:t>
            </a:r>
            <a:r>
              <a:rPr lang="fr-CH" altLang="en-US" sz="2800" b="1" dirty="0" err="1">
                <a:solidFill>
                  <a:srgbClr val="00642D"/>
                </a:solidFill>
                <a:cs typeface="Arial" pitchFamily="34" charset="0"/>
              </a:rPr>
              <a:t>Rights</a:t>
            </a:r>
            <a:r>
              <a:rPr lang="fr-CH" altLang="en-US" sz="2800" b="1" dirty="0">
                <a:solidFill>
                  <a:srgbClr val="00642D"/>
                </a:solidFill>
                <a:cs typeface="Arial" pitchFamily="34" charset="0"/>
              </a:rPr>
              <a:t> System</a:t>
            </a:r>
            <a:endParaRPr lang="en-US" altLang="en-US" sz="2800" b="1" dirty="0">
              <a:solidFill>
                <a:schemeClr val="bg1"/>
              </a:solidFill>
              <a:latin typeface="+mj-lt"/>
              <a:ea typeface="ＭＳ Ｐゴシック" pitchFamily="-108" charset="-128"/>
              <a:cs typeface="Arial" charset="0"/>
            </a:endParaRPr>
          </a:p>
        </p:txBody>
      </p:sp>
      <p:sp>
        <p:nvSpPr>
          <p:cNvPr id="6" name="Retângulo de cantos arredondados 5">
            <a:extLst>
              <a:ext uri="{FF2B5EF4-FFF2-40B4-BE49-F238E27FC236}">
                <a16:creationId xmlns:a16="http://schemas.microsoft.com/office/drawing/2014/main" id="{980C6F01-C917-421A-5645-D09C11D5B50C}"/>
              </a:ext>
            </a:extLst>
          </p:cNvPr>
          <p:cNvSpPr/>
          <p:nvPr/>
        </p:nvSpPr>
        <p:spPr>
          <a:xfrm>
            <a:off x="2187575" y="2203450"/>
            <a:ext cx="4457700" cy="3563938"/>
          </a:xfrm>
          <a:prstGeom prst="roundRect">
            <a:avLst/>
          </a:prstGeom>
          <a:solidFill>
            <a:schemeClr val="bg1"/>
          </a:solidFill>
          <a:ln w="38100">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1800"/>
              </a:spcAft>
              <a:defRPr/>
            </a:pPr>
            <a:r>
              <a:rPr lang="en-US" altLang="en-US" b="1" dirty="0">
                <a:solidFill>
                  <a:srgbClr val="00642D"/>
                </a:solidFill>
              </a:rPr>
              <a:t>Article 22 </a:t>
            </a:r>
          </a:p>
          <a:p>
            <a:pPr eaLnBrk="1" hangingPunct="1">
              <a:spcBef>
                <a:spcPts val="0"/>
              </a:spcBef>
              <a:spcAft>
                <a:spcPts val="1800"/>
              </a:spcAft>
              <a:defRPr/>
            </a:pPr>
            <a:r>
              <a:rPr lang="en-US" altLang="en-US" b="1" dirty="0">
                <a:solidFill>
                  <a:srgbClr val="00642D"/>
                </a:solidFill>
              </a:rPr>
              <a:t>1. All  peoples  shall  have  the  right  to  their economic,  social  and  cultural  development with  due  regard  to  their  freedom and  identity  and  in  the  equal  enjoyment of the common heritage of mankind </a:t>
            </a:r>
          </a:p>
          <a:p>
            <a:pPr eaLnBrk="1" hangingPunct="1">
              <a:spcBef>
                <a:spcPts val="0"/>
              </a:spcBef>
              <a:spcAft>
                <a:spcPts val="1800"/>
              </a:spcAft>
              <a:defRPr/>
            </a:pPr>
            <a:r>
              <a:rPr lang="en-US" altLang="en-US" b="1" dirty="0">
                <a:solidFill>
                  <a:srgbClr val="00642D"/>
                </a:solidFill>
              </a:rPr>
              <a:t>2. States shall have the duty, individually or collectively, to ensure the exercise of the right to development </a:t>
            </a:r>
          </a:p>
        </p:txBody>
      </p:sp>
      <p:sp>
        <p:nvSpPr>
          <p:cNvPr id="9" name="Retângulo de cantos arredondados 10">
            <a:extLst>
              <a:ext uri="{FF2B5EF4-FFF2-40B4-BE49-F238E27FC236}">
                <a16:creationId xmlns:a16="http://schemas.microsoft.com/office/drawing/2014/main" id="{B8F3DDB6-4238-9047-A88A-3B996E8068A4}"/>
              </a:ext>
            </a:extLst>
          </p:cNvPr>
          <p:cNvSpPr/>
          <p:nvPr/>
        </p:nvSpPr>
        <p:spPr>
          <a:xfrm>
            <a:off x="1052513" y="1050925"/>
            <a:ext cx="6727825" cy="598488"/>
          </a:xfrm>
          <a:prstGeom prst="roundRect">
            <a:avLst/>
          </a:prstGeom>
          <a:solidFill>
            <a:srgbClr val="E4FF97"/>
          </a:solidFill>
          <a:ln w="3175">
            <a:solidFill>
              <a:srgbClr val="00642D"/>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000" b="1" dirty="0">
                <a:solidFill>
                  <a:srgbClr val="00642D"/>
                </a:solidFill>
                <a:latin typeface="+mj-lt"/>
              </a:rPr>
              <a:t>African Charter on Human and Peoples</a:t>
            </a:r>
            <a:r>
              <a:rPr lang="en-US" altLang="en-US" sz="2000" b="1" dirty="0">
                <a:solidFill>
                  <a:srgbClr val="00642D"/>
                </a:solidFill>
                <a:latin typeface="+mj-lt"/>
                <a:cs typeface="Arial" charset="0"/>
              </a:rPr>
              <a:t> ’</a:t>
            </a:r>
            <a:r>
              <a:rPr lang="en-US" sz="2000" b="1" dirty="0">
                <a:solidFill>
                  <a:srgbClr val="00642D"/>
                </a:solidFill>
                <a:latin typeface="+mj-lt"/>
              </a:rPr>
              <a:t>  Rights 1981</a:t>
            </a:r>
          </a:p>
        </p:txBody>
      </p:sp>
      <p:pic>
        <p:nvPicPr>
          <p:cNvPr id="23557" name="Picture 7">
            <a:extLst>
              <a:ext uri="{FF2B5EF4-FFF2-40B4-BE49-F238E27FC236}">
                <a16:creationId xmlns:a16="http://schemas.microsoft.com/office/drawing/2014/main" id="{6F0B01B0-BEA2-3553-422D-933E18E01E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713" y="2576513"/>
            <a:ext cx="1514475" cy="2816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000000"/>
                </a:solidFill>
                <a:prstDash val="sysDot"/>
                <a:miter lim="800000"/>
                <a:headEnd/>
                <a:tailEnd/>
              </a14:hiddenLine>
            </a:ext>
          </a:extLst>
        </p:spPr>
      </p:pic>
      <p:pic>
        <p:nvPicPr>
          <p:cNvPr id="23558" name="Picture 11" descr="Image result for african union">
            <a:extLst>
              <a:ext uri="{FF2B5EF4-FFF2-40B4-BE49-F238E27FC236}">
                <a16:creationId xmlns:a16="http://schemas.microsoft.com/office/drawing/2014/main" id="{7355EABC-ED07-00DA-DD83-60B3B3B1D8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2438" y="3332163"/>
            <a:ext cx="1957387"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2">
            <a:extLst>
              <a:ext uri="{FF2B5EF4-FFF2-40B4-BE49-F238E27FC236}">
                <a16:creationId xmlns:a16="http://schemas.microsoft.com/office/drawing/2014/main" id="{BA59A9A4-DB84-26DA-9B00-BB7679C6A131}"/>
              </a:ext>
            </a:extLst>
          </p:cNvPr>
          <p:cNvSpPr>
            <a:spLocks noGrp="1"/>
          </p:cNvSpPr>
          <p:nvPr>
            <p:ph type="title"/>
          </p:nvPr>
        </p:nvSpPr>
        <p:spPr>
          <a:xfrm>
            <a:off x="422275" y="60325"/>
            <a:ext cx="8229600" cy="1143000"/>
          </a:xfrm>
        </p:spPr>
        <p:txBody>
          <a:bodyPr/>
          <a:lstStyle/>
          <a:p>
            <a:pPr eaLnBrk="1" hangingPunct="1"/>
            <a:r>
              <a:rPr lang="fr-CH" altLang="en-US">
                <a:latin typeface="Arial" panose="020B0604020202020204" pitchFamily="34" charset="0"/>
                <a:ea typeface="ＭＳ Ｐゴシック" panose="020B0600070205080204" pitchFamily="34" charset="-128"/>
                <a:cs typeface="Arial" panose="020B0604020202020204" pitchFamily="34" charset="0"/>
              </a:rPr>
              <a:t> </a:t>
            </a:r>
            <a:endParaRPr lang="en-GB" altLang="en-US">
              <a:latin typeface="Arial" panose="020B0604020202020204" pitchFamily="34" charset="0"/>
              <a:ea typeface="ＭＳ Ｐゴシック" panose="020B0600070205080204" pitchFamily="34" charset="-128"/>
              <a:cs typeface="Arial" panose="020B0604020202020204" pitchFamily="34" charset="0"/>
            </a:endParaRPr>
          </a:p>
        </p:txBody>
      </p:sp>
      <p:sp>
        <p:nvSpPr>
          <p:cNvPr id="11269" name="Rectangle 2">
            <a:extLst>
              <a:ext uri="{FF2B5EF4-FFF2-40B4-BE49-F238E27FC236}">
                <a16:creationId xmlns:a16="http://schemas.microsoft.com/office/drawing/2014/main" id="{1CC6C0DA-8355-531E-FBD7-CF66FBAF2379}"/>
              </a:ext>
            </a:extLst>
          </p:cNvPr>
          <p:cNvSpPr>
            <a:spLocks noChangeArrowheads="1"/>
          </p:cNvSpPr>
          <p:nvPr/>
        </p:nvSpPr>
        <p:spPr bwMode="auto">
          <a:xfrm>
            <a:off x="130175" y="82550"/>
            <a:ext cx="89566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108" charset="0"/>
              </a:defRPr>
            </a:lvl1pPr>
            <a:lvl2pPr marL="742950" indent="-285750">
              <a:spcBef>
                <a:spcPct val="20000"/>
              </a:spcBef>
              <a:buFont typeface="Arial" charset="0"/>
              <a:buChar char="–"/>
              <a:defRPr sz="2800">
                <a:solidFill>
                  <a:schemeClr val="tx1"/>
                </a:solidFill>
                <a:latin typeface="Calibri" pitchFamily="-108" charset="0"/>
              </a:defRPr>
            </a:lvl2pPr>
            <a:lvl3pPr marL="1143000" indent="-228600">
              <a:spcBef>
                <a:spcPct val="20000"/>
              </a:spcBef>
              <a:buFont typeface="Arial" charset="0"/>
              <a:buChar char="•"/>
              <a:defRPr sz="2400">
                <a:solidFill>
                  <a:schemeClr val="tx1"/>
                </a:solidFill>
                <a:latin typeface="Calibri" pitchFamily="-108" charset="0"/>
              </a:defRPr>
            </a:lvl3pPr>
            <a:lvl4pPr marL="1600200" indent="-228600">
              <a:spcBef>
                <a:spcPct val="20000"/>
              </a:spcBef>
              <a:buFont typeface="Arial" charset="0"/>
              <a:buChar char="–"/>
              <a:defRPr sz="2000">
                <a:solidFill>
                  <a:schemeClr val="tx1"/>
                </a:solidFill>
                <a:latin typeface="Calibri" pitchFamily="-108" charset="0"/>
              </a:defRPr>
            </a:lvl4pPr>
            <a:lvl5pPr marL="2057400" indent="-228600">
              <a:spcBef>
                <a:spcPct val="20000"/>
              </a:spcBef>
              <a:buFont typeface="Arial" charset="0"/>
              <a:buChar char="»"/>
              <a:defRPr sz="2000">
                <a:solidFill>
                  <a:schemeClr val="tx1"/>
                </a:solidFill>
                <a:latin typeface="Calibri" pitchFamily="-108" charset="0"/>
              </a:defRPr>
            </a:lvl5pPr>
            <a:lvl6pPr marL="2514600" indent="-228600" defTabSz="457200" fontAlgn="base">
              <a:spcBef>
                <a:spcPct val="20000"/>
              </a:spcBef>
              <a:spcAft>
                <a:spcPct val="0"/>
              </a:spcAft>
              <a:buFont typeface="Arial" charset="0"/>
              <a:buChar char="»"/>
              <a:defRPr sz="2000">
                <a:solidFill>
                  <a:schemeClr val="tx1"/>
                </a:solidFill>
                <a:latin typeface="Calibri" pitchFamily="-108" charset="0"/>
              </a:defRPr>
            </a:lvl6pPr>
            <a:lvl7pPr marL="2971800" indent="-228600" defTabSz="457200" fontAlgn="base">
              <a:spcBef>
                <a:spcPct val="20000"/>
              </a:spcBef>
              <a:spcAft>
                <a:spcPct val="0"/>
              </a:spcAft>
              <a:buFont typeface="Arial" charset="0"/>
              <a:buChar char="»"/>
              <a:defRPr sz="2000">
                <a:solidFill>
                  <a:schemeClr val="tx1"/>
                </a:solidFill>
                <a:latin typeface="Calibri" pitchFamily="-108" charset="0"/>
              </a:defRPr>
            </a:lvl7pPr>
            <a:lvl8pPr marL="3429000" indent="-228600" defTabSz="457200" fontAlgn="base">
              <a:spcBef>
                <a:spcPct val="20000"/>
              </a:spcBef>
              <a:spcAft>
                <a:spcPct val="0"/>
              </a:spcAft>
              <a:buFont typeface="Arial" charset="0"/>
              <a:buChar char="»"/>
              <a:defRPr sz="2000">
                <a:solidFill>
                  <a:schemeClr val="tx1"/>
                </a:solidFill>
                <a:latin typeface="Calibri" pitchFamily="-108" charset="0"/>
              </a:defRPr>
            </a:lvl8pPr>
            <a:lvl9pPr marL="3886200" indent="-228600" defTabSz="457200" fontAlgn="base">
              <a:spcBef>
                <a:spcPct val="20000"/>
              </a:spcBef>
              <a:spcAft>
                <a:spcPct val="0"/>
              </a:spcAft>
              <a:buFont typeface="Arial" charset="0"/>
              <a:buChar char="»"/>
              <a:defRPr sz="2000">
                <a:solidFill>
                  <a:schemeClr val="tx1"/>
                </a:solidFill>
                <a:latin typeface="Calibri" pitchFamily="-108" charset="0"/>
              </a:defRPr>
            </a:lvl9pPr>
          </a:lstStyle>
          <a:p>
            <a:pPr algn="ctr" eaLnBrk="1" hangingPunct="1">
              <a:spcBef>
                <a:spcPct val="0"/>
              </a:spcBef>
              <a:spcAft>
                <a:spcPts val="1200"/>
              </a:spcAft>
              <a:buFontTx/>
              <a:buNone/>
              <a:defRPr/>
            </a:pPr>
            <a:r>
              <a:rPr lang="en-US" altLang="en-US" b="1" dirty="0">
                <a:solidFill>
                  <a:schemeClr val="bg1"/>
                </a:solidFill>
                <a:latin typeface="+mj-lt"/>
                <a:ea typeface="ＭＳ Ｐゴシック" pitchFamily="-108" charset="-128"/>
                <a:cs typeface="Arial" charset="0"/>
              </a:rPr>
              <a:t>African System on Human and Peoples’ Rights</a:t>
            </a:r>
          </a:p>
        </p:txBody>
      </p:sp>
      <p:sp>
        <p:nvSpPr>
          <p:cNvPr id="10" name="Rounded Rectangle 9">
            <a:extLst>
              <a:ext uri="{FF2B5EF4-FFF2-40B4-BE49-F238E27FC236}">
                <a16:creationId xmlns:a16="http://schemas.microsoft.com/office/drawing/2014/main" id="{332188F4-8B92-ECDC-E329-B49DDC749000}"/>
              </a:ext>
            </a:extLst>
          </p:cNvPr>
          <p:cNvSpPr/>
          <p:nvPr/>
        </p:nvSpPr>
        <p:spPr>
          <a:xfrm>
            <a:off x="244475" y="887413"/>
            <a:ext cx="6394450" cy="5970587"/>
          </a:xfrm>
          <a:prstGeom prst="roundRect">
            <a:avLst/>
          </a:prstGeom>
          <a:no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CH" b="1" i="1" u="sng" dirty="0">
                <a:solidFill>
                  <a:srgbClr val="00642D"/>
                </a:solidFill>
              </a:rPr>
              <a:t>CASE LAW</a:t>
            </a:r>
            <a:endParaRPr lang="fr-CH" sz="1600" b="1" i="1" u="sng" dirty="0">
              <a:solidFill>
                <a:srgbClr val="00642D"/>
              </a:solidFill>
            </a:endParaRPr>
          </a:p>
          <a:p>
            <a:pPr eaLnBrk="1" hangingPunct="1">
              <a:defRPr/>
            </a:pPr>
            <a:endParaRPr lang="fr-CH" sz="1600" b="1" i="1" u="sng" dirty="0">
              <a:solidFill>
                <a:schemeClr val="tx2">
                  <a:lumMod val="75000"/>
                </a:schemeClr>
              </a:solidFill>
            </a:endParaRPr>
          </a:p>
          <a:p>
            <a:pPr eaLnBrk="1" hangingPunct="1">
              <a:defRPr/>
            </a:pPr>
            <a:endParaRPr lang="en-US" sz="1400" b="1" i="1" u="sng" dirty="0">
              <a:solidFill>
                <a:srgbClr val="00642D"/>
              </a:solidFill>
              <a:hlinkClick r:id="rId2"/>
            </a:endParaRPr>
          </a:p>
          <a:p>
            <a:pPr eaLnBrk="1" hangingPunct="1">
              <a:defRPr/>
            </a:pPr>
            <a:endParaRPr lang="en-US" sz="1400" b="1" i="1" u="sng" dirty="0">
              <a:solidFill>
                <a:srgbClr val="00642D"/>
              </a:solidFill>
              <a:hlinkClick r:id="rId2"/>
            </a:endParaRPr>
          </a:p>
          <a:p>
            <a:pPr eaLnBrk="1" hangingPunct="1">
              <a:defRPr/>
            </a:pPr>
            <a:r>
              <a:rPr lang="en-US" sz="1400" b="1" i="1" u="sng" dirty="0">
                <a:solidFill>
                  <a:srgbClr val="00642D"/>
                </a:solidFill>
                <a:hlinkClick r:id="rId2"/>
              </a:rPr>
              <a:t>55/96 : Social and Economic Rights Action Center (SERAC) and </a:t>
            </a:r>
          </a:p>
          <a:p>
            <a:pPr eaLnBrk="1" hangingPunct="1">
              <a:defRPr/>
            </a:pPr>
            <a:r>
              <a:rPr lang="en-US" sz="1400" b="1" i="1" u="sng" dirty="0">
                <a:solidFill>
                  <a:srgbClr val="00642D"/>
                </a:solidFill>
                <a:hlinkClick r:id="rId2"/>
              </a:rPr>
              <a:t>Center for Economic and Social Rights (CESR) / Nigeria (2001)</a:t>
            </a:r>
            <a:endParaRPr lang="en-US" sz="1400" b="1" i="1" u="sng" dirty="0">
              <a:solidFill>
                <a:srgbClr val="00642D"/>
              </a:solidFill>
            </a:endParaRPr>
          </a:p>
          <a:p>
            <a:pPr eaLnBrk="1" hangingPunct="1">
              <a:defRPr/>
            </a:pPr>
            <a:endParaRPr lang="en-GB" sz="1400" b="1" i="1" u="sng" dirty="0">
              <a:solidFill>
                <a:srgbClr val="00642D"/>
              </a:solidFill>
            </a:endParaRPr>
          </a:p>
          <a:p>
            <a:pPr eaLnBrk="1" hangingPunct="1">
              <a:defRPr/>
            </a:pPr>
            <a:r>
              <a:rPr lang="en-US" sz="1400" b="1" i="1" u="sng" dirty="0">
                <a:solidFill>
                  <a:srgbClr val="00642D"/>
                </a:solidFill>
                <a:cs typeface="Arial" charset="0"/>
                <a:hlinkClick r:id="rId3"/>
              </a:rPr>
              <a:t>227/99 Democratic Republic of Congo / Burundi,</a:t>
            </a:r>
          </a:p>
          <a:p>
            <a:pPr eaLnBrk="1" hangingPunct="1">
              <a:defRPr/>
            </a:pPr>
            <a:r>
              <a:rPr lang="en-US" sz="1400" b="1" i="1" u="sng" dirty="0">
                <a:solidFill>
                  <a:srgbClr val="00642D"/>
                </a:solidFill>
                <a:cs typeface="Arial" charset="0"/>
                <a:hlinkClick r:id="rId3"/>
              </a:rPr>
              <a:t>Rwanda, Uganda (2003) </a:t>
            </a:r>
            <a:r>
              <a:rPr lang="en-US" sz="1400" b="1" i="1" u="sng" dirty="0">
                <a:solidFill>
                  <a:srgbClr val="00642D"/>
                </a:solidFill>
                <a:cs typeface="Arial" charset="0"/>
              </a:rPr>
              <a:t> </a:t>
            </a:r>
          </a:p>
          <a:p>
            <a:pPr eaLnBrk="1" hangingPunct="1">
              <a:defRPr/>
            </a:pPr>
            <a:endParaRPr lang="fr-CH" sz="1400" b="1" i="1" u="sng" dirty="0">
              <a:solidFill>
                <a:srgbClr val="00642D"/>
              </a:solidFill>
              <a:cs typeface="Arial" charset="0"/>
            </a:endParaRPr>
          </a:p>
          <a:p>
            <a:pPr eaLnBrk="1" hangingPunct="1">
              <a:defRPr/>
            </a:pPr>
            <a:r>
              <a:rPr lang="en-GB" sz="1400" b="1" i="1" u="sng" dirty="0">
                <a:solidFill>
                  <a:srgbClr val="00642D"/>
                </a:solidFill>
                <a:hlinkClick r:id="rId4"/>
              </a:rPr>
              <a:t>266/03 Kevin </a:t>
            </a:r>
            <a:r>
              <a:rPr lang="en-GB" sz="1400" b="1" i="1" u="sng" dirty="0" err="1">
                <a:solidFill>
                  <a:srgbClr val="00642D"/>
                </a:solidFill>
                <a:hlinkClick r:id="rId4"/>
              </a:rPr>
              <a:t>Mgwanga</a:t>
            </a:r>
            <a:r>
              <a:rPr lang="en-GB" sz="1400" b="1" i="1" u="sng" dirty="0">
                <a:solidFill>
                  <a:srgbClr val="00642D"/>
                </a:solidFill>
                <a:hlinkClick r:id="rId4"/>
              </a:rPr>
              <a:t> </a:t>
            </a:r>
            <a:r>
              <a:rPr lang="en-GB" sz="1400" b="1" i="1" u="sng" dirty="0" err="1">
                <a:solidFill>
                  <a:srgbClr val="00642D"/>
                </a:solidFill>
                <a:hlinkClick r:id="rId4"/>
              </a:rPr>
              <a:t>Gunme</a:t>
            </a:r>
            <a:r>
              <a:rPr lang="en-GB" sz="1400" b="1" i="1" u="sng" dirty="0">
                <a:solidFill>
                  <a:srgbClr val="00642D"/>
                </a:solidFill>
                <a:hlinkClick r:id="rId4"/>
              </a:rPr>
              <a:t> et al / Cameroon (2009)</a:t>
            </a:r>
            <a:endParaRPr lang="en-GB" sz="1400" b="1" i="1" u="sng" dirty="0">
              <a:solidFill>
                <a:srgbClr val="00642D"/>
              </a:solidFill>
            </a:endParaRPr>
          </a:p>
          <a:p>
            <a:pPr eaLnBrk="1" hangingPunct="1">
              <a:defRPr/>
            </a:pPr>
            <a:endParaRPr lang="fr-CH" sz="1400" b="1" i="1" u="sng" dirty="0">
              <a:solidFill>
                <a:srgbClr val="00642D"/>
              </a:solidFill>
            </a:endParaRPr>
          </a:p>
          <a:p>
            <a:pPr eaLnBrk="1" hangingPunct="1">
              <a:defRPr/>
            </a:pPr>
            <a:r>
              <a:rPr lang="en-US" sz="1400" b="1" i="1" u="sng" dirty="0">
                <a:solidFill>
                  <a:srgbClr val="00642D"/>
                </a:solidFill>
                <a:hlinkClick r:id="rId5"/>
              </a:rPr>
              <a:t>279/03-296/05 : Sudan Human Rights </a:t>
            </a:r>
            <a:r>
              <a:rPr lang="en-US" sz="1400" b="1" i="1" u="sng" dirty="0" err="1">
                <a:solidFill>
                  <a:srgbClr val="00642D"/>
                </a:solidFill>
                <a:hlinkClick r:id="rId5"/>
              </a:rPr>
              <a:t>Organisation</a:t>
            </a:r>
            <a:r>
              <a:rPr lang="en-US" sz="1400" b="1" i="1" u="sng" dirty="0">
                <a:solidFill>
                  <a:srgbClr val="00642D"/>
                </a:solidFill>
                <a:hlinkClick r:id="rId5"/>
              </a:rPr>
              <a:t> &amp; Centre on </a:t>
            </a:r>
          </a:p>
          <a:p>
            <a:pPr eaLnBrk="1" hangingPunct="1">
              <a:defRPr/>
            </a:pPr>
            <a:r>
              <a:rPr lang="en-US" sz="1400" b="1" i="1" u="sng" dirty="0">
                <a:solidFill>
                  <a:srgbClr val="00642D"/>
                </a:solidFill>
                <a:hlinkClick r:id="rId5"/>
              </a:rPr>
              <a:t>Housing Rights and Evictions (COHRE) / Sudan (2009)</a:t>
            </a:r>
            <a:endParaRPr lang="en-US" sz="1400" b="1" i="1" u="sng" dirty="0">
              <a:solidFill>
                <a:srgbClr val="00642D"/>
              </a:solidFill>
            </a:endParaRPr>
          </a:p>
          <a:p>
            <a:pPr eaLnBrk="1" hangingPunct="1">
              <a:defRPr/>
            </a:pPr>
            <a:endParaRPr lang="en-GB" sz="1400" b="1" i="1" u="sng" dirty="0">
              <a:solidFill>
                <a:srgbClr val="00642D"/>
              </a:solidFill>
            </a:endParaRPr>
          </a:p>
          <a:p>
            <a:pPr eaLnBrk="1" hangingPunct="1">
              <a:defRPr/>
            </a:pPr>
            <a:r>
              <a:rPr lang="en-US" sz="1400" b="1" i="1" u="sng" dirty="0">
                <a:solidFill>
                  <a:srgbClr val="00642D"/>
                </a:solidFill>
                <a:cs typeface="Arial" charset="0"/>
                <a:hlinkClick r:id="rId6"/>
              </a:rPr>
              <a:t>276/03 Centre for Minority Rights Development (Kenya) and Minority Rights Group (on behalf of </a:t>
            </a:r>
            <a:r>
              <a:rPr lang="en-US" sz="1400" b="1" i="1" u="sng" dirty="0" err="1">
                <a:solidFill>
                  <a:srgbClr val="00642D"/>
                </a:solidFill>
                <a:cs typeface="Arial" charset="0"/>
                <a:hlinkClick r:id="rId6"/>
              </a:rPr>
              <a:t>Endorois</a:t>
            </a:r>
            <a:r>
              <a:rPr lang="en-US" sz="1400" b="1" i="1" u="sng" dirty="0">
                <a:solidFill>
                  <a:srgbClr val="00642D"/>
                </a:solidFill>
                <a:cs typeface="Arial" charset="0"/>
                <a:hlinkClick r:id="rId6"/>
              </a:rPr>
              <a:t> Welfare Council) / </a:t>
            </a:r>
          </a:p>
          <a:p>
            <a:pPr eaLnBrk="1" hangingPunct="1">
              <a:defRPr/>
            </a:pPr>
            <a:r>
              <a:rPr lang="en-US" sz="1400" b="1" i="1" u="sng" dirty="0">
                <a:solidFill>
                  <a:srgbClr val="00642D"/>
                </a:solidFill>
                <a:cs typeface="Arial" charset="0"/>
                <a:hlinkClick r:id="rId6"/>
              </a:rPr>
              <a:t>Kenya (2009)</a:t>
            </a:r>
            <a:endParaRPr lang="en-US" sz="1400" b="1" i="1" u="sng" dirty="0">
              <a:solidFill>
                <a:srgbClr val="00642D"/>
              </a:solidFill>
              <a:cs typeface="Arial" charset="0"/>
            </a:endParaRPr>
          </a:p>
          <a:p>
            <a:pPr eaLnBrk="1" hangingPunct="1">
              <a:defRPr/>
            </a:pPr>
            <a:endParaRPr lang="en-US" sz="1400" b="1" i="1" u="sng" dirty="0">
              <a:solidFill>
                <a:srgbClr val="00642D"/>
              </a:solidFill>
              <a:cs typeface="Arial" charset="0"/>
            </a:endParaRPr>
          </a:p>
          <a:p>
            <a:pPr eaLnBrk="1" hangingPunct="1">
              <a:defRPr/>
            </a:pPr>
            <a:r>
              <a:rPr lang="en-US" altLang="zh-CN" sz="1400" b="1" i="1" u="sng" dirty="0">
                <a:solidFill>
                  <a:srgbClr val="0070C0"/>
                </a:solidFill>
                <a:hlinkClick r:id="rId7"/>
              </a:rPr>
              <a:t>Resolution on the preparation of a General Comment on the right to development in Africa - ACHPR.Res.586 (LXXIX) 2024</a:t>
            </a:r>
            <a:endParaRPr lang="en-US" altLang="zh-CN" sz="1400" b="1" i="1" u="sng" dirty="0">
              <a:solidFill>
                <a:srgbClr val="0070C0"/>
              </a:solidFill>
            </a:endParaRPr>
          </a:p>
          <a:p>
            <a:pPr eaLnBrk="1" hangingPunct="1">
              <a:defRPr/>
            </a:pPr>
            <a:endParaRPr lang="en-US" sz="1600" b="1" i="1" u="sng" dirty="0">
              <a:solidFill>
                <a:srgbClr val="00642D"/>
              </a:solidFill>
              <a:cs typeface="Arial" charset="0"/>
            </a:endParaRPr>
          </a:p>
          <a:p>
            <a:pPr eaLnBrk="1" hangingPunct="1">
              <a:defRPr/>
            </a:pPr>
            <a:endParaRPr lang="en-US" sz="1600" b="1" i="1" u="sng" dirty="0">
              <a:solidFill>
                <a:srgbClr val="00642D"/>
              </a:solidFill>
              <a:hlinkClick r:id="rId8"/>
            </a:endParaRPr>
          </a:p>
          <a:p>
            <a:pPr eaLnBrk="1" hangingPunct="1">
              <a:defRPr/>
            </a:pPr>
            <a:endParaRPr lang="en-US" sz="1400" b="1" i="1" u="sng" dirty="0">
              <a:solidFill>
                <a:srgbClr val="0070C0"/>
              </a:solidFill>
              <a:hlinkClick r:id="rId8"/>
            </a:endParaRPr>
          </a:p>
          <a:p>
            <a:pPr eaLnBrk="1" hangingPunct="1">
              <a:defRPr/>
            </a:pPr>
            <a:r>
              <a:rPr lang="en-US" sz="1400" b="1" i="1" u="sng" dirty="0">
                <a:solidFill>
                  <a:srgbClr val="0070C0"/>
                </a:solidFill>
                <a:hlinkClick r:id="rId8"/>
              </a:rPr>
              <a:t>006/2012 – African Commission on Human and Peoples’ Rights v. Republic of Kenya (2017)</a:t>
            </a:r>
            <a:endParaRPr lang="en-GB" sz="1400" b="1" i="1" u="sng" dirty="0">
              <a:solidFill>
                <a:srgbClr val="0070C0"/>
              </a:solidFill>
            </a:endParaRPr>
          </a:p>
        </p:txBody>
      </p:sp>
      <p:pic>
        <p:nvPicPr>
          <p:cNvPr id="25605" name="Picture 9">
            <a:extLst>
              <a:ext uri="{FF2B5EF4-FFF2-40B4-BE49-F238E27FC236}">
                <a16:creationId xmlns:a16="http://schemas.microsoft.com/office/drawing/2014/main" id="{1B7155E0-8195-0DE2-2B05-EB05F7F6D77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86563" y="2827338"/>
            <a:ext cx="2357437" cy="179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tângulo de cantos arredondados 10">
            <a:extLst>
              <a:ext uri="{FF2B5EF4-FFF2-40B4-BE49-F238E27FC236}">
                <a16:creationId xmlns:a16="http://schemas.microsoft.com/office/drawing/2014/main" id="{EE3068F7-FA52-219B-B025-C27A2E7B6255}"/>
              </a:ext>
            </a:extLst>
          </p:cNvPr>
          <p:cNvSpPr/>
          <p:nvPr/>
        </p:nvSpPr>
        <p:spPr>
          <a:xfrm>
            <a:off x="430213" y="1453784"/>
            <a:ext cx="5908675" cy="346075"/>
          </a:xfrm>
          <a:prstGeom prst="roundRect">
            <a:avLst/>
          </a:prstGeom>
          <a:solidFill>
            <a:srgbClr val="E4FF97"/>
          </a:solidFill>
          <a:ln w="3175">
            <a:solidFill>
              <a:schemeClr val="accent6">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000" b="1" dirty="0">
                <a:solidFill>
                  <a:srgbClr val="00642D"/>
                </a:solidFill>
                <a:latin typeface="+mj-lt"/>
              </a:rPr>
              <a:t>African Commission on Human and Peoples</a:t>
            </a:r>
            <a:r>
              <a:rPr lang="en-US" altLang="en-US" sz="2000" b="1" dirty="0">
                <a:solidFill>
                  <a:srgbClr val="00642D"/>
                </a:solidFill>
                <a:latin typeface="+mj-lt"/>
                <a:cs typeface="Arial" charset="0"/>
              </a:rPr>
              <a:t> ’</a:t>
            </a:r>
            <a:r>
              <a:rPr lang="en-US" sz="2000" b="1" dirty="0">
                <a:solidFill>
                  <a:srgbClr val="00642D"/>
                </a:solidFill>
                <a:latin typeface="+mj-lt"/>
              </a:rPr>
              <a:t>  Rights</a:t>
            </a:r>
          </a:p>
        </p:txBody>
      </p:sp>
      <p:sp>
        <p:nvSpPr>
          <p:cNvPr id="11" name="Retângulo de cantos arredondados 10">
            <a:extLst>
              <a:ext uri="{FF2B5EF4-FFF2-40B4-BE49-F238E27FC236}">
                <a16:creationId xmlns:a16="http://schemas.microsoft.com/office/drawing/2014/main" id="{31F426C3-5A6D-B076-F4DE-C19EFEC7C5E0}"/>
              </a:ext>
            </a:extLst>
          </p:cNvPr>
          <p:cNvSpPr/>
          <p:nvPr/>
        </p:nvSpPr>
        <p:spPr>
          <a:xfrm>
            <a:off x="487363" y="5753100"/>
            <a:ext cx="5908675" cy="346075"/>
          </a:xfrm>
          <a:prstGeom prst="roundRect">
            <a:avLst/>
          </a:prstGeom>
          <a:solidFill>
            <a:srgbClr val="E4FF97"/>
          </a:solidFill>
          <a:ln w="3175">
            <a:solidFill>
              <a:schemeClr val="accent6">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000" b="1" dirty="0">
                <a:solidFill>
                  <a:srgbClr val="00642D"/>
                </a:solidFill>
                <a:latin typeface="+mj-lt"/>
              </a:rPr>
              <a:t>African Court on Human and Peoples</a:t>
            </a:r>
            <a:r>
              <a:rPr lang="en-US" altLang="en-US" sz="2000" b="1" dirty="0">
                <a:solidFill>
                  <a:srgbClr val="00642D"/>
                </a:solidFill>
                <a:latin typeface="+mj-lt"/>
                <a:cs typeface="Arial" charset="0"/>
              </a:rPr>
              <a:t> ’</a:t>
            </a:r>
            <a:r>
              <a:rPr lang="en-US" sz="2000" b="1" dirty="0">
                <a:solidFill>
                  <a:srgbClr val="00642D"/>
                </a:solidFill>
                <a:latin typeface="+mj-lt"/>
              </a:rPr>
              <a:t>  Rights</a:t>
            </a:r>
          </a:p>
        </p:txBody>
      </p:sp>
      <p:pic>
        <p:nvPicPr>
          <p:cNvPr id="25608" name="Picture 2" descr="Image result for achpr">
            <a:extLst>
              <a:ext uri="{FF2B5EF4-FFF2-40B4-BE49-F238E27FC236}">
                <a16:creationId xmlns:a16="http://schemas.microsoft.com/office/drawing/2014/main" id="{963DAB18-4AEC-D690-89A3-BD17E39ABEA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34238" y="1435100"/>
            <a:ext cx="1192212"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9" name="Picture 10" descr="Image result for african court human rights">
            <a:extLst>
              <a:ext uri="{FF2B5EF4-FFF2-40B4-BE49-F238E27FC236}">
                <a16:creationId xmlns:a16="http://schemas.microsoft.com/office/drawing/2014/main" id="{F9611FA7-0F56-9073-2B9F-7742996E27C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58038" y="4686300"/>
            <a:ext cx="134302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2">
            <a:extLst>
              <a:ext uri="{FF2B5EF4-FFF2-40B4-BE49-F238E27FC236}">
                <a16:creationId xmlns:a16="http://schemas.microsoft.com/office/drawing/2014/main" id="{1E279405-7BC4-6B81-17EE-B071CAB0966D}"/>
              </a:ext>
            </a:extLst>
          </p:cNvPr>
          <p:cNvSpPr>
            <a:spLocks noChangeArrowheads="1"/>
          </p:cNvSpPr>
          <p:nvPr/>
        </p:nvSpPr>
        <p:spPr bwMode="auto">
          <a:xfrm>
            <a:off x="1600200" y="303213"/>
            <a:ext cx="563403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108" charset="0"/>
              </a:defRPr>
            </a:lvl1pPr>
            <a:lvl2pPr marL="742950" indent="-285750">
              <a:spcBef>
                <a:spcPct val="20000"/>
              </a:spcBef>
              <a:buFont typeface="Arial" charset="0"/>
              <a:buChar char="–"/>
              <a:defRPr sz="2800">
                <a:solidFill>
                  <a:schemeClr val="tx1"/>
                </a:solidFill>
                <a:latin typeface="Calibri" pitchFamily="-108" charset="0"/>
              </a:defRPr>
            </a:lvl2pPr>
            <a:lvl3pPr marL="1143000" indent="-228600">
              <a:spcBef>
                <a:spcPct val="20000"/>
              </a:spcBef>
              <a:buFont typeface="Arial" charset="0"/>
              <a:buChar char="•"/>
              <a:defRPr sz="2400">
                <a:solidFill>
                  <a:schemeClr val="tx1"/>
                </a:solidFill>
                <a:latin typeface="Calibri" pitchFamily="-108" charset="0"/>
              </a:defRPr>
            </a:lvl3pPr>
            <a:lvl4pPr marL="1600200" indent="-228600">
              <a:spcBef>
                <a:spcPct val="20000"/>
              </a:spcBef>
              <a:buFont typeface="Arial" charset="0"/>
              <a:buChar char="–"/>
              <a:defRPr sz="2000">
                <a:solidFill>
                  <a:schemeClr val="tx1"/>
                </a:solidFill>
                <a:latin typeface="Calibri" pitchFamily="-108" charset="0"/>
              </a:defRPr>
            </a:lvl4pPr>
            <a:lvl5pPr marL="2057400" indent="-228600">
              <a:spcBef>
                <a:spcPct val="20000"/>
              </a:spcBef>
              <a:buFont typeface="Arial" charset="0"/>
              <a:buChar char="»"/>
              <a:defRPr sz="2000">
                <a:solidFill>
                  <a:schemeClr val="tx1"/>
                </a:solidFill>
                <a:latin typeface="Calibri" pitchFamily="-108" charset="0"/>
              </a:defRPr>
            </a:lvl5pPr>
            <a:lvl6pPr marL="2514600" indent="-228600" defTabSz="457200" fontAlgn="base">
              <a:spcBef>
                <a:spcPct val="20000"/>
              </a:spcBef>
              <a:spcAft>
                <a:spcPct val="0"/>
              </a:spcAft>
              <a:buFont typeface="Arial" charset="0"/>
              <a:buChar char="»"/>
              <a:defRPr sz="2000">
                <a:solidFill>
                  <a:schemeClr val="tx1"/>
                </a:solidFill>
                <a:latin typeface="Calibri" pitchFamily="-108" charset="0"/>
              </a:defRPr>
            </a:lvl6pPr>
            <a:lvl7pPr marL="2971800" indent="-228600" defTabSz="457200" fontAlgn="base">
              <a:spcBef>
                <a:spcPct val="20000"/>
              </a:spcBef>
              <a:spcAft>
                <a:spcPct val="0"/>
              </a:spcAft>
              <a:buFont typeface="Arial" charset="0"/>
              <a:buChar char="»"/>
              <a:defRPr sz="2000">
                <a:solidFill>
                  <a:schemeClr val="tx1"/>
                </a:solidFill>
                <a:latin typeface="Calibri" pitchFamily="-108" charset="0"/>
              </a:defRPr>
            </a:lvl7pPr>
            <a:lvl8pPr marL="3429000" indent="-228600" defTabSz="457200" fontAlgn="base">
              <a:spcBef>
                <a:spcPct val="20000"/>
              </a:spcBef>
              <a:spcAft>
                <a:spcPct val="0"/>
              </a:spcAft>
              <a:buFont typeface="Arial" charset="0"/>
              <a:buChar char="»"/>
              <a:defRPr sz="2000">
                <a:solidFill>
                  <a:schemeClr val="tx1"/>
                </a:solidFill>
                <a:latin typeface="Calibri" pitchFamily="-108" charset="0"/>
              </a:defRPr>
            </a:lvl8pPr>
            <a:lvl9pPr marL="3886200" indent="-228600" defTabSz="457200" fontAlgn="base">
              <a:spcBef>
                <a:spcPct val="20000"/>
              </a:spcBef>
              <a:spcAft>
                <a:spcPct val="0"/>
              </a:spcAft>
              <a:buFont typeface="Arial" charset="0"/>
              <a:buChar char="»"/>
              <a:defRPr sz="2000">
                <a:solidFill>
                  <a:schemeClr val="tx1"/>
                </a:solidFill>
                <a:latin typeface="Calibri" pitchFamily="-108" charset="0"/>
              </a:defRPr>
            </a:lvl9pPr>
          </a:lstStyle>
          <a:p>
            <a:pPr algn="ctr" eaLnBrk="1" hangingPunct="1">
              <a:spcBef>
                <a:spcPct val="0"/>
              </a:spcBef>
              <a:spcAft>
                <a:spcPts val="1200"/>
              </a:spcAft>
              <a:buFontTx/>
              <a:buNone/>
              <a:defRPr/>
            </a:pPr>
            <a:r>
              <a:rPr lang="fr-CH" altLang="en-US" sz="2800" b="1" dirty="0" err="1">
                <a:solidFill>
                  <a:srgbClr val="00642D"/>
                </a:solidFill>
                <a:cs typeface="Arial" pitchFamily="34" charset="0"/>
              </a:rPr>
              <a:t>African</a:t>
            </a:r>
            <a:r>
              <a:rPr lang="fr-CH" altLang="en-US" sz="2800" b="1" dirty="0">
                <a:solidFill>
                  <a:srgbClr val="00642D"/>
                </a:solidFill>
                <a:cs typeface="Arial" pitchFamily="34" charset="0"/>
              </a:rPr>
              <a:t> </a:t>
            </a:r>
            <a:r>
              <a:rPr lang="fr-CH" altLang="en-US" sz="2800" b="1" dirty="0" err="1">
                <a:solidFill>
                  <a:srgbClr val="00642D"/>
                </a:solidFill>
                <a:cs typeface="Arial" pitchFamily="34" charset="0"/>
              </a:rPr>
              <a:t>Human</a:t>
            </a:r>
            <a:r>
              <a:rPr lang="fr-CH" altLang="en-US" sz="2800" b="1" dirty="0">
                <a:solidFill>
                  <a:srgbClr val="00642D"/>
                </a:solidFill>
                <a:cs typeface="Arial" pitchFamily="34" charset="0"/>
              </a:rPr>
              <a:t> </a:t>
            </a:r>
            <a:r>
              <a:rPr lang="fr-CH" altLang="en-US" sz="2800" b="1" dirty="0" err="1">
                <a:solidFill>
                  <a:srgbClr val="00642D"/>
                </a:solidFill>
                <a:cs typeface="Arial" pitchFamily="34" charset="0"/>
              </a:rPr>
              <a:t>Rights</a:t>
            </a:r>
            <a:r>
              <a:rPr lang="fr-CH" altLang="en-US" sz="2800" b="1" dirty="0">
                <a:solidFill>
                  <a:srgbClr val="00642D"/>
                </a:solidFill>
                <a:cs typeface="Arial" pitchFamily="34" charset="0"/>
              </a:rPr>
              <a:t> System</a:t>
            </a:r>
            <a:endParaRPr lang="en-US" altLang="en-US" sz="2800" b="1" dirty="0">
              <a:solidFill>
                <a:schemeClr val="bg1"/>
              </a:solidFill>
              <a:latin typeface="+mj-lt"/>
              <a:ea typeface="ＭＳ Ｐゴシック" pitchFamily="-108" charset="-128"/>
              <a:cs typeface="Arial"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re 1">
            <a:extLst>
              <a:ext uri="{FF2B5EF4-FFF2-40B4-BE49-F238E27FC236}">
                <a16:creationId xmlns:a16="http://schemas.microsoft.com/office/drawing/2014/main" id="{45E80225-D641-F18C-F452-E76A1ABD198B}"/>
              </a:ext>
            </a:extLst>
          </p:cNvPr>
          <p:cNvSpPr>
            <a:spLocks noGrp="1"/>
          </p:cNvSpPr>
          <p:nvPr>
            <p:ph type="title"/>
          </p:nvPr>
        </p:nvSpPr>
        <p:spPr>
          <a:xfrm>
            <a:off x="1143000" y="188913"/>
            <a:ext cx="6610350" cy="1143000"/>
          </a:xfrm>
        </p:spPr>
        <p:txBody>
          <a:bodyPr/>
          <a:lstStyle/>
          <a:p>
            <a:pPr eaLnBrk="1" hangingPunct="1">
              <a:defRPr/>
            </a:pPr>
            <a:r>
              <a:rPr lang="fr-FR" altLang="es-ES_tradnl" dirty="0">
                <a:cs typeface="Arial" pitchFamily="34" charset="0"/>
              </a:rPr>
              <a:t> </a:t>
            </a:r>
            <a:r>
              <a:rPr lang="en-US" altLang="en-US" dirty="0"/>
              <a:t>Arab Charter on Human Rights 2004</a:t>
            </a:r>
            <a:endParaRPr lang="fr-FR" altLang="es-ES_tradnl" dirty="0">
              <a:cs typeface="Arial" pitchFamily="34" charset="0"/>
            </a:endParaRPr>
          </a:p>
        </p:txBody>
      </p:sp>
      <p:pic>
        <p:nvPicPr>
          <p:cNvPr id="3" name="Picture 2" descr="http://www.ohchr.org/SiteCollectionImages/Press/financing_development_int.jpg">
            <a:extLst>
              <a:ext uri="{FF2B5EF4-FFF2-40B4-BE49-F238E27FC236}">
                <a16:creationId xmlns:a16="http://schemas.microsoft.com/office/drawing/2014/main" id="{DF15AF56-4748-05C5-6993-AE1844E001FA}"/>
              </a:ext>
            </a:extLst>
          </p:cNvPr>
          <p:cNvPicPr>
            <a:picLocks noChangeAspect="1" noChangeArrowheads="1"/>
          </p:cNvPicPr>
          <p:nvPr/>
        </p:nvPicPr>
        <p:blipFill>
          <a:blip r:embed="rId3"/>
          <a:srcRect/>
          <a:stretch>
            <a:fillRect/>
          </a:stretch>
        </p:blipFill>
        <p:spPr bwMode="auto">
          <a:xfrm>
            <a:off x="538163" y="4513263"/>
            <a:ext cx="1966912" cy="1901825"/>
          </a:xfrm>
          <a:prstGeom prst="rect">
            <a:avLst/>
          </a:prstGeom>
          <a:noFill/>
          <a:ln w="76200">
            <a:solidFill>
              <a:schemeClr val="tx2">
                <a:lumMod val="75000"/>
              </a:schemeClr>
            </a:solidFill>
            <a:prstDash val="sysDot"/>
            <a:miter lim="800000"/>
            <a:headEnd/>
            <a:tailEnd/>
          </a:ln>
          <a:extLst>
            <a:ext uri="{909E8E84-426E-40DD-AFC4-6F175D3DCCD1}">
              <a14:hiddenFill xmlns:a14="http://schemas.microsoft.com/office/drawing/2010/main">
                <a:solidFill>
                  <a:srgbClr val="FFFFFF"/>
                </a:solidFill>
              </a14:hiddenFill>
            </a:ext>
          </a:extLst>
        </p:spPr>
      </p:pic>
      <p:pic>
        <p:nvPicPr>
          <p:cNvPr id="14340" name="Picture 6">
            <a:extLst>
              <a:ext uri="{FF2B5EF4-FFF2-40B4-BE49-F238E27FC236}">
                <a16:creationId xmlns:a16="http://schemas.microsoft.com/office/drawing/2014/main" id="{1B723945-C9E5-60FD-41DD-B3F7F0EAD366}"/>
              </a:ext>
            </a:extLst>
          </p:cNvPr>
          <p:cNvPicPr>
            <a:picLocks noChangeAspect="1" noChangeArrowheads="1"/>
          </p:cNvPicPr>
          <p:nvPr/>
        </p:nvPicPr>
        <p:blipFill>
          <a:blip r:embed="rId4"/>
          <a:srcRect/>
          <a:stretch>
            <a:fillRect/>
          </a:stretch>
        </p:blipFill>
        <p:spPr bwMode="auto">
          <a:xfrm>
            <a:off x="6759575" y="1431925"/>
            <a:ext cx="1987550" cy="2636838"/>
          </a:xfrm>
          <a:prstGeom prst="rect">
            <a:avLst/>
          </a:prstGeom>
          <a:noFill/>
          <a:ln w="76200">
            <a:solidFill>
              <a:schemeClr val="tx2">
                <a:lumMod val="75000"/>
              </a:schemeClr>
            </a:solidFill>
            <a:prstDash val="sysDot"/>
            <a:miter lim="800000"/>
            <a:headEnd/>
            <a:tailEnd/>
          </a:ln>
          <a:extLst>
            <a:ext uri="{909E8E84-426E-40DD-AFC4-6F175D3DCCD1}">
              <a14:hiddenFill xmlns:a14="http://schemas.microsoft.com/office/drawing/2010/main">
                <a:solidFill>
                  <a:schemeClr val="accent1"/>
                </a:solidFill>
              </a14:hiddenFill>
            </a:ext>
          </a:extLst>
        </p:spPr>
      </p:pic>
      <p:sp>
        <p:nvSpPr>
          <p:cNvPr id="8" name="Retângulo de cantos arredondados 7">
            <a:extLst>
              <a:ext uri="{FF2B5EF4-FFF2-40B4-BE49-F238E27FC236}">
                <a16:creationId xmlns:a16="http://schemas.microsoft.com/office/drawing/2014/main" id="{31F62632-458A-FF48-DB08-20DF6F36AAC4}"/>
              </a:ext>
            </a:extLst>
          </p:cNvPr>
          <p:cNvSpPr/>
          <p:nvPr/>
        </p:nvSpPr>
        <p:spPr>
          <a:xfrm>
            <a:off x="358775" y="1431925"/>
            <a:ext cx="6205538" cy="2873375"/>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spcAft>
                <a:spcPts val="1200"/>
              </a:spcAft>
              <a:defRPr/>
            </a:pPr>
            <a:r>
              <a:rPr lang="en-US" altLang="en-US" sz="1700" b="1" u="sng" dirty="0">
                <a:solidFill>
                  <a:srgbClr val="00642D"/>
                </a:solidFill>
              </a:rPr>
              <a:t>Article 37</a:t>
            </a:r>
          </a:p>
          <a:p>
            <a:pPr algn="just" eaLnBrk="1" hangingPunct="1">
              <a:buFont typeface="Wingdings" pitchFamily="2" charset="2"/>
              <a:buNone/>
              <a:defRPr/>
            </a:pPr>
            <a:r>
              <a:rPr lang="en-US" sz="1700" b="1" dirty="0">
                <a:solidFill>
                  <a:srgbClr val="00642D"/>
                </a:solidFill>
              </a:rPr>
              <a:t>The right to development is a fundamental human right. All State Parties shall establish development policies and take measures to ensure this right. They must give effect to the values of solidarity and cooperation among them and, at the international level, to eliminate poverty and achieve economic, social, cultural and political development. In accordance with this right, every citizen shall have the right to participate in the development, and contribute to and enjoy the benefits, of their goods and fruits of their </a:t>
            </a:r>
            <a:r>
              <a:rPr lang="en-US" sz="1700" b="1" dirty="0" err="1">
                <a:solidFill>
                  <a:srgbClr val="00642D"/>
                </a:solidFill>
              </a:rPr>
              <a:t>labour</a:t>
            </a:r>
            <a:r>
              <a:rPr lang="en-US" sz="1700" b="1" dirty="0">
                <a:solidFill>
                  <a:srgbClr val="00642D"/>
                </a:solidFill>
              </a:rPr>
              <a:t>.</a:t>
            </a:r>
          </a:p>
        </p:txBody>
      </p:sp>
      <p:sp>
        <p:nvSpPr>
          <p:cNvPr id="9" name="Retângulo de cantos arredondados 8">
            <a:extLst>
              <a:ext uri="{FF2B5EF4-FFF2-40B4-BE49-F238E27FC236}">
                <a16:creationId xmlns:a16="http://schemas.microsoft.com/office/drawing/2014/main" id="{5D9E73FC-3111-39E0-C4BE-44188C99B032}"/>
              </a:ext>
            </a:extLst>
          </p:cNvPr>
          <p:cNvSpPr/>
          <p:nvPr/>
        </p:nvSpPr>
        <p:spPr>
          <a:xfrm>
            <a:off x="2727325" y="4535488"/>
            <a:ext cx="5026025" cy="1606550"/>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buFont typeface="Wingdings" pitchFamily="2" charset="2"/>
              <a:buNone/>
              <a:defRPr/>
            </a:pPr>
            <a:r>
              <a:rPr lang="en-US" altLang="en-US" sz="1700" b="1" dirty="0">
                <a:solidFill>
                  <a:srgbClr val="00642D"/>
                </a:solidFill>
              </a:rPr>
              <a:t>Other relevant Articles include:</a:t>
            </a:r>
          </a:p>
          <a:p>
            <a:pPr algn="just" eaLnBrk="1" hangingPunct="1">
              <a:buFont typeface="Wingdings" pitchFamily="2" charset="2"/>
              <a:buNone/>
              <a:defRPr/>
            </a:pPr>
            <a:r>
              <a:rPr lang="en-US" altLang="en-US" sz="1700" b="1" u="sng" dirty="0">
                <a:solidFill>
                  <a:srgbClr val="00642D"/>
                </a:solidFill>
              </a:rPr>
              <a:t>Article 39 </a:t>
            </a:r>
          </a:p>
          <a:p>
            <a:pPr algn="just" eaLnBrk="1" hangingPunct="1">
              <a:buFont typeface="Wingdings" pitchFamily="2" charset="2"/>
              <a:buNone/>
              <a:defRPr/>
            </a:pPr>
            <a:r>
              <a:rPr lang="en-US" altLang="en-US" sz="1700" b="1" dirty="0">
                <a:solidFill>
                  <a:srgbClr val="00642D"/>
                </a:solidFill>
              </a:rPr>
              <a:t>Young persons have the right to be afforded the most ample opportunities for physical and mental development </a:t>
            </a:r>
          </a:p>
        </p:txBody>
      </p:sp>
      <p:pic>
        <p:nvPicPr>
          <p:cNvPr id="26631" name="Picture 9" descr="http://www.lasportal.org/Style%20Library/LASImages/LasLogo.png">
            <a:extLst>
              <a:ext uri="{FF2B5EF4-FFF2-40B4-BE49-F238E27FC236}">
                <a16:creationId xmlns:a16="http://schemas.microsoft.com/office/drawing/2014/main" id="{C314E90E-83BD-64F1-7C21-989A8179B2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53350" y="4745038"/>
            <a:ext cx="1219200" cy="114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itle 1">
            <a:extLst>
              <a:ext uri="{FF2B5EF4-FFF2-40B4-BE49-F238E27FC236}">
                <a16:creationId xmlns:a16="http://schemas.microsoft.com/office/drawing/2014/main" id="{7C002DE4-5A0B-1D6C-72DA-ACCDDD93AEBE}"/>
              </a:ext>
            </a:extLst>
          </p:cNvPr>
          <p:cNvSpPr>
            <a:spLocks noGrp="1"/>
          </p:cNvSpPr>
          <p:nvPr>
            <p:ph type="title"/>
          </p:nvPr>
        </p:nvSpPr>
        <p:spPr>
          <a:xfrm>
            <a:off x="1127125" y="249238"/>
            <a:ext cx="6710363" cy="1143000"/>
          </a:xfrm>
        </p:spPr>
        <p:txBody>
          <a:bodyPr/>
          <a:lstStyle/>
          <a:p>
            <a:pPr eaLnBrk="1" hangingPunct="1">
              <a:defRPr/>
            </a:pPr>
            <a:r>
              <a:rPr lang="en-US" altLang="en-US" dirty="0">
                <a:cs typeface="Arial" pitchFamily="34" charset="0"/>
              </a:rPr>
              <a:t>Association of Southeast Asian Nations (ASEAN) Human Rights Declaration 2012</a:t>
            </a:r>
            <a:endParaRPr lang="en-GB" altLang="en-US" dirty="0">
              <a:cs typeface="Arial" pitchFamily="34" charset="0"/>
            </a:endParaRPr>
          </a:p>
        </p:txBody>
      </p:sp>
      <p:pic>
        <p:nvPicPr>
          <p:cNvPr id="4" name="Picture 5">
            <a:extLst>
              <a:ext uri="{FF2B5EF4-FFF2-40B4-BE49-F238E27FC236}">
                <a16:creationId xmlns:a16="http://schemas.microsoft.com/office/drawing/2014/main" id="{C2336CDD-3CD2-7844-0E30-9B32BB647BE0}"/>
              </a:ext>
            </a:extLst>
          </p:cNvPr>
          <p:cNvPicPr>
            <a:picLocks noChangeAspect="1" noChangeArrowheads="1"/>
          </p:cNvPicPr>
          <p:nvPr/>
        </p:nvPicPr>
        <p:blipFill>
          <a:blip r:embed="rId2"/>
          <a:srcRect/>
          <a:stretch>
            <a:fillRect/>
          </a:stretch>
        </p:blipFill>
        <p:spPr bwMode="auto">
          <a:xfrm>
            <a:off x="61913" y="4133850"/>
            <a:ext cx="2986087" cy="1730375"/>
          </a:xfrm>
          <a:prstGeom prst="rect">
            <a:avLst/>
          </a:prstGeom>
          <a:ln w="57150">
            <a:noFill/>
            <a:prstDash val="solid"/>
          </a:ln>
          <a:effectLst/>
        </p:spPr>
        <p:style>
          <a:lnRef idx="2">
            <a:schemeClr val="accent1">
              <a:shade val="50000"/>
            </a:schemeClr>
          </a:lnRef>
          <a:fillRef idx="1">
            <a:schemeClr val="accent1"/>
          </a:fillRef>
          <a:effectRef idx="0">
            <a:schemeClr val="accent1"/>
          </a:effectRef>
          <a:fontRef idx="minor">
            <a:schemeClr val="lt1"/>
          </a:fontRef>
        </p:style>
      </p:pic>
      <p:sp>
        <p:nvSpPr>
          <p:cNvPr id="6" name="Retângulo de cantos arredondados 5">
            <a:extLst>
              <a:ext uri="{FF2B5EF4-FFF2-40B4-BE49-F238E27FC236}">
                <a16:creationId xmlns:a16="http://schemas.microsoft.com/office/drawing/2014/main" id="{D96DB54E-D534-5AF1-D3A0-5EB7D0798A73}"/>
              </a:ext>
            </a:extLst>
          </p:cNvPr>
          <p:cNvSpPr/>
          <p:nvPr/>
        </p:nvSpPr>
        <p:spPr>
          <a:xfrm>
            <a:off x="255588" y="1643063"/>
            <a:ext cx="8763000" cy="1949450"/>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spcAft>
                <a:spcPts val="1200"/>
              </a:spcAft>
              <a:defRPr/>
            </a:pPr>
            <a:r>
              <a:rPr lang="en-US" altLang="en-US" b="1" dirty="0">
                <a:solidFill>
                  <a:srgbClr val="00642D"/>
                </a:solidFill>
              </a:rPr>
              <a:t>A section of the ASEAN Human Rights Declaration (2012) is devoted to the right to development. In paragraph 37, Member States recognize that the implementation of the right to development requires effective development policies at the national level as well as international cooperation, and that States should mainstream aspects of the right to development into ASEAN community building as well as work with the international community to promote development</a:t>
            </a:r>
          </a:p>
        </p:txBody>
      </p:sp>
      <p:sp>
        <p:nvSpPr>
          <p:cNvPr id="7" name="Retângulo de cantos arredondados 6">
            <a:extLst>
              <a:ext uri="{FF2B5EF4-FFF2-40B4-BE49-F238E27FC236}">
                <a16:creationId xmlns:a16="http://schemas.microsoft.com/office/drawing/2014/main" id="{DD3C56A5-8B1E-B89D-6339-AE6C98C4656D}"/>
              </a:ext>
            </a:extLst>
          </p:cNvPr>
          <p:cNvSpPr/>
          <p:nvPr/>
        </p:nvSpPr>
        <p:spPr>
          <a:xfrm>
            <a:off x="3125788" y="3865563"/>
            <a:ext cx="4711700" cy="2266950"/>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spcAft>
                <a:spcPts val="600"/>
              </a:spcAft>
              <a:defRPr/>
            </a:pPr>
            <a:r>
              <a:rPr lang="en-US" altLang="en-US" b="1" dirty="0">
                <a:solidFill>
                  <a:srgbClr val="00642D"/>
                </a:solidFill>
              </a:rPr>
              <a:t>See also: </a:t>
            </a:r>
          </a:p>
          <a:p>
            <a:pPr algn="just" eaLnBrk="1" hangingPunct="1">
              <a:spcAft>
                <a:spcPts val="600"/>
              </a:spcAft>
              <a:defRPr/>
            </a:pPr>
            <a:r>
              <a:rPr lang="en-US" altLang="en-US" b="1" dirty="0">
                <a:solidFill>
                  <a:srgbClr val="00642D"/>
                </a:solidFill>
              </a:rPr>
              <a:t>Paragraph 35: definition based on the UN Declaration on the RTD</a:t>
            </a:r>
          </a:p>
          <a:p>
            <a:pPr algn="just" eaLnBrk="1" hangingPunct="1">
              <a:spcAft>
                <a:spcPts val="600"/>
              </a:spcAft>
              <a:defRPr/>
            </a:pPr>
            <a:r>
              <a:rPr lang="en-US" altLang="en-US" b="1" dirty="0">
                <a:solidFill>
                  <a:srgbClr val="00642D"/>
                </a:solidFill>
              </a:rPr>
              <a:t>Paragraph 36: on the duty to adopt development </a:t>
            </a:r>
            <a:r>
              <a:rPr lang="en-US" altLang="en-US" b="1" dirty="0" err="1">
                <a:solidFill>
                  <a:srgbClr val="00642D"/>
                </a:solidFill>
              </a:rPr>
              <a:t>programmes</a:t>
            </a:r>
            <a:r>
              <a:rPr lang="en-US" altLang="en-US" b="1" dirty="0">
                <a:solidFill>
                  <a:srgbClr val="00642D"/>
                </a:solidFill>
              </a:rPr>
              <a:t> including sustainable development and progressive narrowing of the development gap in ASEAN</a:t>
            </a:r>
          </a:p>
        </p:txBody>
      </p:sp>
      <p:pic>
        <p:nvPicPr>
          <p:cNvPr id="28678" name="Picture 12" descr="Image result for asean logo">
            <a:extLst>
              <a:ext uri="{FF2B5EF4-FFF2-40B4-BE49-F238E27FC236}">
                <a16:creationId xmlns:a16="http://schemas.microsoft.com/office/drawing/2014/main" id="{4D7CD8F9-99CC-EA39-759F-A99E5372CE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1313" y="4500563"/>
            <a:ext cx="1082675"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itre 1">
            <a:extLst>
              <a:ext uri="{FF2B5EF4-FFF2-40B4-BE49-F238E27FC236}">
                <a16:creationId xmlns:a16="http://schemas.microsoft.com/office/drawing/2014/main" id="{EA9F29D7-F5CC-901E-2896-D3983507CD3E}"/>
              </a:ext>
            </a:extLst>
          </p:cNvPr>
          <p:cNvSpPr>
            <a:spLocks noGrp="1"/>
          </p:cNvSpPr>
          <p:nvPr>
            <p:ph type="title"/>
          </p:nvPr>
        </p:nvSpPr>
        <p:spPr>
          <a:xfrm>
            <a:off x="979488" y="146050"/>
            <a:ext cx="6911975" cy="1143000"/>
          </a:xfrm>
        </p:spPr>
        <p:txBody>
          <a:bodyPr/>
          <a:lstStyle/>
          <a:p>
            <a:pPr eaLnBrk="1" hangingPunct="1">
              <a:defRPr/>
            </a:pPr>
            <a:r>
              <a:rPr lang="en-US" altLang="es-ES_tradnl" dirty="0">
                <a:cs typeface="Arial" pitchFamily="34" charset="0"/>
              </a:rPr>
              <a:t>Abu Dhabi Declaration 2016 </a:t>
            </a:r>
            <a:br>
              <a:rPr lang="en-US" altLang="es-ES_tradnl" dirty="0">
                <a:cs typeface="Arial" pitchFamily="34" charset="0"/>
              </a:rPr>
            </a:br>
            <a:r>
              <a:rPr lang="en-US" altLang="es-ES_tradnl" dirty="0">
                <a:cs typeface="Arial" pitchFamily="34" charset="0"/>
              </a:rPr>
              <a:t>Organization of Islamic Cooperation (OIC) </a:t>
            </a:r>
            <a:br>
              <a:rPr lang="en-US" altLang="es-ES_tradnl" dirty="0">
                <a:cs typeface="Arial" pitchFamily="34" charset="0"/>
              </a:rPr>
            </a:br>
            <a:r>
              <a:rPr lang="en-US" altLang="es-ES_tradnl" dirty="0">
                <a:cs typeface="Arial" pitchFamily="34" charset="0"/>
              </a:rPr>
              <a:t>Independent Permanent Human Rights Commission </a:t>
            </a:r>
          </a:p>
        </p:txBody>
      </p:sp>
      <p:pic>
        <p:nvPicPr>
          <p:cNvPr id="11268" name="Picture 2">
            <a:extLst>
              <a:ext uri="{FF2B5EF4-FFF2-40B4-BE49-F238E27FC236}">
                <a16:creationId xmlns:a16="http://schemas.microsoft.com/office/drawing/2014/main" id="{8D93467C-8B0D-7C96-6904-B48DCA886387}"/>
              </a:ext>
            </a:extLst>
          </p:cNvPr>
          <p:cNvPicPr>
            <a:picLocks noChangeAspect="1" noChangeArrowheads="1"/>
          </p:cNvPicPr>
          <p:nvPr/>
        </p:nvPicPr>
        <p:blipFill>
          <a:blip r:embed="rId3"/>
          <a:srcRect/>
          <a:stretch>
            <a:fillRect/>
          </a:stretch>
        </p:blipFill>
        <p:spPr bwMode="auto">
          <a:xfrm>
            <a:off x="6861175" y="2449513"/>
            <a:ext cx="2060575" cy="3487737"/>
          </a:xfrm>
          <a:prstGeom prst="rect">
            <a:avLst/>
          </a:prstGeom>
          <a:noFill/>
          <a:ln w="57150">
            <a:solidFill>
              <a:schemeClr val="accent6">
                <a:lumMod val="50000"/>
              </a:schemeClr>
            </a:solidFill>
            <a:prstDash val="sysDash"/>
            <a:miter lim="800000"/>
            <a:headEnd/>
            <a:tailEnd/>
          </a:ln>
          <a:extLst>
            <a:ext uri="{909E8E84-426E-40DD-AFC4-6F175D3DCCD1}">
              <a14:hiddenFill xmlns:a14="http://schemas.microsoft.com/office/drawing/2010/main">
                <a:solidFill>
                  <a:schemeClr val="accent1"/>
                </a:solidFill>
              </a14:hiddenFill>
            </a:ext>
          </a:extLst>
        </p:spPr>
      </p:pic>
      <p:sp>
        <p:nvSpPr>
          <p:cNvPr id="7" name="Retângulo de cantos arredondados 6">
            <a:extLst>
              <a:ext uri="{FF2B5EF4-FFF2-40B4-BE49-F238E27FC236}">
                <a16:creationId xmlns:a16="http://schemas.microsoft.com/office/drawing/2014/main" id="{6AB1B3E1-E757-7DA4-C05D-7F778632EE70}"/>
              </a:ext>
            </a:extLst>
          </p:cNvPr>
          <p:cNvSpPr/>
          <p:nvPr/>
        </p:nvSpPr>
        <p:spPr>
          <a:xfrm>
            <a:off x="187325" y="1936750"/>
            <a:ext cx="6416675" cy="1341438"/>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spcAft>
                <a:spcPts val="1200"/>
              </a:spcAft>
              <a:defRPr/>
            </a:pPr>
            <a:r>
              <a:rPr lang="en-US" altLang="en-US" sz="1700" b="1" dirty="0">
                <a:solidFill>
                  <a:srgbClr val="00642D"/>
                </a:solidFill>
              </a:rPr>
              <a:t>Affirmed that the RTD is an indivisible, interdependent, interrelated and mutually inclusive individual and collective right, which belongs to all individuals and peoples in all countries without discrimination on any grounds, including foreign and colonial occupation</a:t>
            </a:r>
          </a:p>
        </p:txBody>
      </p:sp>
      <p:sp>
        <p:nvSpPr>
          <p:cNvPr id="8" name="Retângulo de cantos arredondados 7">
            <a:extLst>
              <a:ext uri="{FF2B5EF4-FFF2-40B4-BE49-F238E27FC236}">
                <a16:creationId xmlns:a16="http://schemas.microsoft.com/office/drawing/2014/main" id="{0B4CA7A3-C2A9-99AB-92CE-D6259F52A33B}"/>
              </a:ext>
            </a:extLst>
          </p:cNvPr>
          <p:cNvSpPr/>
          <p:nvPr/>
        </p:nvSpPr>
        <p:spPr>
          <a:xfrm>
            <a:off x="187325" y="3343275"/>
            <a:ext cx="6416675" cy="3449638"/>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spcAft>
                <a:spcPts val="1200"/>
              </a:spcAft>
              <a:defRPr/>
            </a:pPr>
            <a:r>
              <a:rPr lang="en-US" altLang="en-US" sz="1700" b="1" dirty="0">
                <a:solidFill>
                  <a:srgbClr val="00642D"/>
                </a:solidFill>
              </a:rPr>
              <a:t>Urged the OIC Member States to take concrete and urgent actions to:</a:t>
            </a:r>
          </a:p>
          <a:p>
            <a:pPr marL="285750" indent="-285750" algn="just" eaLnBrk="1" hangingPunct="1">
              <a:spcAft>
                <a:spcPts val="1200"/>
              </a:spcAft>
              <a:buFont typeface="Arial" panose="020B0604020202020204" pitchFamily="34" charset="0"/>
              <a:buChar char="•"/>
              <a:defRPr/>
            </a:pPr>
            <a:r>
              <a:rPr lang="en-US" altLang="en-US" sz="1700" b="1" dirty="0">
                <a:solidFill>
                  <a:srgbClr val="00642D"/>
                </a:solidFill>
              </a:rPr>
              <a:t>reinvigorate political will for implementing the RTD; </a:t>
            </a:r>
          </a:p>
          <a:p>
            <a:pPr marL="285750" indent="-285750" algn="just" eaLnBrk="1" hangingPunct="1">
              <a:spcAft>
                <a:spcPts val="1200"/>
              </a:spcAft>
              <a:buFont typeface="Arial" panose="020B0604020202020204" pitchFamily="34" charset="0"/>
              <a:buChar char="•"/>
              <a:defRPr/>
            </a:pPr>
            <a:r>
              <a:rPr lang="en-US" altLang="en-US" sz="1700" b="1" dirty="0">
                <a:solidFill>
                  <a:srgbClr val="00642D"/>
                </a:solidFill>
              </a:rPr>
              <a:t>mainstream human rights and the RTD norms into development plans and ensure system-wide coherence to bridge implementation gaps; </a:t>
            </a:r>
          </a:p>
          <a:p>
            <a:pPr marL="285750" indent="-285750" algn="just" eaLnBrk="1" hangingPunct="1">
              <a:spcAft>
                <a:spcPts val="1200"/>
              </a:spcAft>
              <a:buFont typeface="Arial" panose="020B0604020202020204" pitchFamily="34" charset="0"/>
              <a:buChar char="•"/>
              <a:defRPr/>
            </a:pPr>
            <a:r>
              <a:rPr lang="en-US" altLang="en-US" sz="1700" b="1" dirty="0">
                <a:solidFill>
                  <a:srgbClr val="00642D"/>
                </a:solidFill>
              </a:rPr>
              <a:t>strengthen international cooperation with multilateral development institutions to address persistent challenges and create linkages with the ongoing international initiatives like the SDGs taking into account national circumstances and priorities</a:t>
            </a:r>
          </a:p>
        </p:txBody>
      </p:sp>
      <p:pic>
        <p:nvPicPr>
          <p:cNvPr id="29702" name="Picture 8" descr="Image result for Organization of Islamic Cooperation (OIC) Independent Permanent Human Rights Commission logo">
            <a:extLst>
              <a:ext uri="{FF2B5EF4-FFF2-40B4-BE49-F238E27FC236}">
                <a16:creationId xmlns:a16="http://schemas.microsoft.com/office/drawing/2014/main" id="{89B4E681-65DC-040C-D764-FD5EF1815A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66000" y="1289050"/>
            <a:ext cx="1050925"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19474-9DE9-9C82-3F69-C829119A4816}"/>
            </a:ext>
          </a:extLst>
        </p:cNvPr>
        <p:cNvGrpSpPr/>
        <p:nvPr/>
      </p:nvGrpSpPr>
      <p:grpSpPr>
        <a:xfrm>
          <a:off x="0" y="0"/>
          <a:ext cx="0" cy="0"/>
          <a:chOff x="0" y="0"/>
          <a:chExt cx="0" cy="0"/>
        </a:xfrm>
      </p:grpSpPr>
      <p:sp>
        <p:nvSpPr>
          <p:cNvPr id="34818" name="Title 1">
            <a:extLst>
              <a:ext uri="{FF2B5EF4-FFF2-40B4-BE49-F238E27FC236}">
                <a16:creationId xmlns:a16="http://schemas.microsoft.com/office/drawing/2014/main" id="{FD9E1D62-1733-4824-586F-812457DF6F08}"/>
              </a:ext>
            </a:extLst>
          </p:cNvPr>
          <p:cNvSpPr>
            <a:spLocks noGrp="1"/>
          </p:cNvSpPr>
          <p:nvPr>
            <p:ph type="title"/>
          </p:nvPr>
        </p:nvSpPr>
        <p:spPr>
          <a:xfrm>
            <a:off x="1728727" y="447675"/>
            <a:ext cx="6273800" cy="1143000"/>
          </a:xfrm>
        </p:spPr>
        <p:txBody>
          <a:bodyPr rtlCol="0">
            <a:noAutofit/>
          </a:bodyPr>
          <a:lstStyle/>
          <a:p>
            <a:pPr eaLnBrk="1" hangingPunct="1">
              <a:spcBef>
                <a:spcPts val="0"/>
              </a:spcBef>
              <a:spcAft>
                <a:spcPts val="1800"/>
              </a:spcAft>
              <a:defRPr/>
            </a:pPr>
            <a:r>
              <a:rPr lang="fr-CH" altLang="en-US" sz="2600" dirty="0">
                <a:solidFill>
                  <a:srgbClr val="006600"/>
                </a:solidFill>
                <a:latin typeface="Calibri" panose="020F0502020204030204" pitchFamily="34" charset="0"/>
                <a:cs typeface="Calibri" panose="020F0502020204030204" pitchFamily="34" charset="0"/>
              </a:rPr>
              <a:t>ASEAN </a:t>
            </a:r>
            <a:r>
              <a:rPr lang="fr-CH" altLang="en-US" sz="2600" dirty="0" err="1">
                <a:solidFill>
                  <a:srgbClr val="006600"/>
                </a:solidFill>
                <a:latin typeface="Calibri" panose="020F0502020204030204" pitchFamily="34" charset="0"/>
                <a:cs typeface="Calibri" panose="020F0502020204030204" pitchFamily="34" charset="0"/>
              </a:rPr>
              <a:t>Declaration</a:t>
            </a:r>
            <a:r>
              <a:rPr lang="fr-CH" altLang="en-US" sz="2600" dirty="0">
                <a:solidFill>
                  <a:srgbClr val="006600"/>
                </a:solidFill>
                <a:latin typeface="Calibri" panose="020F0502020204030204" pitchFamily="34" charset="0"/>
                <a:cs typeface="Calibri" panose="020F0502020204030204" pitchFamily="34" charset="0"/>
              </a:rPr>
              <a:t> on </a:t>
            </a:r>
            <a:r>
              <a:rPr lang="fr-CH" altLang="en-US" sz="2600" dirty="0" err="1">
                <a:solidFill>
                  <a:srgbClr val="006600"/>
                </a:solidFill>
                <a:latin typeface="Calibri" panose="020F0502020204030204" pitchFamily="34" charset="0"/>
                <a:cs typeface="Calibri" panose="020F0502020204030204" pitchFamily="34" charset="0"/>
              </a:rPr>
              <a:t>Promoting</a:t>
            </a:r>
            <a:r>
              <a:rPr lang="fr-CH" altLang="en-US" sz="2600" dirty="0">
                <a:solidFill>
                  <a:srgbClr val="006600"/>
                </a:solidFill>
                <a:latin typeface="Calibri" panose="020F0502020204030204" pitchFamily="34" charset="0"/>
                <a:cs typeface="Calibri" panose="020F0502020204030204" pitchFamily="34" charset="0"/>
              </a:rPr>
              <a:t> the Right to </a:t>
            </a:r>
            <a:r>
              <a:rPr lang="fr-CH" altLang="en-US" sz="2600" dirty="0" err="1">
                <a:solidFill>
                  <a:srgbClr val="006600"/>
                </a:solidFill>
                <a:latin typeface="Calibri" panose="020F0502020204030204" pitchFamily="34" charset="0"/>
                <a:cs typeface="Calibri" panose="020F0502020204030204" pitchFamily="34" charset="0"/>
              </a:rPr>
              <a:t>Development</a:t>
            </a:r>
            <a:r>
              <a:rPr lang="fr-CH" altLang="en-US" sz="2600" dirty="0">
                <a:solidFill>
                  <a:srgbClr val="006600"/>
                </a:solidFill>
                <a:latin typeface="Calibri" panose="020F0502020204030204" pitchFamily="34" charset="0"/>
                <a:cs typeface="Calibri" panose="020F0502020204030204" pitchFamily="34" charset="0"/>
              </a:rPr>
              <a:t> and Right to </a:t>
            </a:r>
            <a:r>
              <a:rPr lang="fr-CH" altLang="en-US" sz="2600" dirty="0" err="1">
                <a:solidFill>
                  <a:srgbClr val="006600"/>
                </a:solidFill>
                <a:latin typeface="Calibri" panose="020F0502020204030204" pitchFamily="34" charset="0"/>
                <a:cs typeface="Calibri" panose="020F0502020204030204" pitchFamily="34" charset="0"/>
              </a:rPr>
              <a:t>Peace</a:t>
            </a:r>
            <a:r>
              <a:rPr lang="fr-CH" altLang="en-US" sz="2600" dirty="0">
                <a:solidFill>
                  <a:srgbClr val="006600"/>
                </a:solidFill>
                <a:latin typeface="Calibri" panose="020F0502020204030204" pitchFamily="34" charset="0"/>
                <a:cs typeface="Calibri" panose="020F0502020204030204" pitchFamily="34" charset="0"/>
              </a:rPr>
              <a:t> </a:t>
            </a:r>
            <a:r>
              <a:rPr lang="fr-CH" altLang="en-US" sz="2600" dirty="0" err="1">
                <a:solidFill>
                  <a:srgbClr val="006600"/>
                </a:solidFill>
                <a:latin typeface="Calibri" panose="020F0502020204030204" pitchFamily="34" charset="0"/>
                <a:cs typeface="Calibri" panose="020F0502020204030204" pitchFamily="34" charset="0"/>
              </a:rPr>
              <a:t>Towards</a:t>
            </a:r>
            <a:r>
              <a:rPr lang="fr-CH" altLang="en-US" sz="2600" dirty="0">
                <a:solidFill>
                  <a:srgbClr val="006600"/>
                </a:solidFill>
                <a:latin typeface="Calibri" panose="020F0502020204030204" pitchFamily="34" charset="0"/>
                <a:cs typeface="Calibri" panose="020F0502020204030204" pitchFamily="34" charset="0"/>
              </a:rPr>
              <a:t> </a:t>
            </a:r>
            <a:r>
              <a:rPr lang="fr-CH" altLang="en-US" sz="2600" dirty="0" err="1">
                <a:solidFill>
                  <a:srgbClr val="006600"/>
                </a:solidFill>
                <a:latin typeface="Calibri" panose="020F0502020204030204" pitchFamily="34" charset="0"/>
                <a:cs typeface="Calibri" panose="020F0502020204030204" pitchFamily="34" charset="0"/>
              </a:rPr>
              <a:t>Realising</a:t>
            </a:r>
            <a:r>
              <a:rPr lang="fr-CH" altLang="en-US" sz="2600" dirty="0">
                <a:solidFill>
                  <a:srgbClr val="006600"/>
                </a:solidFill>
                <a:latin typeface="Calibri" panose="020F0502020204030204" pitchFamily="34" charset="0"/>
                <a:cs typeface="Calibri" panose="020F0502020204030204" pitchFamily="34" charset="0"/>
              </a:rPr>
              <a:t> Inclusive and </a:t>
            </a:r>
            <a:r>
              <a:rPr lang="fr-CH" altLang="en-US" sz="2600" dirty="0" err="1">
                <a:solidFill>
                  <a:srgbClr val="006600"/>
                </a:solidFill>
                <a:latin typeface="Calibri" panose="020F0502020204030204" pitchFamily="34" charset="0"/>
                <a:cs typeface="Calibri" panose="020F0502020204030204" pitchFamily="34" charset="0"/>
              </a:rPr>
              <a:t>Sustainable</a:t>
            </a:r>
            <a:r>
              <a:rPr lang="fr-CH" altLang="en-US" sz="2600" dirty="0">
                <a:solidFill>
                  <a:srgbClr val="006600"/>
                </a:solidFill>
                <a:latin typeface="Calibri" panose="020F0502020204030204" pitchFamily="34" charset="0"/>
                <a:cs typeface="Calibri" panose="020F0502020204030204" pitchFamily="34" charset="0"/>
              </a:rPr>
              <a:t> </a:t>
            </a:r>
            <a:r>
              <a:rPr lang="fr-CH" altLang="en-US" sz="2600" dirty="0" err="1">
                <a:solidFill>
                  <a:srgbClr val="006600"/>
                </a:solidFill>
                <a:latin typeface="Calibri" panose="020F0502020204030204" pitchFamily="34" charset="0"/>
                <a:cs typeface="Calibri" panose="020F0502020204030204" pitchFamily="34" charset="0"/>
              </a:rPr>
              <a:t>Development</a:t>
            </a:r>
            <a:endParaRPr lang="fr-CH" altLang="en-US" sz="2600" dirty="0">
              <a:solidFill>
                <a:srgbClr val="006600"/>
              </a:solidFill>
              <a:latin typeface="Calibri" panose="020F0502020204030204" pitchFamily="34" charset="0"/>
              <a:cs typeface="Calibri" panose="020F0502020204030204" pitchFamily="34" charset="0"/>
            </a:endParaRPr>
          </a:p>
        </p:txBody>
      </p:sp>
      <p:sp>
        <p:nvSpPr>
          <p:cNvPr id="6" name="Retângulo de cantos arredondados 5">
            <a:extLst>
              <a:ext uri="{FF2B5EF4-FFF2-40B4-BE49-F238E27FC236}">
                <a16:creationId xmlns:a16="http://schemas.microsoft.com/office/drawing/2014/main" id="{C05E6F51-A67F-92C0-7D06-B779DDF513CD}"/>
              </a:ext>
            </a:extLst>
          </p:cNvPr>
          <p:cNvSpPr/>
          <p:nvPr/>
        </p:nvSpPr>
        <p:spPr>
          <a:xfrm>
            <a:off x="302961" y="3420319"/>
            <a:ext cx="8167687" cy="225583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spcAft>
                <a:spcPts val="1200"/>
              </a:spcAft>
              <a:defRPr/>
            </a:pPr>
            <a:r>
              <a:rPr lang="en-US" sz="1600" dirty="0">
                <a:solidFill>
                  <a:srgbClr val="006600"/>
                </a:solidFill>
              </a:rPr>
              <a:t>Article 1: To advance the right to development, the right to enjoy peace, and inclusive and sustainable development in the region through an ASEAN-led, ASEAN-owned, and whole-of-ASEAN approach, in accordance with the ASEAN Human Rights Declaration and the Phnom Penh Statement on the Adoption of the ASEAN Human Rights Declaration.</a:t>
            </a:r>
          </a:p>
          <a:p>
            <a:endParaRPr lang="en-US" sz="1600" dirty="0">
              <a:solidFill>
                <a:srgbClr val="006600"/>
              </a:solidFill>
            </a:endParaRPr>
          </a:p>
          <a:p>
            <a:r>
              <a:rPr lang="en-US" sz="1600" dirty="0">
                <a:solidFill>
                  <a:srgbClr val="006600"/>
                </a:solidFill>
              </a:rPr>
              <a:t>Article 4: To strengthen national and regional policies and legislative frameworks that promote the right to development, the right to enjoy peace, and inclusive and</a:t>
            </a:r>
          </a:p>
          <a:p>
            <a:r>
              <a:rPr lang="en-US" sz="1600" dirty="0">
                <a:solidFill>
                  <a:srgbClr val="006600"/>
                </a:solidFill>
              </a:rPr>
              <a:t>sustainable development for all peoples of ASEAN in furtherance of their active,</a:t>
            </a:r>
          </a:p>
          <a:p>
            <a:r>
              <a:rPr lang="en-US" sz="1600" dirty="0">
                <a:solidFill>
                  <a:srgbClr val="006600"/>
                </a:solidFill>
              </a:rPr>
              <a:t>free and meaningful participation and contribution in the development process and the equitable distribution of its resulting benefits for all.</a:t>
            </a:r>
          </a:p>
          <a:p>
            <a:endParaRPr lang="en-US" sz="1600" dirty="0">
              <a:solidFill>
                <a:srgbClr val="006600"/>
              </a:solidFill>
            </a:endParaRPr>
          </a:p>
          <a:p>
            <a:r>
              <a:rPr lang="en-US" sz="1600" dirty="0">
                <a:solidFill>
                  <a:srgbClr val="006600"/>
                </a:solidFill>
              </a:rPr>
              <a:t>Article 10: To task the ASEAN Intergovernmental Commission on Human Rights (AICHR) and relevant ASEAN organs and bodies to follow-up on the </a:t>
            </a:r>
            <a:r>
              <a:rPr lang="en-US" sz="1600" dirty="0" err="1">
                <a:solidFill>
                  <a:srgbClr val="006600"/>
                </a:solidFill>
              </a:rPr>
              <a:t>realisation</a:t>
            </a:r>
            <a:r>
              <a:rPr lang="en-US" sz="1600" dirty="0">
                <a:solidFill>
                  <a:srgbClr val="006600"/>
                </a:solidFill>
              </a:rPr>
              <a:t> of this Declaration in line with ASEAN 2045: Our Shared Future with assured continuous support and adequate resources for this purpose.</a:t>
            </a:r>
          </a:p>
          <a:p>
            <a:endParaRPr lang="en-US" sz="1600" dirty="0">
              <a:solidFill>
                <a:srgbClr val="006600"/>
              </a:solidFill>
            </a:endParaRPr>
          </a:p>
          <a:p>
            <a:endParaRPr lang="en-US" sz="1600" dirty="0">
              <a:solidFill>
                <a:srgbClr val="006600"/>
              </a:solidFill>
            </a:endParaRPr>
          </a:p>
          <a:p>
            <a:pPr algn="just" eaLnBrk="1" hangingPunct="1">
              <a:spcAft>
                <a:spcPts val="1200"/>
              </a:spcAft>
              <a:defRPr/>
            </a:pPr>
            <a:endParaRPr lang="en-US" altLang="en-US" sz="1600" dirty="0">
              <a:solidFill>
                <a:srgbClr val="006600"/>
              </a:solidFill>
            </a:endParaRPr>
          </a:p>
        </p:txBody>
      </p:sp>
      <p:pic>
        <p:nvPicPr>
          <p:cNvPr id="45062" name="Picture 12" descr="Image result for asean logo">
            <a:extLst>
              <a:ext uri="{FF2B5EF4-FFF2-40B4-BE49-F238E27FC236}">
                <a16:creationId xmlns:a16="http://schemas.microsoft.com/office/drawing/2014/main" id="{445ECB2B-F6AE-6656-1B21-5358FAB8BD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5791" y="3420319"/>
            <a:ext cx="1082675"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81389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itre 1">
            <a:extLst>
              <a:ext uri="{FF2B5EF4-FFF2-40B4-BE49-F238E27FC236}">
                <a16:creationId xmlns:a16="http://schemas.microsoft.com/office/drawing/2014/main" id="{F5F65EFD-7530-23D4-2557-C6488D91B2E4}"/>
              </a:ext>
            </a:extLst>
          </p:cNvPr>
          <p:cNvSpPr>
            <a:spLocks noGrp="1"/>
          </p:cNvSpPr>
          <p:nvPr>
            <p:ph type="title"/>
          </p:nvPr>
        </p:nvSpPr>
        <p:spPr>
          <a:xfrm>
            <a:off x="979488" y="244475"/>
            <a:ext cx="6727825" cy="1143000"/>
          </a:xfrm>
        </p:spPr>
        <p:txBody>
          <a:bodyPr/>
          <a:lstStyle/>
          <a:p>
            <a:pPr marL="609600" indent="-609600" eaLnBrk="1" hangingPunct="1">
              <a:defRPr/>
            </a:pPr>
            <a:r>
              <a:rPr lang="fr-CH" altLang="en-US" dirty="0">
                <a:cs typeface="Arial" pitchFamily="34" charset="0"/>
              </a:rPr>
              <a:t>The RTD and the UN Human Rights Office</a:t>
            </a:r>
            <a:endParaRPr lang="en-GB" altLang="en-US" dirty="0">
              <a:cs typeface="Arial" pitchFamily="34" charset="0"/>
            </a:endParaRPr>
          </a:p>
        </p:txBody>
      </p:sp>
      <p:pic>
        <p:nvPicPr>
          <p:cNvPr id="31747" name="Picture 12">
            <a:extLst>
              <a:ext uri="{FF2B5EF4-FFF2-40B4-BE49-F238E27FC236}">
                <a16:creationId xmlns:a16="http://schemas.microsoft.com/office/drawing/2014/main" id="{244DD0E6-69D4-C219-9030-8140FB0714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2938" y="1266825"/>
            <a:ext cx="2025650" cy="1646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rgbClr val="000000"/>
                </a:solidFill>
                <a:miter lim="800000"/>
                <a:headEnd/>
                <a:tailEnd/>
              </a14:hiddenLine>
            </a:ext>
          </a:extLst>
        </p:spPr>
      </p:pic>
      <p:sp>
        <p:nvSpPr>
          <p:cNvPr id="7" name="Retângulo de cantos arredondados 6">
            <a:extLst>
              <a:ext uri="{FF2B5EF4-FFF2-40B4-BE49-F238E27FC236}">
                <a16:creationId xmlns:a16="http://schemas.microsoft.com/office/drawing/2014/main" id="{7DF2EAB8-E8C5-A94A-A0AE-8FB00EC73435}"/>
              </a:ext>
            </a:extLst>
          </p:cNvPr>
          <p:cNvSpPr/>
          <p:nvPr/>
        </p:nvSpPr>
        <p:spPr>
          <a:xfrm>
            <a:off x="65088" y="1404938"/>
            <a:ext cx="6792912" cy="1508125"/>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sz="1700" b="1" dirty="0">
                <a:solidFill>
                  <a:srgbClr val="00642D"/>
                </a:solidFill>
              </a:rPr>
              <a:t>The RTD is specifically mentioned in UNGA Res. 48/141</a:t>
            </a:r>
            <a:r>
              <a:rPr lang="ru-RU" altLang="en-US" sz="1700" b="1" dirty="0">
                <a:solidFill>
                  <a:srgbClr val="00642D"/>
                </a:solidFill>
              </a:rPr>
              <a:t> </a:t>
            </a:r>
            <a:r>
              <a:rPr lang="en-GB" altLang="en-US" sz="1700" b="1" dirty="0">
                <a:solidFill>
                  <a:srgbClr val="00642D"/>
                </a:solidFill>
              </a:rPr>
              <a:t>which </a:t>
            </a:r>
            <a:r>
              <a:rPr lang="en-US" altLang="en-US" sz="1700" b="1" dirty="0">
                <a:solidFill>
                  <a:srgbClr val="00642D"/>
                </a:solidFill>
              </a:rPr>
              <a:t>established the Office of the UN High Commissioner for Human Rights. The High Commissioner is mandated to “promote and protect the realization of the right to development and to enhance support from relevant bodies of the United Nations system for this purpose</a:t>
            </a:r>
            <a:r>
              <a:rPr lang="en-US" altLang="en-US" sz="1700" b="1" dirty="0" smtClean="0">
                <a:solidFill>
                  <a:srgbClr val="00642D"/>
                </a:solidFill>
              </a:rPr>
              <a:t>”.</a:t>
            </a:r>
            <a:endParaRPr lang="en-US" altLang="en-US" sz="1700" b="1" dirty="0">
              <a:solidFill>
                <a:srgbClr val="00642D"/>
              </a:solidFill>
            </a:endParaRPr>
          </a:p>
        </p:txBody>
      </p:sp>
      <p:sp>
        <p:nvSpPr>
          <p:cNvPr id="8" name="Retângulo de cantos arredondados 7">
            <a:extLst>
              <a:ext uri="{FF2B5EF4-FFF2-40B4-BE49-F238E27FC236}">
                <a16:creationId xmlns:a16="http://schemas.microsoft.com/office/drawing/2014/main" id="{E816E373-DB99-46C4-CD1E-F45E3CFC3E59}"/>
              </a:ext>
            </a:extLst>
          </p:cNvPr>
          <p:cNvSpPr/>
          <p:nvPr/>
        </p:nvSpPr>
        <p:spPr>
          <a:xfrm>
            <a:off x="60325" y="2943803"/>
            <a:ext cx="9018588" cy="3348759"/>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eaLnBrk="1" hangingPunct="1">
              <a:spcBef>
                <a:spcPts val="0"/>
              </a:spcBef>
              <a:spcAft>
                <a:spcPts val="600"/>
              </a:spcAft>
              <a:buFont typeface="Arial" panose="020B0604020202020204" pitchFamily="34" charset="0"/>
              <a:buChar char="•"/>
              <a:defRPr/>
            </a:pPr>
            <a:r>
              <a:rPr lang="en-US" altLang="en-US" sz="1600" b="1" dirty="0">
                <a:solidFill>
                  <a:srgbClr val="00642D"/>
                </a:solidFill>
              </a:rPr>
              <a:t>Supports the Working Group, the Special Rapporteur and the Expert Mechanism on the RTD;</a:t>
            </a:r>
          </a:p>
          <a:p>
            <a:pPr marL="285750" indent="-285750" eaLnBrk="1" hangingPunct="1">
              <a:spcBef>
                <a:spcPts val="0"/>
              </a:spcBef>
              <a:spcAft>
                <a:spcPts val="600"/>
              </a:spcAft>
              <a:buFont typeface="Arial" panose="020B0604020202020204" pitchFamily="34" charset="0"/>
              <a:buChar char="•"/>
              <a:defRPr/>
            </a:pPr>
            <a:r>
              <a:rPr lang="en-US" altLang="en-US" sz="1600" b="1" dirty="0">
                <a:solidFill>
                  <a:srgbClr val="00642D"/>
                </a:solidFill>
              </a:rPr>
              <a:t>Prepares the annual report submitted by SG and HC to GA and HRC on the RTD as well as on  strengthening and enhancing international cooperation in the field of human rights;</a:t>
            </a:r>
          </a:p>
          <a:p>
            <a:pPr marL="285750" indent="-285750" eaLnBrk="1" hangingPunct="1">
              <a:spcBef>
                <a:spcPts val="0"/>
              </a:spcBef>
              <a:spcAft>
                <a:spcPts val="600"/>
              </a:spcAft>
              <a:buFont typeface="Arial" panose="020B0604020202020204" pitchFamily="34" charset="0"/>
              <a:buChar char="•"/>
              <a:defRPr/>
            </a:pPr>
            <a:r>
              <a:rPr lang="en-US" altLang="en-US" sz="1600" b="1" dirty="0">
                <a:solidFill>
                  <a:srgbClr val="00642D"/>
                </a:solidFill>
              </a:rPr>
              <a:t>Supports Human Rights Mechanisms e.g. Special Procedures and Treaty bodies which address related issues such as International Solidarity, Democratic Order, Unilateral Coercive Measures, Poverty, Foreign Debt, and Economic, Social and Cultural Rights;</a:t>
            </a:r>
          </a:p>
          <a:p>
            <a:pPr marL="285750" indent="-285750" eaLnBrk="1" hangingPunct="1">
              <a:spcBef>
                <a:spcPts val="0"/>
              </a:spcBef>
              <a:spcAft>
                <a:spcPts val="600"/>
              </a:spcAft>
              <a:buFont typeface="Arial" panose="020B0604020202020204" pitchFamily="34" charset="0"/>
              <a:buChar char="•"/>
              <a:defRPr/>
            </a:pPr>
            <a:r>
              <a:rPr lang="en-US" altLang="en-US" sz="1600" b="1" dirty="0">
                <a:solidFill>
                  <a:srgbClr val="00642D"/>
                </a:solidFill>
              </a:rPr>
              <a:t>Organizes events, raises awareness, produces resources and builds capacity on RTD and related topics including trade, investment, financing for development, Least Developed Countries, Landlocked Developing Countries and Small Island Developing States; </a:t>
            </a:r>
          </a:p>
          <a:p>
            <a:pPr marL="285750" indent="-285750" eaLnBrk="1" hangingPunct="1">
              <a:spcBef>
                <a:spcPts val="0"/>
              </a:spcBef>
              <a:spcAft>
                <a:spcPts val="600"/>
              </a:spcAft>
              <a:buFont typeface="Arial" panose="020B0604020202020204" pitchFamily="34" charset="0"/>
              <a:buChar char="•"/>
              <a:defRPr/>
            </a:pPr>
            <a:r>
              <a:rPr lang="en-US" altLang="en-US" sz="1600" b="1" dirty="0">
                <a:solidFill>
                  <a:srgbClr val="00642D"/>
                </a:solidFill>
              </a:rPr>
              <a:t>Research, analysis and advocacy on the RTD, international cooperation, trade, investment, finance, technology, intellectual property, and Human Rights Impact Assessments;</a:t>
            </a:r>
          </a:p>
          <a:p>
            <a:pPr marL="285750" indent="-285750" eaLnBrk="1" hangingPunct="1">
              <a:spcBef>
                <a:spcPts val="0"/>
              </a:spcBef>
              <a:spcAft>
                <a:spcPts val="600"/>
              </a:spcAft>
              <a:buFont typeface="Arial" panose="020B0604020202020204" pitchFamily="34" charset="0"/>
              <a:buChar char="•"/>
              <a:defRPr/>
            </a:pPr>
            <a:r>
              <a:rPr lang="en-US" altLang="en-US" sz="1600" b="1" dirty="0">
                <a:solidFill>
                  <a:srgbClr val="00642D"/>
                </a:solidFill>
              </a:rPr>
              <a:t>Supports RTD implementation at the global, regional and national levels.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itre 1">
            <a:extLst>
              <a:ext uri="{FF2B5EF4-FFF2-40B4-BE49-F238E27FC236}">
                <a16:creationId xmlns:a16="http://schemas.microsoft.com/office/drawing/2014/main" id="{41C35901-24B6-8F3B-FAAD-052C01D2DAE2}"/>
              </a:ext>
            </a:extLst>
          </p:cNvPr>
          <p:cNvSpPr>
            <a:spLocks noGrp="1"/>
          </p:cNvSpPr>
          <p:nvPr>
            <p:ph type="title"/>
          </p:nvPr>
        </p:nvSpPr>
        <p:spPr>
          <a:xfrm>
            <a:off x="914400" y="222250"/>
            <a:ext cx="7021513" cy="966788"/>
          </a:xfrm>
        </p:spPr>
        <p:txBody>
          <a:bodyPr/>
          <a:lstStyle/>
          <a:p>
            <a:pPr marL="609600" indent="-609600" eaLnBrk="1" hangingPunct="1">
              <a:defRPr/>
            </a:pPr>
            <a:r>
              <a:rPr lang="en-US" altLang="en-US" dirty="0">
                <a:cs typeface="Arial" pitchFamily="34" charset="0"/>
              </a:rPr>
              <a:t>The Intergovernmental </a:t>
            </a:r>
            <a:br>
              <a:rPr lang="en-US" altLang="en-US" dirty="0">
                <a:cs typeface="Arial" pitchFamily="34" charset="0"/>
              </a:rPr>
            </a:br>
            <a:r>
              <a:rPr lang="en-US" altLang="en-US" dirty="0">
                <a:cs typeface="Arial" pitchFamily="34" charset="0"/>
              </a:rPr>
              <a:t>Working Group on the RTD</a:t>
            </a:r>
            <a:endParaRPr lang="en-GB" altLang="en-US" dirty="0">
              <a:cs typeface="Arial" pitchFamily="34" charset="0"/>
            </a:endParaRPr>
          </a:p>
        </p:txBody>
      </p:sp>
      <p:sp>
        <p:nvSpPr>
          <p:cNvPr id="21510" name="Rectangle 1">
            <a:extLst>
              <a:ext uri="{FF2B5EF4-FFF2-40B4-BE49-F238E27FC236}">
                <a16:creationId xmlns:a16="http://schemas.microsoft.com/office/drawing/2014/main" id="{E5324B57-C048-21DF-84F8-8C1085147E79}"/>
              </a:ext>
            </a:extLst>
          </p:cNvPr>
          <p:cNvSpPr>
            <a:spLocks noChangeArrowheads="1"/>
          </p:cNvSpPr>
          <p:nvPr/>
        </p:nvSpPr>
        <p:spPr bwMode="auto">
          <a:xfrm>
            <a:off x="6262688" y="4259263"/>
            <a:ext cx="2600325"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Font typeface="Wingdings" pitchFamily="2" charset="2"/>
              <a:buChar char="§"/>
              <a:defRPr sz="2600">
                <a:solidFill>
                  <a:schemeClr val="tx1"/>
                </a:solidFill>
                <a:latin typeface="Arial" charset="0"/>
                <a:ea typeface="ＭＳ Ｐゴシック" pitchFamily="-108" charset="-128"/>
                <a:cs typeface="Arial" charset="0"/>
              </a:defRPr>
            </a:lvl1pPr>
            <a:lvl2pPr marL="742950" indent="-285750" eaLnBrk="0" hangingPunct="0">
              <a:spcBef>
                <a:spcPct val="20000"/>
              </a:spcBef>
              <a:buClr>
                <a:schemeClr val="tx2"/>
              </a:buClr>
              <a:buFont typeface="Wingdings" pitchFamily="2" charset="2"/>
              <a:buChar char="§"/>
              <a:defRPr sz="2400">
                <a:solidFill>
                  <a:schemeClr val="tx1"/>
                </a:solidFill>
                <a:latin typeface="Arial" charset="0"/>
                <a:ea typeface="ＭＳ Ｐゴシック" pitchFamily="-108" charset="-128"/>
                <a:cs typeface="Arial" charset="0"/>
              </a:defRPr>
            </a:lvl2pPr>
            <a:lvl3pPr marL="1143000" indent="-228600" eaLnBrk="0" hangingPunct="0">
              <a:spcBef>
                <a:spcPct val="20000"/>
              </a:spcBef>
              <a:buClr>
                <a:schemeClr val="tx2"/>
              </a:buClr>
              <a:buFont typeface="Wingdings" pitchFamily="2" charset="2"/>
              <a:buChar char="§"/>
              <a:defRPr sz="2200">
                <a:solidFill>
                  <a:schemeClr val="tx1"/>
                </a:solidFill>
                <a:latin typeface="Arial" charset="0"/>
                <a:ea typeface="ＭＳ Ｐゴシック" pitchFamily="-108" charset="-128"/>
                <a:cs typeface="Arial" charset="0"/>
              </a:defRPr>
            </a:lvl3pPr>
            <a:lvl4pPr marL="1600200" indent="-228600" eaLnBrk="0" hangingPunct="0">
              <a:spcBef>
                <a:spcPct val="20000"/>
              </a:spcBef>
              <a:buClr>
                <a:schemeClr val="tx2"/>
              </a:buClr>
              <a:buFont typeface="Wingdings" pitchFamily="2" charset="2"/>
              <a:buChar char="§"/>
              <a:defRPr sz="2000">
                <a:solidFill>
                  <a:schemeClr val="tx1"/>
                </a:solidFill>
                <a:latin typeface="Arial" charset="0"/>
                <a:ea typeface="ＭＳ Ｐゴシック" pitchFamily="-108" charset="-128"/>
                <a:cs typeface="Arial" charset="0"/>
              </a:defRPr>
            </a:lvl4pPr>
            <a:lvl5pPr marL="2057400" indent="-228600" eaLnBrk="0" hangingPunct="0">
              <a:spcBef>
                <a:spcPct val="20000"/>
              </a:spcBef>
              <a:buClr>
                <a:schemeClr val="tx2"/>
              </a:buClr>
              <a:buFont typeface="Wingdings" pitchFamily="2" charset="2"/>
              <a:buChar char="§"/>
              <a:defRPr sz="2000">
                <a:solidFill>
                  <a:schemeClr val="tx1"/>
                </a:solidFill>
                <a:latin typeface="Arial" charset="0"/>
                <a:ea typeface="ＭＳ Ｐゴシック" pitchFamily="-108" charset="-128"/>
                <a:cs typeface="Arial" charset="0"/>
              </a:defRPr>
            </a:lvl5pPr>
            <a:lvl6pPr marL="2514600" indent="-228600" defTabSz="457200" eaLnBrk="0" fontAlgn="base" hangingPunct="0">
              <a:spcBef>
                <a:spcPct val="20000"/>
              </a:spcBef>
              <a:spcAft>
                <a:spcPct val="0"/>
              </a:spcAft>
              <a:buClr>
                <a:schemeClr val="tx2"/>
              </a:buClr>
              <a:buFont typeface="Wingdings" pitchFamily="2" charset="2"/>
              <a:buChar char="§"/>
              <a:defRPr sz="2000">
                <a:solidFill>
                  <a:schemeClr val="tx1"/>
                </a:solidFill>
                <a:latin typeface="Arial" charset="0"/>
                <a:ea typeface="ＭＳ Ｐゴシック" pitchFamily="-108" charset="-128"/>
                <a:cs typeface="Arial" charset="0"/>
              </a:defRPr>
            </a:lvl6pPr>
            <a:lvl7pPr marL="2971800" indent="-228600" defTabSz="457200" eaLnBrk="0" fontAlgn="base" hangingPunct="0">
              <a:spcBef>
                <a:spcPct val="20000"/>
              </a:spcBef>
              <a:spcAft>
                <a:spcPct val="0"/>
              </a:spcAft>
              <a:buClr>
                <a:schemeClr val="tx2"/>
              </a:buClr>
              <a:buFont typeface="Wingdings" pitchFamily="2" charset="2"/>
              <a:buChar char="§"/>
              <a:defRPr sz="2000">
                <a:solidFill>
                  <a:schemeClr val="tx1"/>
                </a:solidFill>
                <a:latin typeface="Arial" charset="0"/>
                <a:ea typeface="ＭＳ Ｐゴシック" pitchFamily="-108" charset="-128"/>
                <a:cs typeface="Arial" charset="0"/>
              </a:defRPr>
            </a:lvl7pPr>
            <a:lvl8pPr marL="3429000" indent="-228600" defTabSz="457200" eaLnBrk="0" fontAlgn="base" hangingPunct="0">
              <a:spcBef>
                <a:spcPct val="20000"/>
              </a:spcBef>
              <a:spcAft>
                <a:spcPct val="0"/>
              </a:spcAft>
              <a:buClr>
                <a:schemeClr val="tx2"/>
              </a:buClr>
              <a:buFont typeface="Wingdings" pitchFamily="2" charset="2"/>
              <a:buChar char="§"/>
              <a:defRPr sz="2000">
                <a:solidFill>
                  <a:schemeClr val="tx1"/>
                </a:solidFill>
                <a:latin typeface="Arial" charset="0"/>
                <a:ea typeface="ＭＳ Ｐゴシック" pitchFamily="-108" charset="-128"/>
                <a:cs typeface="Arial" charset="0"/>
              </a:defRPr>
            </a:lvl8pPr>
            <a:lvl9pPr marL="3886200" indent="-228600" defTabSz="457200" eaLnBrk="0" fontAlgn="base" hangingPunct="0">
              <a:spcBef>
                <a:spcPct val="20000"/>
              </a:spcBef>
              <a:spcAft>
                <a:spcPct val="0"/>
              </a:spcAft>
              <a:buClr>
                <a:schemeClr val="tx2"/>
              </a:buClr>
              <a:buFont typeface="Wingdings" pitchFamily="2" charset="2"/>
              <a:buChar char="§"/>
              <a:defRPr sz="2000">
                <a:solidFill>
                  <a:schemeClr val="tx1"/>
                </a:solidFill>
                <a:latin typeface="Arial" charset="0"/>
                <a:ea typeface="ＭＳ Ｐゴシック" pitchFamily="-108" charset="-128"/>
                <a:cs typeface="Arial" charset="0"/>
              </a:defRPr>
            </a:lvl9pPr>
          </a:lstStyle>
          <a:p>
            <a:pPr algn="ctr" eaLnBrk="1" hangingPunct="1">
              <a:spcBef>
                <a:spcPct val="0"/>
              </a:spcBef>
              <a:buClrTx/>
              <a:buFontTx/>
              <a:buNone/>
              <a:defRPr/>
            </a:pPr>
            <a:r>
              <a:rPr lang="en-US" altLang="en-US" sz="1800" b="1" dirty="0">
                <a:solidFill>
                  <a:srgbClr val="00642D"/>
                </a:solidFill>
                <a:latin typeface="+mn-lt"/>
              </a:rPr>
              <a:t>Mr. </a:t>
            </a:r>
            <a:r>
              <a:rPr lang="en-US" altLang="en-US" sz="1800" b="1" dirty="0" err="1">
                <a:solidFill>
                  <a:srgbClr val="00642D"/>
                </a:solidFill>
                <a:latin typeface="+mn-lt"/>
              </a:rPr>
              <a:t>Zamir</a:t>
            </a:r>
            <a:r>
              <a:rPr lang="en-US" altLang="en-US" sz="1800" b="1" dirty="0">
                <a:solidFill>
                  <a:srgbClr val="00642D"/>
                </a:solidFill>
                <a:latin typeface="+mn-lt"/>
              </a:rPr>
              <a:t> </a:t>
            </a:r>
            <a:r>
              <a:rPr lang="en-US" altLang="en-US" sz="1800" b="1" dirty="0" err="1">
                <a:solidFill>
                  <a:srgbClr val="00642D"/>
                </a:solidFill>
                <a:latin typeface="+mn-lt"/>
              </a:rPr>
              <a:t>Akram</a:t>
            </a:r>
            <a:endParaRPr lang="en-US" altLang="en-US" sz="1800" b="1" dirty="0">
              <a:solidFill>
                <a:srgbClr val="00642D"/>
              </a:solidFill>
              <a:latin typeface="+mn-lt"/>
            </a:endParaRPr>
          </a:p>
          <a:p>
            <a:pPr algn="ctr" eaLnBrk="1" hangingPunct="1">
              <a:spcBef>
                <a:spcPct val="0"/>
              </a:spcBef>
              <a:buClrTx/>
              <a:buFontTx/>
              <a:buNone/>
              <a:defRPr/>
            </a:pPr>
            <a:endParaRPr lang="en-US" altLang="en-US" sz="1800" b="1" dirty="0">
              <a:solidFill>
                <a:srgbClr val="00642D"/>
              </a:solidFill>
              <a:latin typeface="+mn-lt"/>
            </a:endParaRPr>
          </a:p>
          <a:p>
            <a:pPr algn="ctr" eaLnBrk="1" hangingPunct="1">
              <a:spcBef>
                <a:spcPct val="0"/>
              </a:spcBef>
              <a:buClrTx/>
              <a:buFontTx/>
              <a:buNone/>
              <a:defRPr/>
            </a:pPr>
            <a:r>
              <a:rPr lang="en-US" altLang="en-US" sz="1800" b="1" dirty="0">
                <a:solidFill>
                  <a:srgbClr val="00642D"/>
                </a:solidFill>
                <a:latin typeface="+mn-lt"/>
              </a:rPr>
              <a:t>Chairperson of the </a:t>
            </a:r>
          </a:p>
          <a:p>
            <a:pPr algn="ctr" eaLnBrk="1" hangingPunct="1">
              <a:spcBef>
                <a:spcPct val="0"/>
              </a:spcBef>
              <a:buClrTx/>
              <a:buFontTx/>
              <a:buNone/>
              <a:defRPr/>
            </a:pPr>
            <a:r>
              <a:rPr lang="en-US" altLang="en-US" sz="1800" b="1" dirty="0">
                <a:solidFill>
                  <a:srgbClr val="00642D"/>
                </a:solidFill>
                <a:latin typeface="+mn-lt"/>
              </a:rPr>
              <a:t>Inter-Governmental </a:t>
            </a:r>
          </a:p>
          <a:p>
            <a:pPr algn="ctr" eaLnBrk="1" hangingPunct="1">
              <a:spcBef>
                <a:spcPct val="0"/>
              </a:spcBef>
              <a:buClrTx/>
              <a:buFontTx/>
              <a:buNone/>
              <a:defRPr/>
            </a:pPr>
            <a:r>
              <a:rPr lang="en-US" altLang="en-US" sz="1800" b="1" dirty="0">
                <a:solidFill>
                  <a:srgbClr val="00642D"/>
                </a:solidFill>
                <a:latin typeface="+mn-lt"/>
              </a:rPr>
              <a:t>Working Group on the Right to Development</a:t>
            </a:r>
          </a:p>
        </p:txBody>
      </p:sp>
      <p:sp>
        <p:nvSpPr>
          <p:cNvPr id="9" name="Retângulo de cantos arredondados 8">
            <a:extLst>
              <a:ext uri="{FF2B5EF4-FFF2-40B4-BE49-F238E27FC236}">
                <a16:creationId xmlns:a16="http://schemas.microsoft.com/office/drawing/2014/main" id="{A8A72C30-5C3C-4B42-DBBA-67B6B6C8B15E}"/>
              </a:ext>
            </a:extLst>
          </p:cNvPr>
          <p:cNvSpPr/>
          <p:nvPr/>
        </p:nvSpPr>
        <p:spPr>
          <a:xfrm>
            <a:off x="225425" y="2262188"/>
            <a:ext cx="5468938" cy="1811337"/>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sz="1700" b="1" dirty="0">
                <a:solidFill>
                  <a:srgbClr val="00642D"/>
                </a:solidFill>
              </a:rPr>
              <a:t>to monitor and review progress made in the promotion and implementation of the RTD as elaborated in the Declaration at the national and international levels, providing recommendations thereon and further analyzing obstacles to its full enjoyment, focusing each year on specific commitments in the Declaration;</a:t>
            </a:r>
          </a:p>
        </p:txBody>
      </p:sp>
      <p:sp>
        <p:nvSpPr>
          <p:cNvPr id="10" name="Retângulo de cantos arredondados 9">
            <a:extLst>
              <a:ext uri="{FF2B5EF4-FFF2-40B4-BE49-F238E27FC236}">
                <a16:creationId xmlns:a16="http://schemas.microsoft.com/office/drawing/2014/main" id="{5EBD2135-9C2B-1087-5D42-4FE173538C3C}"/>
              </a:ext>
            </a:extLst>
          </p:cNvPr>
          <p:cNvSpPr/>
          <p:nvPr/>
        </p:nvSpPr>
        <p:spPr>
          <a:xfrm>
            <a:off x="225425" y="1506538"/>
            <a:ext cx="5468938" cy="600075"/>
          </a:xfrm>
          <a:prstGeom prst="roundRect">
            <a:avLst/>
          </a:prstGeom>
          <a:solidFill>
            <a:srgbClr val="E4FF97"/>
          </a:solidFill>
          <a:ln w="3175">
            <a:solidFill>
              <a:srgbClr val="00642D"/>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000" b="1" dirty="0">
                <a:solidFill>
                  <a:srgbClr val="00642D"/>
                </a:solidFill>
                <a:latin typeface="+mj-lt"/>
              </a:rPr>
              <a:t>The Working Group was established in 1998 with the following mandate: </a:t>
            </a:r>
          </a:p>
        </p:txBody>
      </p:sp>
      <p:sp>
        <p:nvSpPr>
          <p:cNvPr id="11" name="Retângulo de cantos arredondados 10">
            <a:extLst>
              <a:ext uri="{FF2B5EF4-FFF2-40B4-BE49-F238E27FC236}">
                <a16:creationId xmlns:a16="http://schemas.microsoft.com/office/drawing/2014/main" id="{F1886BB4-DCCF-9954-479E-8338D160ED67}"/>
              </a:ext>
            </a:extLst>
          </p:cNvPr>
          <p:cNvSpPr/>
          <p:nvPr/>
        </p:nvSpPr>
        <p:spPr>
          <a:xfrm>
            <a:off x="225425" y="5111750"/>
            <a:ext cx="5468938" cy="1709738"/>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sz="1700" b="1" dirty="0">
                <a:solidFill>
                  <a:srgbClr val="00642D"/>
                </a:solidFill>
              </a:rPr>
              <a:t>to present to the Human Rights Council an annual report on its deliberations and suggesting possible </a:t>
            </a:r>
            <a:r>
              <a:rPr lang="en-US" altLang="en-US" sz="1700" b="1" dirty="0" err="1">
                <a:solidFill>
                  <a:srgbClr val="00642D"/>
                </a:solidFill>
              </a:rPr>
              <a:t>programmes</a:t>
            </a:r>
            <a:r>
              <a:rPr lang="en-US" altLang="en-US" sz="1700" b="1" dirty="0">
                <a:solidFill>
                  <a:srgbClr val="00642D"/>
                </a:solidFill>
              </a:rPr>
              <a:t> of technical assistance at the request of interested countries with the aim of promoting the implementation of the right to development</a:t>
            </a:r>
          </a:p>
        </p:txBody>
      </p:sp>
      <p:sp>
        <p:nvSpPr>
          <p:cNvPr id="12" name="Retângulo de cantos arredondados 11">
            <a:extLst>
              <a:ext uri="{FF2B5EF4-FFF2-40B4-BE49-F238E27FC236}">
                <a16:creationId xmlns:a16="http://schemas.microsoft.com/office/drawing/2014/main" id="{A6BB75EB-70E8-0EDA-9044-8868F158D3CC}"/>
              </a:ext>
            </a:extLst>
          </p:cNvPr>
          <p:cNvSpPr/>
          <p:nvPr/>
        </p:nvSpPr>
        <p:spPr>
          <a:xfrm>
            <a:off x="225425" y="4229100"/>
            <a:ext cx="5468938" cy="703263"/>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sz="1700" b="1" dirty="0">
                <a:solidFill>
                  <a:srgbClr val="00642D"/>
                </a:solidFill>
              </a:rPr>
              <a:t>to review information submitted by States and other stakeholders on their activities related to RTD; and </a:t>
            </a:r>
          </a:p>
        </p:txBody>
      </p:sp>
      <p:pic>
        <p:nvPicPr>
          <p:cNvPr id="33800" name="Picture 2" descr="Image result for AMBASSADOR ZAMIR AKRAM">
            <a:extLst>
              <a:ext uri="{FF2B5EF4-FFF2-40B4-BE49-F238E27FC236}">
                <a16:creationId xmlns:a16="http://schemas.microsoft.com/office/drawing/2014/main" id="{6B025B71-58E9-B28B-F2BE-344BB1E615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1050" y="1992313"/>
            <a:ext cx="3154363" cy="224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itre 1">
            <a:extLst>
              <a:ext uri="{FF2B5EF4-FFF2-40B4-BE49-F238E27FC236}">
                <a16:creationId xmlns:a16="http://schemas.microsoft.com/office/drawing/2014/main" id="{088C92DD-3E12-4FA6-2E66-DAF1D6F605FD}"/>
              </a:ext>
            </a:extLst>
          </p:cNvPr>
          <p:cNvSpPr>
            <a:spLocks noGrp="1"/>
          </p:cNvSpPr>
          <p:nvPr>
            <p:ph type="title"/>
          </p:nvPr>
        </p:nvSpPr>
        <p:spPr>
          <a:xfrm>
            <a:off x="914400" y="463550"/>
            <a:ext cx="7053263" cy="792163"/>
          </a:xfrm>
        </p:spPr>
        <p:txBody>
          <a:bodyPr/>
          <a:lstStyle/>
          <a:p>
            <a:pPr marL="609600" indent="-609600" eaLnBrk="1" hangingPunct="1">
              <a:defRPr/>
            </a:pPr>
            <a:r>
              <a:rPr lang="fr-CH" altLang="en-US" dirty="0">
                <a:cs typeface="Arial" pitchFamily="34" charset="0"/>
              </a:rPr>
              <a:t>The </a:t>
            </a:r>
            <a:r>
              <a:rPr lang="fr-CH" altLang="en-US" dirty="0" err="1">
                <a:cs typeface="Arial" pitchFamily="34" charset="0"/>
              </a:rPr>
              <a:t>Special</a:t>
            </a:r>
            <a:r>
              <a:rPr lang="fr-CH" altLang="en-US" dirty="0">
                <a:cs typeface="Arial" pitchFamily="34" charset="0"/>
              </a:rPr>
              <a:t> Rapporteur on the RTD</a:t>
            </a:r>
            <a:endParaRPr lang="en-GB" altLang="en-US" dirty="0">
              <a:cs typeface="Arial" pitchFamily="34" charset="0"/>
            </a:endParaRPr>
          </a:p>
        </p:txBody>
      </p:sp>
      <p:sp>
        <p:nvSpPr>
          <p:cNvPr id="21510" name="Rectangle 1">
            <a:extLst>
              <a:ext uri="{FF2B5EF4-FFF2-40B4-BE49-F238E27FC236}">
                <a16:creationId xmlns:a16="http://schemas.microsoft.com/office/drawing/2014/main" id="{A67D957A-EB20-6312-AB69-A425658100A5}"/>
              </a:ext>
            </a:extLst>
          </p:cNvPr>
          <p:cNvSpPr>
            <a:spLocks noChangeArrowheads="1"/>
          </p:cNvSpPr>
          <p:nvPr/>
        </p:nvSpPr>
        <p:spPr bwMode="auto">
          <a:xfrm>
            <a:off x="6691313" y="4591050"/>
            <a:ext cx="2052637"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2"/>
              </a:buClr>
              <a:buFont typeface="Wingdings" pitchFamily="2" charset="2"/>
              <a:buChar char="§"/>
              <a:defRPr sz="2600">
                <a:solidFill>
                  <a:schemeClr val="tx1"/>
                </a:solidFill>
                <a:latin typeface="Arial" charset="0"/>
                <a:ea typeface="ＭＳ Ｐゴシック" pitchFamily="-108" charset="-128"/>
                <a:cs typeface="Arial" charset="0"/>
              </a:defRPr>
            </a:lvl1pPr>
            <a:lvl2pPr marL="742950" indent="-285750" eaLnBrk="0" hangingPunct="0">
              <a:spcBef>
                <a:spcPct val="20000"/>
              </a:spcBef>
              <a:buClr>
                <a:schemeClr val="tx2"/>
              </a:buClr>
              <a:buFont typeface="Wingdings" pitchFamily="2" charset="2"/>
              <a:buChar char="§"/>
              <a:defRPr sz="2400">
                <a:solidFill>
                  <a:schemeClr val="tx1"/>
                </a:solidFill>
                <a:latin typeface="Arial" charset="0"/>
                <a:ea typeface="ＭＳ Ｐゴシック" pitchFamily="-108" charset="-128"/>
                <a:cs typeface="Arial" charset="0"/>
              </a:defRPr>
            </a:lvl2pPr>
            <a:lvl3pPr marL="1143000" indent="-228600" eaLnBrk="0" hangingPunct="0">
              <a:spcBef>
                <a:spcPct val="20000"/>
              </a:spcBef>
              <a:buClr>
                <a:schemeClr val="tx2"/>
              </a:buClr>
              <a:buFont typeface="Wingdings" pitchFamily="2" charset="2"/>
              <a:buChar char="§"/>
              <a:defRPr sz="2200">
                <a:solidFill>
                  <a:schemeClr val="tx1"/>
                </a:solidFill>
                <a:latin typeface="Arial" charset="0"/>
                <a:ea typeface="ＭＳ Ｐゴシック" pitchFamily="-108" charset="-128"/>
                <a:cs typeface="Arial" charset="0"/>
              </a:defRPr>
            </a:lvl3pPr>
            <a:lvl4pPr marL="1600200" indent="-228600" eaLnBrk="0" hangingPunct="0">
              <a:spcBef>
                <a:spcPct val="20000"/>
              </a:spcBef>
              <a:buClr>
                <a:schemeClr val="tx2"/>
              </a:buClr>
              <a:buFont typeface="Wingdings" pitchFamily="2" charset="2"/>
              <a:buChar char="§"/>
              <a:defRPr sz="2000">
                <a:solidFill>
                  <a:schemeClr val="tx1"/>
                </a:solidFill>
                <a:latin typeface="Arial" charset="0"/>
                <a:ea typeface="ＭＳ Ｐゴシック" pitchFamily="-108" charset="-128"/>
                <a:cs typeface="Arial" charset="0"/>
              </a:defRPr>
            </a:lvl4pPr>
            <a:lvl5pPr marL="2057400" indent="-228600" eaLnBrk="0" hangingPunct="0">
              <a:spcBef>
                <a:spcPct val="20000"/>
              </a:spcBef>
              <a:buClr>
                <a:schemeClr val="tx2"/>
              </a:buClr>
              <a:buFont typeface="Wingdings" pitchFamily="2" charset="2"/>
              <a:buChar char="§"/>
              <a:defRPr sz="2000">
                <a:solidFill>
                  <a:schemeClr val="tx1"/>
                </a:solidFill>
                <a:latin typeface="Arial" charset="0"/>
                <a:ea typeface="ＭＳ Ｐゴシック" pitchFamily="-108" charset="-128"/>
                <a:cs typeface="Arial" charset="0"/>
              </a:defRPr>
            </a:lvl5pPr>
            <a:lvl6pPr marL="2514600" indent="-228600" defTabSz="457200" eaLnBrk="0" fontAlgn="base" hangingPunct="0">
              <a:spcBef>
                <a:spcPct val="20000"/>
              </a:spcBef>
              <a:spcAft>
                <a:spcPct val="0"/>
              </a:spcAft>
              <a:buClr>
                <a:schemeClr val="tx2"/>
              </a:buClr>
              <a:buFont typeface="Wingdings" pitchFamily="2" charset="2"/>
              <a:buChar char="§"/>
              <a:defRPr sz="2000">
                <a:solidFill>
                  <a:schemeClr val="tx1"/>
                </a:solidFill>
                <a:latin typeface="Arial" charset="0"/>
                <a:ea typeface="ＭＳ Ｐゴシック" pitchFamily="-108" charset="-128"/>
                <a:cs typeface="Arial" charset="0"/>
              </a:defRPr>
            </a:lvl6pPr>
            <a:lvl7pPr marL="2971800" indent="-228600" defTabSz="457200" eaLnBrk="0" fontAlgn="base" hangingPunct="0">
              <a:spcBef>
                <a:spcPct val="20000"/>
              </a:spcBef>
              <a:spcAft>
                <a:spcPct val="0"/>
              </a:spcAft>
              <a:buClr>
                <a:schemeClr val="tx2"/>
              </a:buClr>
              <a:buFont typeface="Wingdings" pitchFamily="2" charset="2"/>
              <a:buChar char="§"/>
              <a:defRPr sz="2000">
                <a:solidFill>
                  <a:schemeClr val="tx1"/>
                </a:solidFill>
                <a:latin typeface="Arial" charset="0"/>
                <a:ea typeface="ＭＳ Ｐゴシック" pitchFamily="-108" charset="-128"/>
                <a:cs typeface="Arial" charset="0"/>
              </a:defRPr>
            </a:lvl7pPr>
            <a:lvl8pPr marL="3429000" indent="-228600" defTabSz="457200" eaLnBrk="0" fontAlgn="base" hangingPunct="0">
              <a:spcBef>
                <a:spcPct val="20000"/>
              </a:spcBef>
              <a:spcAft>
                <a:spcPct val="0"/>
              </a:spcAft>
              <a:buClr>
                <a:schemeClr val="tx2"/>
              </a:buClr>
              <a:buFont typeface="Wingdings" pitchFamily="2" charset="2"/>
              <a:buChar char="§"/>
              <a:defRPr sz="2000">
                <a:solidFill>
                  <a:schemeClr val="tx1"/>
                </a:solidFill>
                <a:latin typeface="Arial" charset="0"/>
                <a:ea typeface="ＭＳ Ｐゴシック" pitchFamily="-108" charset="-128"/>
                <a:cs typeface="Arial" charset="0"/>
              </a:defRPr>
            </a:lvl8pPr>
            <a:lvl9pPr marL="3886200" indent="-228600" defTabSz="457200" eaLnBrk="0" fontAlgn="base" hangingPunct="0">
              <a:spcBef>
                <a:spcPct val="20000"/>
              </a:spcBef>
              <a:spcAft>
                <a:spcPct val="0"/>
              </a:spcAft>
              <a:buClr>
                <a:schemeClr val="tx2"/>
              </a:buClr>
              <a:buFont typeface="Wingdings" pitchFamily="2" charset="2"/>
              <a:buChar char="§"/>
              <a:defRPr sz="2000">
                <a:solidFill>
                  <a:schemeClr val="tx1"/>
                </a:solidFill>
                <a:latin typeface="Arial" charset="0"/>
                <a:ea typeface="ＭＳ Ｐゴシック" pitchFamily="-108" charset="-128"/>
                <a:cs typeface="Arial" charset="0"/>
              </a:defRPr>
            </a:lvl9pPr>
          </a:lstStyle>
          <a:p>
            <a:pPr algn="ctr" eaLnBrk="1" hangingPunct="1">
              <a:spcBef>
                <a:spcPct val="0"/>
              </a:spcBef>
              <a:buClrTx/>
              <a:buFontTx/>
              <a:buNone/>
              <a:defRPr/>
            </a:pPr>
            <a:r>
              <a:rPr lang="en-GB" altLang="en-US" sz="1800" b="1" dirty="0">
                <a:solidFill>
                  <a:srgbClr val="00642D"/>
                </a:solidFill>
                <a:latin typeface="+mn-lt"/>
              </a:rPr>
              <a:t>Mr. Surya Deva</a:t>
            </a:r>
          </a:p>
          <a:p>
            <a:pPr algn="ctr" eaLnBrk="1" hangingPunct="1">
              <a:spcBef>
                <a:spcPct val="0"/>
              </a:spcBef>
              <a:buClrTx/>
              <a:buFontTx/>
              <a:buNone/>
              <a:defRPr/>
            </a:pPr>
            <a:endParaRPr lang="en-GB" altLang="en-US" sz="1800" b="1" dirty="0">
              <a:solidFill>
                <a:srgbClr val="00642D"/>
              </a:solidFill>
              <a:latin typeface="+mn-lt"/>
            </a:endParaRPr>
          </a:p>
          <a:p>
            <a:pPr algn="ctr" eaLnBrk="1" hangingPunct="1">
              <a:spcBef>
                <a:spcPct val="0"/>
              </a:spcBef>
              <a:buClrTx/>
              <a:buFontTx/>
              <a:buNone/>
              <a:defRPr/>
            </a:pPr>
            <a:r>
              <a:rPr lang="fr-CH" altLang="en-US" sz="1800" b="1" dirty="0" err="1">
                <a:solidFill>
                  <a:srgbClr val="00642D"/>
                </a:solidFill>
                <a:latin typeface="+mn-lt"/>
              </a:rPr>
              <a:t>Special</a:t>
            </a:r>
            <a:r>
              <a:rPr lang="fr-CH" altLang="en-US" sz="1800" b="1" dirty="0">
                <a:solidFill>
                  <a:srgbClr val="00642D"/>
                </a:solidFill>
                <a:latin typeface="+mn-lt"/>
              </a:rPr>
              <a:t> Rapporteur </a:t>
            </a:r>
          </a:p>
          <a:p>
            <a:pPr algn="ctr" eaLnBrk="1" hangingPunct="1">
              <a:spcBef>
                <a:spcPct val="0"/>
              </a:spcBef>
              <a:buClrTx/>
              <a:buFontTx/>
              <a:buNone/>
              <a:defRPr/>
            </a:pPr>
            <a:r>
              <a:rPr lang="fr-CH" altLang="en-US" sz="1800" b="1" dirty="0">
                <a:solidFill>
                  <a:srgbClr val="00642D"/>
                </a:solidFill>
                <a:latin typeface="+mn-lt"/>
              </a:rPr>
              <a:t>on the Right to </a:t>
            </a:r>
          </a:p>
          <a:p>
            <a:pPr algn="ctr" eaLnBrk="1" hangingPunct="1">
              <a:spcBef>
                <a:spcPct val="0"/>
              </a:spcBef>
              <a:buClrTx/>
              <a:buFontTx/>
              <a:buNone/>
              <a:defRPr/>
            </a:pPr>
            <a:r>
              <a:rPr lang="fr-CH" altLang="en-US" sz="1800" b="1" dirty="0" err="1">
                <a:solidFill>
                  <a:srgbClr val="00642D"/>
                </a:solidFill>
                <a:latin typeface="+mn-lt"/>
              </a:rPr>
              <a:t>Development</a:t>
            </a:r>
            <a:endParaRPr lang="en-GB" altLang="en-US" sz="1800" b="1" dirty="0">
              <a:solidFill>
                <a:srgbClr val="00642D"/>
              </a:solidFill>
              <a:latin typeface="+mn-lt"/>
            </a:endParaRPr>
          </a:p>
        </p:txBody>
      </p:sp>
      <p:sp>
        <p:nvSpPr>
          <p:cNvPr id="9" name="Retângulo de cantos arredondados 8">
            <a:extLst>
              <a:ext uri="{FF2B5EF4-FFF2-40B4-BE49-F238E27FC236}">
                <a16:creationId xmlns:a16="http://schemas.microsoft.com/office/drawing/2014/main" id="{83A3046C-341B-4FCD-4980-062032E10543}"/>
              </a:ext>
            </a:extLst>
          </p:cNvPr>
          <p:cNvSpPr/>
          <p:nvPr/>
        </p:nvSpPr>
        <p:spPr>
          <a:xfrm>
            <a:off x="307975" y="2382838"/>
            <a:ext cx="5905500" cy="1155700"/>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sz="1700" b="1" dirty="0">
                <a:solidFill>
                  <a:srgbClr val="00642D"/>
                </a:solidFill>
              </a:rPr>
              <a:t>Contributing to the promotion, protection and fulfilment of the RTD in the context of the 2030 Agenda and SDGs,  Addis Ababa Action Agenda, Paris Agreement  and Sendai Framework for Disaster Risk Reduction 2015-2030 </a:t>
            </a:r>
          </a:p>
        </p:txBody>
      </p:sp>
      <p:sp>
        <p:nvSpPr>
          <p:cNvPr id="10" name="Retângulo de cantos arredondados 9">
            <a:extLst>
              <a:ext uri="{FF2B5EF4-FFF2-40B4-BE49-F238E27FC236}">
                <a16:creationId xmlns:a16="http://schemas.microsoft.com/office/drawing/2014/main" id="{4EC1ED18-EFB4-A6DF-A344-DA1649A107BF}"/>
              </a:ext>
            </a:extLst>
          </p:cNvPr>
          <p:cNvSpPr/>
          <p:nvPr/>
        </p:nvSpPr>
        <p:spPr>
          <a:xfrm>
            <a:off x="295275" y="1485900"/>
            <a:ext cx="5918200" cy="784225"/>
          </a:xfrm>
          <a:prstGeom prst="roundRect">
            <a:avLst/>
          </a:prstGeom>
          <a:solidFill>
            <a:srgbClr val="E4FF97"/>
          </a:solidFill>
          <a:ln w="3175">
            <a:solidFill>
              <a:srgbClr val="00642D"/>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700" b="1" dirty="0">
                <a:solidFill>
                  <a:srgbClr val="00642D"/>
                </a:solidFill>
                <a:latin typeface="+mj-lt"/>
              </a:rPr>
              <a:t>The Mandate was established by the Human Rights Council on 28 September 2016. It includes:</a:t>
            </a:r>
          </a:p>
        </p:txBody>
      </p:sp>
      <p:sp>
        <p:nvSpPr>
          <p:cNvPr id="11" name="Retângulo de cantos arredondados 10">
            <a:extLst>
              <a:ext uri="{FF2B5EF4-FFF2-40B4-BE49-F238E27FC236}">
                <a16:creationId xmlns:a16="http://schemas.microsoft.com/office/drawing/2014/main" id="{E0332953-4C3E-D71A-75EC-323D0D4A1E25}"/>
              </a:ext>
            </a:extLst>
          </p:cNvPr>
          <p:cNvSpPr/>
          <p:nvPr/>
        </p:nvSpPr>
        <p:spPr>
          <a:xfrm>
            <a:off x="295275" y="3624263"/>
            <a:ext cx="5918200" cy="1128712"/>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sz="1700" b="1" dirty="0">
                <a:solidFill>
                  <a:srgbClr val="00642D"/>
                </a:solidFill>
              </a:rPr>
              <a:t>Engaging and supporting efforts to mainstream RTD among various stakeholders aimed at strengthening the revitalized global partnership for sustainable development from the perspective of the RTD;</a:t>
            </a:r>
          </a:p>
        </p:txBody>
      </p:sp>
      <p:sp>
        <p:nvSpPr>
          <p:cNvPr id="12" name="Retângulo de cantos arredondados 11">
            <a:extLst>
              <a:ext uri="{FF2B5EF4-FFF2-40B4-BE49-F238E27FC236}">
                <a16:creationId xmlns:a16="http://schemas.microsoft.com/office/drawing/2014/main" id="{598AE3C0-EBC0-41D4-ECCB-50AD8B829BD3}"/>
              </a:ext>
            </a:extLst>
          </p:cNvPr>
          <p:cNvSpPr/>
          <p:nvPr/>
        </p:nvSpPr>
        <p:spPr>
          <a:xfrm>
            <a:off x="295275" y="4840288"/>
            <a:ext cx="5918200" cy="508000"/>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sz="1700" b="1" dirty="0">
                <a:solidFill>
                  <a:srgbClr val="00642D"/>
                </a:solidFill>
              </a:rPr>
              <a:t>Contributing to the work of the Working Group on RTD;</a:t>
            </a:r>
          </a:p>
        </p:txBody>
      </p:sp>
      <p:sp>
        <p:nvSpPr>
          <p:cNvPr id="13" name="Retângulo de cantos arredondados 12">
            <a:extLst>
              <a:ext uri="{FF2B5EF4-FFF2-40B4-BE49-F238E27FC236}">
                <a16:creationId xmlns:a16="http://schemas.microsoft.com/office/drawing/2014/main" id="{45E1D881-22C1-7B4F-7815-CF12EEA9F51B}"/>
              </a:ext>
            </a:extLst>
          </p:cNvPr>
          <p:cNvSpPr/>
          <p:nvPr/>
        </p:nvSpPr>
        <p:spPr>
          <a:xfrm>
            <a:off x="295275" y="5449888"/>
            <a:ext cx="5918200" cy="549275"/>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sz="1700" b="1" dirty="0">
                <a:solidFill>
                  <a:srgbClr val="00642D"/>
                </a:solidFill>
              </a:rPr>
              <a:t>Submitting studies requested by the HRC;</a:t>
            </a:r>
          </a:p>
        </p:txBody>
      </p:sp>
      <p:sp>
        <p:nvSpPr>
          <p:cNvPr id="14" name="Retângulo de cantos arredondados 13">
            <a:extLst>
              <a:ext uri="{FF2B5EF4-FFF2-40B4-BE49-F238E27FC236}">
                <a16:creationId xmlns:a16="http://schemas.microsoft.com/office/drawing/2014/main" id="{0F791E5B-375F-B1EC-236E-5736A5E36823}"/>
              </a:ext>
            </a:extLst>
          </p:cNvPr>
          <p:cNvSpPr/>
          <p:nvPr/>
        </p:nvSpPr>
        <p:spPr>
          <a:xfrm>
            <a:off x="279400" y="6069013"/>
            <a:ext cx="5976938" cy="396875"/>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sz="1700" b="1" dirty="0">
                <a:solidFill>
                  <a:srgbClr val="00642D"/>
                </a:solidFill>
              </a:rPr>
              <a:t>Submitting an annual report to the HRC and to the GA</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0948" y="1611372"/>
            <a:ext cx="2333366" cy="261177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98525" y="439413"/>
            <a:ext cx="7013575" cy="1090613"/>
          </a:xfrm>
        </p:spPr>
        <p:txBody>
          <a:bodyPr/>
          <a:lstStyle/>
          <a:p>
            <a:r>
              <a:rPr lang="en-US" altLang="zh-CN" dirty="0"/>
              <a:t>Expert Mechanism on the RTD</a:t>
            </a:r>
            <a:endParaRPr lang="zh-CN" altLang="en-US" dirty="0"/>
          </a:p>
        </p:txBody>
      </p:sp>
      <p:sp>
        <p:nvSpPr>
          <p:cNvPr id="4" name="Retângulo de cantos arredondados 8">
            <a:extLst>
              <a:ext uri="{FF2B5EF4-FFF2-40B4-BE49-F238E27FC236}">
                <a16:creationId xmlns:a16="http://schemas.microsoft.com/office/drawing/2014/main" id="{83A3046C-341B-4FCD-4980-062032E10543}"/>
              </a:ext>
            </a:extLst>
          </p:cNvPr>
          <p:cNvSpPr/>
          <p:nvPr/>
        </p:nvSpPr>
        <p:spPr>
          <a:xfrm>
            <a:off x="307975" y="2382838"/>
            <a:ext cx="5905500" cy="1155700"/>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sz="1700" b="1" dirty="0">
                <a:solidFill>
                  <a:srgbClr val="00642D"/>
                </a:solidFill>
              </a:rPr>
              <a:t>Holds two annual sessions for three days each, and submits an annual report to the Human Rights Council on its work and engages in an interactive dialogue with the Council;</a:t>
            </a:r>
          </a:p>
        </p:txBody>
      </p:sp>
      <p:sp>
        <p:nvSpPr>
          <p:cNvPr id="5" name="Retângulo de cantos arredondados 9">
            <a:extLst>
              <a:ext uri="{FF2B5EF4-FFF2-40B4-BE49-F238E27FC236}">
                <a16:creationId xmlns:a16="http://schemas.microsoft.com/office/drawing/2014/main" id="{4EC1ED18-EFB4-A6DF-A344-DA1649A107BF}"/>
              </a:ext>
            </a:extLst>
          </p:cNvPr>
          <p:cNvSpPr/>
          <p:nvPr/>
        </p:nvSpPr>
        <p:spPr>
          <a:xfrm>
            <a:off x="295275" y="1485900"/>
            <a:ext cx="5918200" cy="784225"/>
          </a:xfrm>
          <a:prstGeom prst="roundRect">
            <a:avLst/>
          </a:prstGeom>
          <a:solidFill>
            <a:srgbClr val="E4FF97"/>
          </a:solidFill>
          <a:ln w="3175">
            <a:solidFill>
              <a:srgbClr val="00642D"/>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altLang="zh-CN" sz="1700" b="1" dirty="0">
                <a:solidFill>
                  <a:srgbClr val="00642D"/>
                </a:solidFill>
              </a:rPr>
              <a:t>The Mandate was established by the Human Rights Council on 27 September 2019. It includes:</a:t>
            </a:r>
          </a:p>
        </p:txBody>
      </p:sp>
      <p:sp>
        <p:nvSpPr>
          <p:cNvPr id="6" name="Retângulo de cantos arredondados 10">
            <a:extLst>
              <a:ext uri="{FF2B5EF4-FFF2-40B4-BE49-F238E27FC236}">
                <a16:creationId xmlns:a16="http://schemas.microsoft.com/office/drawing/2014/main" id="{E0332953-4C3E-D71A-75EC-323D0D4A1E25}"/>
              </a:ext>
            </a:extLst>
          </p:cNvPr>
          <p:cNvSpPr/>
          <p:nvPr/>
        </p:nvSpPr>
        <p:spPr>
          <a:xfrm>
            <a:off x="295275" y="3624263"/>
            <a:ext cx="5918200" cy="635000"/>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sz="1700" b="1" dirty="0">
                <a:solidFill>
                  <a:srgbClr val="00642D"/>
                </a:solidFill>
              </a:rPr>
              <a:t>U</a:t>
            </a:r>
            <a:r>
              <a:rPr lang="en-US" altLang="zh-CN" sz="1700" b="1" dirty="0">
                <a:solidFill>
                  <a:srgbClr val="00642D"/>
                </a:solidFill>
              </a:rPr>
              <a:t>ndertakes </a:t>
            </a:r>
            <a:r>
              <a:rPr lang="en-US" altLang="en-US" sz="1700" b="1" dirty="0">
                <a:solidFill>
                  <a:srgbClr val="00642D"/>
                </a:solidFill>
              </a:rPr>
              <a:t>thematic studies and study visits;</a:t>
            </a:r>
          </a:p>
        </p:txBody>
      </p:sp>
      <p:sp>
        <p:nvSpPr>
          <p:cNvPr id="7" name="Retângulo de cantos arredondados 11">
            <a:extLst>
              <a:ext uri="{FF2B5EF4-FFF2-40B4-BE49-F238E27FC236}">
                <a16:creationId xmlns:a16="http://schemas.microsoft.com/office/drawing/2014/main" id="{598AE3C0-EBC0-41D4-ECCB-50AD8B829BD3}"/>
              </a:ext>
            </a:extLst>
          </p:cNvPr>
          <p:cNvSpPr/>
          <p:nvPr/>
        </p:nvSpPr>
        <p:spPr>
          <a:xfrm>
            <a:off x="311150" y="4441113"/>
            <a:ext cx="5918200" cy="508000"/>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sz="1700" b="1" dirty="0">
                <a:solidFill>
                  <a:srgbClr val="00642D"/>
                </a:solidFill>
              </a:rPr>
              <a:t>Holds interactive discussions and consultations;</a:t>
            </a:r>
          </a:p>
        </p:txBody>
      </p:sp>
      <p:sp>
        <p:nvSpPr>
          <p:cNvPr id="8" name="Retângulo de cantos arredondados 12">
            <a:extLst>
              <a:ext uri="{FF2B5EF4-FFF2-40B4-BE49-F238E27FC236}">
                <a16:creationId xmlns:a16="http://schemas.microsoft.com/office/drawing/2014/main" id="{45E1D881-22C1-7B4F-7815-CF12EEA9F51B}"/>
              </a:ext>
            </a:extLst>
          </p:cNvPr>
          <p:cNvSpPr/>
          <p:nvPr/>
        </p:nvSpPr>
        <p:spPr>
          <a:xfrm>
            <a:off x="311150" y="5050713"/>
            <a:ext cx="5918200" cy="549275"/>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sz="1700" b="1" dirty="0">
                <a:solidFill>
                  <a:srgbClr val="00642D"/>
                </a:solidFill>
              </a:rPr>
              <a:t>Participates in outreach and communications initiatives;</a:t>
            </a:r>
          </a:p>
        </p:txBody>
      </p:sp>
      <p:sp>
        <p:nvSpPr>
          <p:cNvPr id="9" name="Retângulo de cantos arredondados 13">
            <a:extLst>
              <a:ext uri="{FF2B5EF4-FFF2-40B4-BE49-F238E27FC236}">
                <a16:creationId xmlns:a16="http://schemas.microsoft.com/office/drawing/2014/main" id="{0F791E5B-375F-B1EC-236E-5736A5E36823}"/>
              </a:ext>
            </a:extLst>
          </p:cNvPr>
          <p:cNvSpPr/>
          <p:nvPr/>
        </p:nvSpPr>
        <p:spPr>
          <a:xfrm>
            <a:off x="295275" y="5669838"/>
            <a:ext cx="5976938" cy="396875"/>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sz="1700" b="1" dirty="0">
                <a:solidFill>
                  <a:srgbClr val="00642D"/>
                </a:solidFill>
              </a:rPr>
              <a:t>Reports to the General Assembly and the Human Rights Council</a:t>
            </a:r>
          </a:p>
        </p:txBody>
      </p:sp>
    </p:spTree>
    <p:extLst>
      <p:ext uri="{BB962C8B-B14F-4D97-AF65-F5344CB8AC3E}">
        <p14:creationId xmlns:p14="http://schemas.microsoft.com/office/powerpoint/2010/main" val="7986142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itre 1">
            <a:extLst>
              <a:ext uri="{FF2B5EF4-FFF2-40B4-BE49-F238E27FC236}">
                <a16:creationId xmlns:a16="http://schemas.microsoft.com/office/drawing/2014/main" id="{1350AAD5-D181-D49A-0034-9608EE572512}"/>
              </a:ext>
            </a:extLst>
          </p:cNvPr>
          <p:cNvSpPr>
            <a:spLocks noGrp="1"/>
          </p:cNvSpPr>
          <p:nvPr>
            <p:ph type="title"/>
          </p:nvPr>
        </p:nvSpPr>
        <p:spPr>
          <a:xfrm>
            <a:off x="995363" y="195263"/>
            <a:ext cx="6761162" cy="1143000"/>
          </a:xfrm>
        </p:spPr>
        <p:txBody>
          <a:bodyPr/>
          <a:lstStyle/>
          <a:p>
            <a:pPr marL="609600" indent="-609600" eaLnBrk="1" hangingPunct="1">
              <a:defRPr/>
            </a:pPr>
            <a:r>
              <a:rPr lang="en-US" altLang="en-US" dirty="0">
                <a:cs typeface="Arial" pitchFamily="34" charset="0"/>
              </a:rPr>
              <a:t>Main challenges for the</a:t>
            </a:r>
            <a:br>
              <a:rPr lang="en-US" altLang="en-US" dirty="0">
                <a:cs typeface="Arial" pitchFamily="34" charset="0"/>
              </a:rPr>
            </a:br>
            <a:r>
              <a:rPr lang="en-US" altLang="en-US" dirty="0">
                <a:cs typeface="Arial" pitchFamily="34" charset="0"/>
              </a:rPr>
              <a:t>realization of the RTD</a:t>
            </a:r>
            <a:endParaRPr lang="en-GB" altLang="en-US" dirty="0">
              <a:cs typeface="Arial" pitchFamily="34" charset="0"/>
            </a:endParaRPr>
          </a:p>
        </p:txBody>
      </p:sp>
      <p:sp>
        <p:nvSpPr>
          <p:cNvPr id="9" name="Retângulo de cantos arredondados 8">
            <a:extLst>
              <a:ext uri="{FF2B5EF4-FFF2-40B4-BE49-F238E27FC236}">
                <a16:creationId xmlns:a16="http://schemas.microsoft.com/office/drawing/2014/main" id="{85D07906-DB71-04BD-6C87-AA697AA81C41}"/>
              </a:ext>
            </a:extLst>
          </p:cNvPr>
          <p:cNvSpPr/>
          <p:nvPr/>
        </p:nvSpPr>
        <p:spPr>
          <a:xfrm>
            <a:off x="190500" y="2001838"/>
            <a:ext cx="4411663" cy="993775"/>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sz="1700" b="1" dirty="0">
                <a:solidFill>
                  <a:srgbClr val="00642D"/>
                </a:solidFill>
              </a:rPr>
              <a:t>Disagreement on the nature of the duties of States and on relative emphasis to be placed on national and international responsibilities</a:t>
            </a:r>
          </a:p>
        </p:txBody>
      </p:sp>
      <p:sp>
        <p:nvSpPr>
          <p:cNvPr id="10" name="Retângulo de cantos arredondados 9">
            <a:extLst>
              <a:ext uri="{FF2B5EF4-FFF2-40B4-BE49-F238E27FC236}">
                <a16:creationId xmlns:a16="http://schemas.microsoft.com/office/drawing/2014/main" id="{892116A4-AD86-A3FF-F101-98CE066FFD6D}"/>
              </a:ext>
            </a:extLst>
          </p:cNvPr>
          <p:cNvSpPr/>
          <p:nvPr/>
        </p:nvSpPr>
        <p:spPr>
          <a:xfrm>
            <a:off x="188913" y="1371600"/>
            <a:ext cx="4411662" cy="584200"/>
          </a:xfrm>
          <a:prstGeom prst="roundRect">
            <a:avLst/>
          </a:prstGeom>
          <a:solidFill>
            <a:srgbClr val="E4FF97"/>
          </a:solidFill>
          <a:ln w="3175">
            <a:solidFill>
              <a:srgbClr val="00642D"/>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000" b="1" dirty="0">
                <a:solidFill>
                  <a:srgbClr val="00642D"/>
                </a:solidFill>
                <a:latin typeface="+mj-lt"/>
              </a:rPr>
              <a:t>Conceptual: </a:t>
            </a:r>
          </a:p>
        </p:txBody>
      </p:sp>
      <p:sp>
        <p:nvSpPr>
          <p:cNvPr id="13" name="Retângulo de cantos arredondados 12">
            <a:extLst>
              <a:ext uri="{FF2B5EF4-FFF2-40B4-BE49-F238E27FC236}">
                <a16:creationId xmlns:a16="http://schemas.microsoft.com/office/drawing/2014/main" id="{D0CF3E53-B4C1-252B-B528-73978AC86FDD}"/>
              </a:ext>
            </a:extLst>
          </p:cNvPr>
          <p:cNvSpPr/>
          <p:nvPr/>
        </p:nvSpPr>
        <p:spPr>
          <a:xfrm>
            <a:off x="4906963" y="2470150"/>
            <a:ext cx="4122737" cy="942975"/>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sz="1700" b="1" dirty="0">
                <a:solidFill>
                  <a:srgbClr val="00642D"/>
                </a:solidFill>
              </a:rPr>
              <a:t>Lack of consensus among Member States</a:t>
            </a:r>
          </a:p>
        </p:txBody>
      </p:sp>
      <p:sp>
        <p:nvSpPr>
          <p:cNvPr id="14" name="Retângulo de cantos arredondados 13">
            <a:extLst>
              <a:ext uri="{FF2B5EF4-FFF2-40B4-BE49-F238E27FC236}">
                <a16:creationId xmlns:a16="http://schemas.microsoft.com/office/drawing/2014/main" id="{1FA2AC51-DC90-4896-7B5A-B4C8539F27B1}"/>
              </a:ext>
            </a:extLst>
          </p:cNvPr>
          <p:cNvSpPr/>
          <p:nvPr/>
        </p:nvSpPr>
        <p:spPr>
          <a:xfrm>
            <a:off x="4906963" y="1266825"/>
            <a:ext cx="4122737" cy="598488"/>
          </a:xfrm>
          <a:prstGeom prst="roundRect">
            <a:avLst/>
          </a:prstGeom>
          <a:solidFill>
            <a:srgbClr val="E4FF97"/>
          </a:solidFill>
          <a:ln w="3175">
            <a:solidFill>
              <a:srgbClr val="00642D"/>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000" b="1" dirty="0">
                <a:solidFill>
                  <a:srgbClr val="00642D"/>
                </a:solidFill>
                <a:latin typeface="+mj-lt"/>
              </a:rPr>
              <a:t>Political:</a:t>
            </a:r>
          </a:p>
        </p:txBody>
      </p:sp>
      <p:sp>
        <p:nvSpPr>
          <p:cNvPr id="15" name="Retângulo de cantos arredondados 14">
            <a:extLst>
              <a:ext uri="{FF2B5EF4-FFF2-40B4-BE49-F238E27FC236}">
                <a16:creationId xmlns:a16="http://schemas.microsoft.com/office/drawing/2014/main" id="{52D68730-7D48-36CB-7B02-A4A2A4215399}"/>
              </a:ext>
            </a:extLst>
          </p:cNvPr>
          <p:cNvSpPr/>
          <p:nvPr/>
        </p:nvSpPr>
        <p:spPr>
          <a:xfrm>
            <a:off x="4906963" y="3459163"/>
            <a:ext cx="4122737" cy="723900"/>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sz="1700" b="1" dirty="0">
                <a:solidFill>
                  <a:srgbClr val="00642D"/>
                </a:solidFill>
              </a:rPr>
              <a:t>Disagreement among Member States  on the way forward on the RTD</a:t>
            </a:r>
          </a:p>
        </p:txBody>
      </p:sp>
      <p:sp>
        <p:nvSpPr>
          <p:cNvPr id="18" name="Retângulo de cantos arredondados 17">
            <a:extLst>
              <a:ext uri="{FF2B5EF4-FFF2-40B4-BE49-F238E27FC236}">
                <a16:creationId xmlns:a16="http://schemas.microsoft.com/office/drawing/2014/main" id="{0BF43B27-BA52-0031-57A7-785CF2DBA380}"/>
              </a:ext>
            </a:extLst>
          </p:cNvPr>
          <p:cNvSpPr/>
          <p:nvPr/>
        </p:nvSpPr>
        <p:spPr>
          <a:xfrm>
            <a:off x="4906963" y="4224338"/>
            <a:ext cx="4122737" cy="695325"/>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sz="1700" b="1" dirty="0">
                <a:solidFill>
                  <a:srgbClr val="00642D"/>
                </a:solidFill>
              </a:rPr>
              <a:t>Politicization and polarization in intergovernmental debates</a:t>
            </a:r>
          </a:p>
        </p:txBody>
      </p:sp>
      <p:sp>
        <p:nvSpPr>
          <p:cNvPr id="19" name="Retângulo de cantos arredondados 18">
            <a:extLst>
              <a:ext uri="{FF2B5EF4-FFF2-40B4-BE49-F238E27FC236}">
                <a16:creationId xmlns:a16="http://schemas.microsoft.com/office/drawing/2014/main" id="{C8DAAEED-739F-C3DD-F980-BD183060D2FC}"/>
              </a:ext>
            </a:extLst>
          </p:cNvPr>
          <p:cNvSpPr/>
          <p:nvPr/>
        </p:nvSpPr>
        <p:spPr>
          <a:xfrm>
            <a:off x="4906963" y="4979988"/>
            <a:ext cx="4122737" cy="504825"/>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sz="1700" b="1" dirty="0">
                <a:solidFill>
                  <a:srgbClr val="00642D"/>
                </a:solidFill>
                <a:latin typeface="+mj-lt"/>
              </a:rPr>
              <a:t>Lack of understanding and constituency in support of the RTD</a:t>
            </a:r>
          </a:p>
        </p:txBody>
      </p:sp>
      <p:sp>
        <p:nvSpPr>
          <p:cNvPr id="20" name="Retângulo de cantos arredondados 19">
            <a:extLst>
              <a:ext uri="{FF2B5EF4-FFF2-40B4-BE49-F238E27FC236}">
                <a16:creationId xmlns:a16="http://schemas.microsoft.com/office/drawing/2014/main" id="{F654E88E-8BBB-F745-0013-EEC46F6ECAB0}"/>
              </a:ext>
            </a:extLst>
          </p:cNvPr>
          <p:cNvSpPr/>
          <p:nvPr/>
        </p:nvSpPr>
        <p:spPr>
          <a:xfrm>
            <a:off x="4906963" y="5553075"/>
            <a:ext cx="4122737" cy="595313"/>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sz="1700" b="1" dirty="0">
                <a:solidFill>
                  <a:srgbClr val="00642D"/>
                </a:solidFill>
              </a:rPr>
              <a:t>Lack of policy coherence and RTD integration across the UN system</a:t>
            </a:r>
          </a:p>
        </p:txBody>
      </p:sp>
      <p:sp>
        <p:nvSpPr>
          <p:cNvPr id="29" name="Retângulo de cantos arredondados 28">
            <a:extLst>
              <a:ext uri="{FF2B5EF4-FFF2-40B4-BE49-F238E27FC236}">
                <a16:creationId xmlns:a16="http://schemas.microsoft.com/office/drawing/2014/main" id="{7D4837D9-BA8E-FF6F-848A-101876C15000}"/>
              </a:ext>
            </a:extLst>
          </p:cNvPr>
          <p:cNvSpPr/>
          <p:nvPr/>
        </p:nvSpPr>
        <p:spPr>
          <a:xfrm>
            <a:off x="190500" y="3905250"/>
            <a:ext cx="4381500" cy="2916238"/>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endParaRPr lang="en-US" altLang="en-US" b="1" dirty="0">
              <a:solidFill>
                <a:schemeClr val="tx2">
                  <a:lumMod val="75000"/>
                </a:schemeClr>
              </a:solidFill>
              <a:latin typeface="+mj-lt"/>
            </a:endParaRPr>
          </a:p>
          <a:p>
            <a:pPr eaLnBrk="1" hangingPunct="1">
              <a:spcBef>
                <a:spcPts val="0"/>
              </a:spcBef>
              <a:spcAft>
                <a:spcPts val="600"/>
              </a:spcAft>
              <a:defRPr/>
            </a:pPr>
            <a:r>
              <a:rPr lang="en-US" altLang="en-US" sz="1700" b="1" dirty="0">
                <a:solidFill>
                  <a:srgbClr val="00642D"/>
                </a:solidFill>
                <a:latin typeface="+mj-lt"/>
              </a:rPr>
              <a:t>Failures in governance, absence o</a:t>
            </a:r>
            <a:r>
              <a:rPr lang="en-US" altLang="en-US" sz="1700" b="1" dirty="0">
                <a:solidFill>
                  <a:srgbClr val="00642D"/>
                </a:solidFill>
                <a:latin typeface="+mj-lt"/>
                <a:cs typeface="Arial" panose="020B0604020202020204" pitchFamily="34" charset="0"/>
              </a:rPr>
              <a:t>f an enabling environment for development and a social and international order with conducive public, economic and development policies; inequalities, discrimination, unfair distribution and lack of participation; corruption, tax evasion, tax havens and illicit financial flows; unfair trade, investment, finance, intellectual property and other arrangements etc.</a:t>
            </a:r>
            <a:endParaRPr lang="en-US" altLang="en-US" sz="1700" b="1" dirty="0">
              <a:solidFill>
                <a:srgbClr val="00642D"/>
              </a:solidFill>
              <a:latin typeface="+mj-lt"/>
            </a:endParaRPr>
          </a:p>
          <a:p>
            <a:pPr eaLnBrk="1" hangingPunct="1">
              <a:spcBef>
                <a:spcPts val="0"/>
              </a:spcBef>
              <a:spcAft>
                <a:spcPts val="600"/>
              </a:spcAft>
              <a:defRPr/>
            </a:pPr>
            <a:endParaRPr lang="en-US" altLang="en-US" b="1" dirty="0">
              <a:solidFill>
                <a:srgbClr val="00642D"/>
              </a:solidFill>
              <a:latin typeface="+mj-lt"/>
            </a:endParaRPr>
          </a:p>
        </p:txBody>
      </p:sp>
      <p:sp>
        <p:nvSpPr>
          <p:cNvPr id="30" name="Retângulo de cantos arredondados 29">
            <a:extLst>
              <a:ext uri="{FF2B5EF4-FFF2-40B4-BE49-F238E27FC236}">
                <a16:creationId xmlns:a16="http://schemas.microsoft.com/office/drawing/2014/main" id="{B28AA8C2-D194-8A5A-8E53-BB3D25AE4C70}"/>
              </a:ext>
            </a:extLst>
          </p:cNvPr>
          <p:cNvSpPr/>
          <p:nvPr/>
        </p:nvSpPr>
        <p:spPr>
          <a:xfrm>
            <a:off x="247650" y="3243263"/>
            <a:ext cx="4352925" cy="600075"/>
          </a:xfrm>
          <a:prstGeom prst="roundRect">
            <a:avLst/>
          </a:prstGeom>
          <a:solidFill>
            <a:srgbClr val="E4FF97"/>
          </a:solidFill>
          <a:ln w="3175">
            <a:solidFill>
              <a:srgbClr val="00642D"/>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2000" b="1" dirty="0">
                <a:solidFill>
                  <a:srgbClr val="00642D"/>
                </a:solidFill>
                <a:latin typeface="+mj-lt"/>
              </a:rPr>
              <a:t>Practical:</a:t>
            </a:r>
          </a:p>
        </p:txBody>
      </p:sp>
      <p:sp>
        <p:nvSpPr>
          <p:cNvPr id="3" name="Rounded Rectangle 2">
            <a:extLst>
              <a:ext uri="{FF2B5EF4-FFF2-40B4-BE49-F238E27FC236}">
                <a16:creationId xmlns:a16="http://schemas.microsoft.com/office/drawing/2014/main" id="{5BDB26D4-577D-7744-AF34-AE031D9A187B}"/>
              </a:ext>
            </a:extLst>
          </p:cNvPr>
          <p:cNvSpPr/>
          <p:nvPr/>
        </p:nvSpPr>
        <p:spPr>
          <a:xfrm>
            <a:off x="4906963" y="1905000"/>
            <a:ext cx="4122737" cy="504825"/>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sz="1700" b="1" dirty="0">
                <a:solidFill>
                  <a:srgbClr val="00642D"/>
                </a:solidFill>
              </a:rPr>
              <a:t>Lack of political will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AutoShape 14" descr="Bildergebnis für the south centre">
            <a:extLst>
              <a:ext uri="{FF2B5EF4-FFF2-40B4-BE49-F238E27FC236}">
                <a16:creationId xmlns:a16="http://schemas.microsoft.com/office/drawing/2014/main" id="{31FC660D-CBBE-0E2D-DA00-8E41DEFEBBF9}"/>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anose="05000000000000000000" pitchFamily="2" charset="2"/>
              <a:buChar char="§"/>
              <a:defRPr sz="26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tx2"/>
              </a:buClr>
              <a:buFont typeface="Wingdings" panose="05000000000000000000" pitchFamily="2" charset="2"/>
              <a:buChar char="§"/>
              <a:defRPr sz="24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spcBef>
                <a:spcPct val="20000"/>
              </a:spcBef>
              <a:buClr>
                <a:schemeClr val="tx2"/>
              </a:buClr>
              <a:buFont typeface="Wingdings" panose="05000000000000000000" pitchFamily="2" charset="2"/>
              <a:buChar char="§"/>
              <a:defRPr sz="22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buClrTx/>
              <a:buFontTx/>
              <a:buNone/>
            </a:pPr>
            <a:endParaRPr lang="en-GB" altLang="en-US" sz="1800">
              <a:solidFill>
                <a:schemeClr val="tx1"/>
              </a:solidFill>
            </a:endParaRPr>
          </a:p>
        </p:txBody>
      </p:sp>
      <p:sp>
        <p:nvSpPr>
          <p:cNvPr id="37891" name="AutoShape 16" descr="Bildergebnis für the south centre">
            <a:extLst>
              <a:ext uri="{FF2B5EF4-FFF2-40B4-BE49-F238E27FC236}">
                <a16:creationId xmlns:a16="http://schemas.microsoft.com/office/drawing/2014/main" id="{77CEE980-4FE4-6B12-4CF6-3669E3E240FB}"/>
              </a:ext>
            </a:extLst>
          </p:cNvPr>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anose="05000000000000000000" pitchFamily="2" charset="2"/>
              <a:buChar char="§"/>
              <a:defRPr sz="26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tx2"/>
              </a:buClr>
              <a:buFont typeface="Wingdings" panose="05000000000000000000" pitchFamily="2" charset="2"/>
              <a:buChar char="§"/>
              <a:defRPr sz="24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spcBef>
                <a:spcPct val="20000"/>
              </a:spcBef>
              <a:buClr>
                <a:schemeClr val="tx2"/>
              </a:buClr>
              <a:buFont typeface="Wingdings" panose="05000000000000000000" pitchFamily="2" charset="2"/>
              <a:buChar char="§"/>
              <a:defRPr sz="22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buClrTx/>
              <a:buFontTx/>
              <a:buNone/>
            </a:pPr>
            <a:endParaRPr lang="en-GB" altLang="en-US" sz="1800">
              <a:solidFill>
                <a:schemeClr val="tx1"/>
              </a:solidFill>
            </a:endParaRPr>
          </a:p>
        </p:txBody>
      </p:sp>
      <p:sp>
        <p:nvSpPr>
          <p:cNvPr id="37892" name="AutoShape 20" descr="UNDP logo">
            <a:extLst>
              <a:ext uri="{FF2B5EF4-FFF2-40B4-BE49-F238E27FC236}">
                <a16:creationId xmlns:a16="http://schemas.microsoft.com/office/drawing/2014/main" id="{9AB0E5DA-9C40-E23E-74BA-5A43AA31F726}"/>
              </a:ext>
            </a:extLst>
          </p:cNvPr>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anose="05000000000000000000" pitchFamily="2" charset="2"/>
              <a:buChar char="§"/>
              <a:defRPr sz="26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tx2"/>
              </a:buClr>
              <a:buFont typeface="Wingdings" panose="05000000000000000000" pitchFamily="2" charset="2"/>
              <a:buChar char="§"/>
              <a:defRPr sz="24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spcBef>
                <a:spcPct val="20000"/>
              </a:spcBef>
              <a:buClr>
                <a:schemeClr val="tx2"/>
              </a:buClr>
              <a:buFont typeface="Wingdings" panose="05000000000000000000" pitchFamily="2" charset="2"/>
              <a:buChar char="§"/>
              <a:defRPr sz="22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buClrTx/>
              <a:buFontTx/>
              <a:buNone/>
            </a:pPr>
            <a:endParaRPr lang="en-GB" altLang="en-US" sz="1800">
              <a:solidFill>
                <a:schemeClr val="tx1"/>
              </a:solidFill>
            </a:endParaRPr>
          </a:p>
        </p:txBody>
      </p:sp>
      <p:pic>
        <p:nvPicPr>
          <p:cNvPr id="37893" name="Picture 2">
            <a:extLst>
              <a:ext uri="{FF2B5EF4-FFF2-40B4-BE49-F238E27FC236}">
                <a16:creationId xmlns:a16="http://schemas.microsoft.com/office/drawing/2014/main" id="{ED0508BE-E0BE-6654-D9BD-F15B497E95E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606425"/>
            <a:ext cx="9144000" cy="563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EB419D14-EDF9-1BFE-5AE9-765E069F172D}"/>
              </a:ext>
            </a:extLst>
          </p:cNvPr>
          <p:cNvSpPr/>
          <p:nvPr/>
        </p:nvSpPr>
        <p:spPr>
          <a:xfrm>
            <a:off x="7821613" y="423863"/>
            <a:ext cx="1306512" cy="808037"/>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a:p>
        </p:txBody>
      </p:sp>
      <p:sp>
        <p:nvSpPr>
          <p:cNvPr id="31747" name="Titre 1">
            <a:extLst>
              <a:ext uri="{FF2B5EF4-FFF2-40B4-BE49-F238E27FC236}">
                <a16:creationId xmlns:a16="http://schemas.microsoft.com/office/drawing/2014/main" id="{D113FED9-0660-4914-D295-7474ADC4B7AA}"/>
              </a:ext>
            </a:extLst>
          </p:cNvPr>
          <p:cNvSpPr>
            <a:spLocks noGrp="1"/>
          </p:cNvSpPr>
          <p:nvPr>
            <p:ph type="title"/>
          </p:nvPr>
        </p:nvSpPr>
        <p:spPr>
          <a:xfrm>
            <a:off x="1550988" y="160338"/>
            <a:ext cx="6042025" cy="1143000"/>
          </a:xfrm>
        </p:spPr>
        <p:txBody>
          <a:bodyPr/>
          <a:lstStyle/>
          <a:p>
            <a:pPr marL="609600" indent="-609600" eaLnBrk="1" hangingPunct="1">
              <a:defRPr/>
            </a:pPr>
            <a:r>
              <a:rPr lang="fr-CH" altLang="en-US" dirty="0">
                <a:cs typeface="Arial" pitchFamily="34" charset="0"/>
              </a:rPr>
              <a:t>RTD and the 2030 Agenda for </a:t>
            </a:r>
            <a:r>
              <a:rPr lang="fr-CH" altLang="en-US" dirty="0" err="1">
                <a:cs typeface="Arial" pitchFamily="34" charset="0"/>
              </a:rPr>
              <a:t>SDGs</a:t>
            </a:r>
            <a:endParaRPr lang="fr-CH" altLang="en-US" dirty="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itre 1">
            <a:extLst>
              <a:ext uri="{FF2B5EF4-FFF2-40B4-BE49-F238E27FC236}">
                <a16:creationId xmlns:a16="http://schemas.microsoft.com/office/drawing/2014/main" id="{8231C953-853A-363A-AFAE-FCCB6B05CDE0}"/>
              </a:ext>
            </a:extLst>
          </p:cNvPr>
          <p:cNvSpPr>
            <a:spLocks noGrp="1"/>
          </p:cNvSpPr>
          <p:nvPr>
            <p:ph type="title"/>
          </p:nvPr>
        </p:nvSpPr>
        <p:spPr>
          <a:xfrm>
            <a:off x="1020763" y="11113"/>
            <a:ext cx="6842125" cy="1143000"/>
          </a:xfrm>
        </p:spPr>
        <p:txBody>
          <a:bodyPr/>
          <a:lstStyle/>
          <a:p>
            <a:pPr marL="609600" indent="-609600" eaLnBrk="1" hangingPunct="1">
              <a:defRPr/>
            </a:pPr>
            <a:r>
              <a:rPr lang="fr-CH" altLang="en-US" dirty="0">
                <a:cs typeface="Arial" pitchFamily="34" charset="0"/>
              </a:rPr>
              <a:t>The RTD and the 2030 Agenda for </a:t>
            </a:r>
            <a:br>
              <a:rPr lang="fr-CH" altLang="en-US" dirty="0">
                <a:cs typeface="Arial" pitchFamily="34" charset="0"/>
              </a:rPr>
            </a:br>
            <a:r>
              <a:rPr lang="fr-CH" altLang="en-US" dirty="0" err="1">
                <a:cs typeface="Arial" pitchFamily="34" charset="0"/>
              </a:rPr>
              <a:t>Sustainable</a:t>
            </a:r>
            <a:r>
              <a:rPr lang="fr-CH" altLang="en-US" dirty="0">
                <a:cs typeface="Arial" pitchFamily="34" charset="0"/>
              </a:rPr>
              <a:t> Development </a:t>
            </a:r>
          </a:p>
        </p:txBody>
      </p:sp>
      <p:sp>
        <p:nvSpPr>
          <p:cNvPr id="38915" name="AutoShape 14" descr="Bildergebnis für the south centre">
            <a:extLst>
              <a:ext uri="{FF2B5EF4-FFF2-40B4-BE49-F238E27FC236}">
                <a16:creationId xmlns:a16="http://schemas.microsoft.com/office/drawing/2014/main" id="{97F53A46-E944-4C48-3BFF-A28ABE17DBD7}"/>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anose="05000000000000000000" pitchFamily="2" charset="2"/>
              <a:buChar char="§"/>
              <a:defRPr sz="26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tx2"/>
              </a:buClr>
              <a:buFont typeface="Wingdings" panose="05000000000000000000" pitchFamily="2" charset="2"/>
              <a:buChar char="§"/>
              <a:defRPr sz="24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spcBef>
                <a:spcPct val="20000"/>
              </a:spcBef>
              <a:buClr>
                <a:schemeClr val="tx2"/>
              </a:buClr>
              <a:buFont typeface="Wingdings" panose="05000000000000000000" pitchFamily="2" charset="2"/>
              <a:buChar char="§"/>
              <a:defRPr sz="22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buClrTx/>
              <a:buFontTx/>
              <a:buNone/>
            </a:pPr>
            <a:endParaRPr lang="en-GB" altLang="en-US" sz="1800">
              <a:solidFill>
                <a:schemeClr val="tx1"/>
              </a:solidFill>
            </a:endParaRPr>
          </a:p>
        </p:txBody>
      </p:sp>
      <p:sp>
        <p:nvSpPr>
          <p:cNvPr id="38916" name="AutoShape 16" descr="Bildergebnis für the south centre">
            <a:extLst>
              <a:ext uri="{FF2B5EF4-FFF2-40B4-BE49-F238E27FC236}">
                <a16:creationId xmlns:a16="http://schemas.microsoft.com/office/drawing/2014/main" id="{2AB7471F-A656-C491-4CC7-ACD41103D637}"/>
              </a:ext>
            </a:extLst>
          </p:cNvPr>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anose="05000000000000000000" pitchFamily="2" charset="2"/>
              <a:buChar char="§"/>
              <a:defRPr sz="26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tx2"/>
              </a:buClr>
              <a:buFont typeface="Wingdings" panose="05000000000000000000" pitchFamily="2" charset="2"/>
              <a:buChar char="§"/>
              <a:defRPr sz="24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spcBef>
                <a:spcPct val="20000"/>
              </a:spcBef>
              <a:buClr>
                <a:schemeClr val="tx2"/>
              </a:buClr>
              <a:buFont typeface="Wingdings" panose="05000000000000000000" pitchFamily="2" charset="2"/>
              <a:buChar char="§"/>
              <a:defRPr sz="22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buClrTx/>
              <a:buFontTx/>
              <a:buNone/>
            </a:pPr>
            <a:endParaRPr lang="en-GB" altLang="en-US" sz="1800">
              <a:solidFill>
                <a:schemeClr val="tx1"/>
              </a:solidFill>
            </a:endParaRPr>
          </a:p>
        </p:txBody>
      </p:sp>
      <p:sp>
        <p:nvSpPr>
          <p:cNvPr id="38917" name="AutoShape 20" descr="UNDP logo">
            <a:extLst>
              <a:ext uri="{FF2B5EF4-FFF2-40B4-BE49-F238E27FC236}">
                <a16:creationId xmlns:a16="http://schemas.microsoft.com/office/drawing/2014/main" id="{D3A3F09C-933A-8160-1654-D08AA6A80951}"/>
              </a:ext>
            </a:extLst>
          </p:cNvPr>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anose="05000000000000000000" pitchFamily="2" charset="2"/>
              <a:buChar char="§"/>
              <a:defRPr sz="26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tx2"/>
              </a:buClr>
              <a:buFont typeface="Wingdings" panose="05000000000000000000" pitchFamily="2" charset="2"/>
              <a:buChar char="§"/>
              <a:defRPr sz="24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spcBef>
                <a:spcPct val="20000"/>
              </a:spcBef>
              <a:buClr>
                <a:schemeClr val="tx2"/>
              </a:buClr>
              <a:buFont typeface="Wingdings" panose="05000000000000000000" pitchFamily="2" charset="2"/>
              <a:buChar char="§"/>
              <a:defRPr sz="22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buClrTx/>
              <a:buFontTx/>
              <a:buNone/>
            </a:pPr>
            <a:endParaRPr lang="en-GB" altLang="en-US" sz="1800">
              <a:solidFill>
                <a:schemeClr val="tx1"/>
              </a:solidFill>
            </a:endParaRPr>
          </a:p>
        </p:txBody>
      </p:sp>
      <p:sp>
        <p:nvSpPr>
          <p:cNvPr id="11" name="Retângulo de cantos arredondados 10">
            <a:extLst>
              <a:ext uri="{FF2B5EF4-FFF2-40B4-BE49-F238E27FC236}">
                <a16:creationId xmlns:a16="http://schemas.microsoft.com/office/drawing/2014/main" id="{504EADF8-3071-1755-4F49-785C7837D370}"/>
              </a:ext>
            </a:extLst>
          </p:cNvPr>
          <p:cNvSpPr/>
          <p:nvPr/>
        </p:nvSpPr>
        <p:spPr>
          <a:xfrm>
            <a:off x="4164013" y="1998663"/>
            <a:ext cx="4832350" cy="4059237"/>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spcBef>
                <a:spcPts val="0"/>
              </a:spcBef>
              <a:spcAft>
                <a:spcPts val="600"/>
              </a:spcAft>
              <a:defRPr/>
            </a:pPr>
            <a:r>
              <a:rPr lang="en-US" altLang="en-US" sz="1600" b="1" dirty="0">
                <a:solidFill>
                  <a:srgbClr val="00642D"/>
                </a:solidFill>
              </a:rPr>
              <a:t>“The 17 Sustainable Development Goals and 169 targets … seek to realize the human rights of all and to achieve gender equality and the empowerment of all women and girls.” (A/RES/70/1, preamble)</a:t>
            </a:r>
          </a:p>
          <a:p>
            <a:pPr algn="just" eaLnBrk="1" hangingPunct="1">
              <a:spcBef>
                <a:spcPts val="0"/>
              </a:spcBef>
              <a:spcAft>
                <a:spcPts val="600"/>
              </a:spcAft>
              <a:defRPr/>
            </a:pPr>
            <a:r>
              <a:rPr lang="en-US" altLang="en-US" sz="1600" b="1" dirty="0">
                <a:solidFill>
                  <a:srgbClr val="00642D"/>
                </a:solidFill>
              </a:rPr>
              <a:t>The 2030 Agenda… “is grounded in the Universal Declaration of Human Rights, international human rights treaties… It is informed  by other instruments such as the Declaration on the Right to Development.” (A/RES/70/1, para. 10) </a:t>
            </a:r>
          </a:p>
          <a:p>
            <a:pPr algn="just" eaLnBrk="1" hangingPunct="1">
              <a:spcBef>
                <a:spcPts val="0"/>
              </a:spcBef>
              <a:spcAft>
                <a:spcPts val="600"/>
              </a:spcAft>
              <a:defRPr/>
            </a:pPr>
            <a:r>
              <a:rPr lang="en-US" altLang="en-US" sz="1600" b="1" dirty="0">
                <a:solidFill>
                  <a:srgbClr val="00642D"/>
                </a:solidFill>
              </a:rPr>
              <a:t>“The Agenda recognizes the need to build peaceful, just and inclusive societies that provide equal access to justice and that are based on respect for human rights, including the right to development …” (A/RES/70/1, para. 35)</a:t>
            </a:r>
          </a:p>
        </p:txBody>
      </p:sp>
      <p:sp>
        <p:nvSpPr>
          <p:cNvPr id="9" name="Retângulo de cantos arredondados 10">
            <a:extLst>
              <a:ext uri="{FF2B5EF4-FFF2-40B4-BE49-F238E27FC236}">
                <a16:creationId xmlns:a16="http://schemas.microsoft.com/office/drawing/2014/main" id="{88439E2B-1C58-4408-CE6F-AD71B9A0EEA7}"/>
              </a:ext>
            </a:extLst>
          </p:cNvPr>
          <p:cNvSpPr/>
          <p:nvPr/>
        </p:nvSpPr>
        <p:spPr>
          <a:xfrm>
            <a:off x="1262063" y="1039813"/>
            <a:ext cx="6359525" cy="815975"/>
          </a:xfrm>
          <a:prstGeom prst="roundRect">
            <a:avLst/>
          </a:prstGeom>
          <a:solidFill>
            <a:srgbClr val="E4FF97"/>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sz="2400" b="1" dirty="0">
                <a:solidFill>
                  <a:schemeClr val="tx2">
                    <a:lumMod val="75000"/>
                  </a:schemeClr>
                </a:solidFill>
              </a:rPr>
              <a:t>Mutual reinforcement and synergy in action</a:t>
            </a:r>
          </a:p>
        </p:txBody>
      </p:sp>
      <p:sp>
        <p:nvSpPr>
          <p:cNvPr id="10" name="Retângulo de cantos arredondados 10">
            <a:extLst>
              <a:ext uri="{FF2B5EF4-FFF2-40B4-BE49-F238E27FC236}">
                <a16:creationId xmlns:a16="http://schemas.microsoft.com/office/drawing/2014/main" id="{9DEF237C-EE38-B86B-C651-0E0F853B2C6C}"/>
              </a:ext>
            </a:extLst>
          </p:cNvPr>
          <p:cNvSpPr/>
          <p:nvPr/>
        </p:nvSpPr>
        <p:spPr>
          <a:xfrm>
            <a:off x="155575" y="1855788"/>
            <a:ext cx="3894138" cy="4902821"/>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en-GB" sz="1400" b="1" u="sng" dirty="0">
                <a:solidFill>
                  <a:srgbClr val="00642D"/>
                </a:solidFill>
              </a:rPr>
              <a:t>Great Strides Forward v. Uneven Progress</a:t>
            </a:r>
            <a:r>
              <a:rPr lang="en-GB" sz="1400" b="1" dirty="0">
                <a:solidFill>
                  <a:srgbClr val="00642D"/>
                </a:solidFill>
              </a:rPr>
              <a:t>:  For people in Africa, least developed countries, landlocked developing countries, small island developing States, and most other developing countries, as well as for poor, vulnerable, marginalized and disadvantaged communities in all countries.</a:t>
            </a:r>
          </a:p>
          <a:p>
            <a:pPr algn="just">
              <a:defRPr/>
            </a:pPr>
            <a:endParaRPr lang="en-GB" sz="1400" b="1" dirty="0">
              <a:solidFill>
                <a:srgbClr val="00642D"/>
              </a:solidFill>
              <a:ea typeface="DengXian"/>
            </a:endParaRPr>
          </a:p>
          <a:p>
            <a:pPr algn="just">
              <a:defRPr/>
            </a:pPr>
            <a:r>
              <a:rPr lang="en-GB" sz="1400" b="1" dirty="0">
                <a:solidFill>
                  <a:srgbClr val="00642D"/>
                </a:solidFill>
                <a:ea typeface="DengXian"/>
              </a:rPr>
              <a:t>The 2030 Agenda aims “to leave no one behind” and commits to “reaching the furthest behind first” by ensuring that the SDGs and targets are met “for all nationals and peoples and for all segments of society</a:t>
            </a:r>
            <a:r>
              <a:rPr lang="en-GB" sz="1400" b="1" dirty="0" smtClean="0">
                <a:solidFill>
                  <a:srgbClr val="00642D"/>
                </a:solidFill>
                <a:ea typeface="DengXian"/>
              </a:rPr>
              <a:t>.”</a:t>
            </a:r>
          </a:p>
          <a:p>
            <a:pPr algn="just">
              <a:defRPr/>
            </a:pPr>
            <a:endParaRPr lang="en-GB" sz="1400" b="1" dirty="0">
              <a:solidFill>
                <a:srgbClr val="00642D"/>
              </a:solidFill>
              <a:ea typeface="DengXian"/>
            </a:endParaRPr>
          </a:p>
          <a:p>
            <a:pPr algn="just">
              <a:defRPr/>
            </a:pPr>
            <a:r>
              <a:rPr lang="en-GB" sz="1400" b="1" dirty="0" smtClean="0">
                <a:solidFill>
                  <a:srgbClr val="00642D"/>
                </a:solidFill>
                <a:ea typeface="DengXian"/>
              </a:rPr>
              <a:t>SDG 10 specifically underlined the target of “</a:t>
            </a:r>
            <a:r>
              <a:rPr lang="en-US" sz="1400" b="1" dirty="0" smtClean="0">
                <a:solidFill>
                  <a:srgbClr val="00642D"/>
                </a:solidFill>
                <a:ea typeface="DengXian"/>
              </a:rPr>
              <a:t>reducing </a:t>
            </a:r>
            <a:r>
              <a:rPr lang="en-US" sz="1400" b="1" dirty="0">
                <a:solidFill>
                  <a:srgbClr val="00642D"/>
                </a:solidFill>
                <a:ea typeface="DengXian"/>
              </a:rPr>
              <a:t>inequality within and among </a:t>
            </a:r>
            <a:r>
              <a:rPr lang="en-US" sz="1400" b="1" dirty="0" smtClean="0">
                <a:solidFill>
                  <a:srgbClr val="00642D"/>
                </a:solidFill>
                <a:ea typeface="DengXian"/>
              </a:rPr>
              <a:t>countries”, echoing the aspiration of the right to development in addressing the development gaps among countries.</a:t>
            </a:r>
            <a:endParaRPr lang="en-US" sz="1600" b="1" dirty="0">
              <a:solidFill>
                <a:srgbClr val="17375E"/>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14" descr="Bildergebnis für the south centre">
            <a:extLst>
              <a:ext uri="{FF2B5EF4-FFF2-40B4-BE49-F238E27FC236}">
                <a16:creationId xmlns:a16="http://schemas.microsoft.com/office/drawing/2014/main" id="{0B63853B-BC16-DA96-BA29-06F85E768AD8}"/>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anose="05000000000000000000" pitchFamily="2" charset="2"/>
              <a:buChar char="§"/>
              <a:defRPr sz="26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tx2"/>
              </a:buClr>
              <a:buFont typeface="Wingdings" panose="05000000000000000000" pitchFamily="2" charset="2"/>
              <a:buChar char="§"/>
              <a:defRPr sz="24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spcBef>
                <a:spcPct val="20000"/>
              </a:spcBef>
              <a:buClr>
                <a:schemeClr val="tx2"/>
              </a:buClr>
              <a:buFont typeface="Wingdings" panose="05000000000000000000" pitchFamily="2" charset="2"/>
              <a:buChar char="§"/>
              <a:defRPr sz="22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buClrTx/>
              <a:buFontTx/>
              <a:buNone/>
            </a:pPr>
            <a:endParaRPr lang="en-GB" altLang="en-US" sz="1800">
              <a:solidFill>
                <a:schemeClr val="tx1"/>
              </a:solidFill>
            </a:endParaRPr>
          </a:p>
        </p:txBody>
      </p:sp>
      <p:sp>
        <p:nvSpPr>
          <p:cNvPr id="40963" name="AutoShape 16" descr="Bildergebnis für the south centre">
            <a:extLst>
              <a:ext uri="{FF2B5EF4-FFF2-40B4-BE49-F238E27FC236}">
                <a16:creationId xmlns:a16="http://schemas.microsoft.com/office/drawing/2014/main" id="{7B43143E-3DAE-C391-E6A3-DD2D8012C2E8}"/>
              </a:ext>
            </a:extLst>
          </p:cNvPr>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anose="05000000000000000000" pitchFamily="2" charset="2"/>
              <a:buChar char="§"/>
              <a:defRPr sz="26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tx2"/>
              </a:buClr>
              <a:buFont typeface="Wingdings" panose="05000000000000000000" pitchFamily="2" charset="2"/>
              <a:buChar char="§"/>
              <a:defRPr sz="24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spcBef>
                <a:spcPct val="20000"/>
              </a:spcBef>
              <a:buClr>
                <a:schemeClr val="tx2"/>
              </a:buClr>
              <a:buFont typeface="Wingdings" panose="05000000000000000000" pitchFamily="2" charset="2"/>
              <a:buChar char="§"/>
              <a:defRPr sz="22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buClrTx/>
              <a:buFontTx/>
              <a:buNone/>
            </a:pPr>
            <a:endParaRPr lang="en-GB" altLang="en-US" sz="1800">
              <a:solidFill>
                <a:schemeClr val="tx1"/>
              </a:solidFill>
            </a:endParaRPr>
          </a:p>
        </p:txBody>
      </p:sp>
      <p:sp>
        <p:nvSpPr>
          <p:cNvPr id="40964" name="AutoShape 20" descr="UNDP logo">
            <a:extLst>
              <a:ext uri="{FF2B5EF4-FFF2-40B4-BE49-F238E27FC236}">
                <a16:creationId xmlns:a16="http://schemas.microsoft.com/office/drawing/2014/main" id="{4F5BF7D7-C9EB-5311-4CBF-3EF9557D49D8}"/>
              </a:ext>
            </a:extLst>
          </p:cNvPr>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anose="05000000000000000000" pitchFamily="2" charset="2"/>
              <a:buChar char="§"/>
              <a:defRPr sz="26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tx2"/>
              </a:buClr>
              <a:buFont typeface="Wingdings" panose="05000000000000000000" pitchFamily="2" charset="2"/>
              <a:buChar char="§"/>
              <a:defRPr sz="24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spcBef>
                <a:spcPct val="20000"/>
              </a:spcBef>
              <a:buClr>
                <a:schemeClr val="tx2"/>
              </a:buClr>
              <a:buFont typeface="Wingdings" panose="05000000000000000000" pitchFamily="2" charset="2"/>
              <a:buChar char="§"/>
              <a:defRPr sz="22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buClrTx/>
              <a:buFontTx/>
              <a:buNone/>
            </a:pPr>
            <a:endParaRPr lang="en-GB" altLang="en-US" sz="1800">
              <a:solidFill>
                <a:schemeClr val="tx1"/>
              </a:solidFill>
            </a:endParaRPr>
          </a:p>
        </p:txBody>
      </p:sp>
      <p:sp>
        <p:nvSpPr>
          <p:cNvPr id="10" name="Retângulo de cantos arredondados 10">
            <a:extLst>
              <a:ext uri="{FF2B5EF4-FFF2-40B4-BE49-F238E27FC236}">
                <a16:creationId xmlns:a16="http://schemas.microsoft.com/office/drawing/2014/main" id="{B9702205-4610-B754-00C9-200B996FA64C}"/>
              </a:ext>
            </a:extLst>
          </p:cNvPr>
          <p:cNvSpPr/>
          <p:nvPr/>
        </p:nvSpPr>
        <p:spPr>
          <a:xfrm>
            <a:off x="460375" y="1573213"/>
            <a:ext cx="4211638" cy="4624387"/>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GB" b="1" dirty="0">
                <a:solidFill>
                  <a:srgbClr val="00642D"/>
                </a:solidFill>
              </a:rPr>
              <a:t>“</a:t>
            </a:r>
            <a:r>
              <a:rPr lang="en-US" b="1" dirty="0">
                <a:solidFill>
                  <a:srgbClr val="00642D"/>
                </a:solidFill>
              </a:rPr>
              <a:t>I firmly believe that progress in </a:t>
            </a:r>
            <a:r>
              <a:rPr lang="en-US" b="1" dirty="0" err="1">
                <a:solidFill>
                  <a:srgbClr val="00642D"/>
                </a:solidFill>
              </a:rPr>
              <a:t>realising</a:t>
            </a:r>
            <a:r>
              <a:rPr lang="en-US" b="1" dirty="0">
                <a:solidFill>
                  <a:srgbClr val="00642D"/>
                </a:solidFill>
              </a:rPr>
              <a:t> the full spectrum of human rights can reverse today’s destructive trends. And that the best way to ensure global security is through sustainable development and the realization of human rights – not trade wars or arms races.</a:t>
            </a:r>
          </a:p>
          <a:p>
            <a:pPr eaLnBrk="1" hangingPunct="1">
              <a:spcBef>
                <a:spcPts val="0"/>
              </a:spcBef>
              <a:spcAft>
                <a:spcPts val="600"/>
              </a:spcAft>
              <a:defRPr/>
            </a:pPr>
            <a:r>
              <a:rPr lang="en-US" b="1" dirty="0">
                <a:solidFill>
                  <a:srgbClr val="00642D"/>
                </a:solidFill>
              </a:rPr>
              <a:t>The right to development is unique and essential to this shift, because it explicitly recognizes the interconnectedness of individuals, communities, and countries</a:t>
            </a:r>
            <a:r>
              <a:rPr lang="en-GB" b="1" dirty="0">
                <a:solidFill>
                  <a:srgbClr val="00642D"/>
                </a:solidFill>
              </a:rPr>
              <a:t>.”</a:t>
            </a:r>
          </a:p>
          <a:p>
            <a:pPr eaLnBrk="1" hangingPunct="1">
              <a:spcBef>
                <a:spcPts val="0"/>
              </a:spcBef>
              <a:spcAft>
                <a:spcPts val="600"/>
              </a:spcAft>
              <a:defRPr/>
            </a:pPr>
            <a:r>
              <a:rPr lang="en-GB" b="1" dirty="0">
                <a:solidFill>
                  <a:srgbClr val="00642D"/>
                </a:solidFill>
              </a:rPr>
              <a:t>Volker </a:t>
            </a:r>
            <a:r>
              <a:rPr lang="en-GB" b="1" dirty="0" err="1">
                <a:solidFill>
                  <a:srgbClr val="00642D"/>
                </a:solidFill>
              </a:rPr>
              <a:t>Türk</a:t>
            </a:r>
            <a:r>
              <a:rPr lang="en-GB" b="1" dirty="0">
                <a:solidFill>
                  <a:srgbClr val="00642D"/>
                </a:solidFill>
              </a:rPr>
              <a:t>, UN High Commissioner for Human Rights</a:t>
            </a:r>
          </a:p>
        </p:txBody>
      </p:sp>
      <p:sp>
        <p:nvSpPr>
          <p:cNvPr id="40967" name="Titre 1">
            <a:extLst>
              <a:ext uri="{FF2B5EF4-FFF2-40B4-BE49-F238E27FC236}">
                <a16:creationId xmlns:a16="http://schemas.microsoft.com/office/drawing/2014/main" id="{9BF0889F-49FC-4D53-4AA6-70D767EF43C9}"/>
              </a:ext>
            </a:extLst>
          </p:cNvPr>
          <p:cNvSpPr txBox="1">
            <a:spLocks/>
          </p:cNvSpPr>
          <p:nvPr/>
        </p:nvSpPr>
        <p:spPr bwMode="auto">
          <a:xfrm>
            <a:off x="1020763" y="11113"/>
            <a:ext cx="684212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lr>
                <a:schemeClr val="tx2"/>
              </a:buClr>
              <a:buFont typeface="Wingdings" panose="05000000000000000000" pitchFamily="2" charset="2"/>
              <a:buChar char="§"/>
              <a:defRPr sz="26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tx2"/>
              </a:buClr>
              <a:buFont typeface="Wingdings" panose="05000000000000000000" pitchFamily="2" charset="2"/>
              <a:buChar char="§"/>
              <a:defRPr sz="24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spcBef>
                <a:spcPct val="20000"/>
              </a:spcBef>
              <a:buClr>
                <a:schemeClr val="tx2"/>
              </a:buClr>
              <a:buFont typeface="Wingdings" panose="05000000000000000000" pitchFamily="2" charset="2"/>
              <a:buChar char="§"/>
              <a:defRPr sz="22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9pPr>
          </a:lstStyle>
          <a:p>
            <a:pPr algn="ctr" eaLnBrk="1" hangingPunct="1">
              <a:spcBef>
                <a:spcPct val="0"/>
              </a:spcBef>
              <a:buClrTx/>
              <a:buFontTx/>
              <a:buNone/>
            </a:pPr>
            <a:r>
              <a:rPr lang="fr-CH" altLang="en-US" sz="2800" b="1" dirty="0">
                <a:solidFill>
                  <a:srgbClr val="00642D"/>
                </a:solidFill>
                <a:latin typeface="Calibri" panose="020F0502020204030204" pitchFamily="34" charset="0"/>
              </a:rPr>
              <a:t>The RTD and the 2030 Agenda for </a:t>
            </a:r>
            <a:br>
              <a:rPr lang="fr-CH" altLang="en-US" sz="2800" b="1" dirty="0">
                <a:solidFill>
                  <a:srgbClr val="00642D"/>
                </a:solidFill>
                <a:latin typeface="Calibri" panose="020F0502020204030204" pitchFamily="34" charset="0"/>
              </a:rPr>
            </a:br>
            <a:r>
              <a:rPr lang="fr-CH" altLang="en-US" sz="2800" b="1" dirty="0" err="1">
                <a:solidFill>
                  <a:srgbClr val="00642D"/>
                </a:solidFill>
                <a:latin typeface="Calibri" panose="020F0502020204030204" pitchFamily="34" charset="0"/>
              </a:rPr>
              <a:t>Sustainable</a:t>
            </a:r>
            <a:r>
              <a:rPr lang="fr-CH" altLang="en-US" sz="2800" b="1" dirty="0">
                <a:solidFill>
                  <a:srgbClr val="00642D"/>
                </a:solidFill>
                <a:latin typeface="Calibri" panose="020F0502020204030204" pitchFamily="34" charset="0"/>
              </a:rPr>
              <a:t> Development </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0097" y="1573213"/>
            <a:ext cx="2824065" cy="4236098"/>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AutoShape 14" descr="Bildergebnis für the south centre">
            <a:extLst>
              <a:ext uri="{FF2B5EF4-FFF2-40B4-BE49-F238E27FC236}">
                <a16:creationId xmlns:a16="http://schemas.microsoft.com/office/drawing/2014/main" id="{FFB3CAD2-EBE4-F535-41E2-6F84F5D950BD}"/>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anose="05000000000000000000" pitchFamily="2" charset="2"/>
              <a:buChar char="§"/>
              <a:defRPr sz="26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tx2"/>
              </a:buClr>
              <a:buFont typeface="Wingdings" panose="05000000000000000000" pitchFamily="2" charset="2"/>
              <a:buChar char="§"/>
              <a:defRPr sz="24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spcBef>
                <a:spcPct val="20000"/>
              </a:spcBef>
              <a:buClr>
                <a:schemeClr val="tx2"/>
              </a:buClr>
              <a:buFont typeface="Wingdings" panose="05000000000000000000" pitchFamily="2" charset="2"/>
              <a:buChar char="§"/>
              <a:defRPr sz="22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buClrTx/>
              <a:buFontTx/>
              <a:buNone/>
            </a:pPr>
            <a:endParaRPr lang="en-GB" altLang="en-US" sz="1800">
              <a:solidFill>
                <a:schemeClr val="tx1"/>
              </a:solidFill>
            </a:endParaRPr>
          </a:p>
        </p:txBody>
      </p:sp>
      <p:sp>
        <p:nvSpPr>
          <p:cNvPr id="43011" name="AutoShape 16" descr="Bildergebnis für the south centre">
            <a:extLst>
              <a:ext uri="{FF2B5EF4-FFF2-40B4-BE49-F238E27FC236}">
                <a16:creationId xmlns:a16="http://schemas.microsoft.com/office/drawing/2014/main" id="{AD793C60-AAD6-733C-7A57-573C1217844E}"/>
              </a:ext>
            </a:extLst>
          </p:cNvPr>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anose="05000000000000000000" pitchFamily="2" charset="2"/>
              <a:buChar char="§"/>
              <a:defRPr sz="26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tx2"/>
              </a:buClr>
              <a:buFont typeface="Wingdings" panose="05000000000000000000" pitchFamily="2" charset="2"/>
              <a:buChar char="§"/>
              <a:defRPr sz="24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spcBef>
                <a:spcPct val="20000"/>
              </a:spcBef>
              <a:buClr>
                <a:schemeClr val="tx2"/>
              </a:buClr>
              <a:buFont typeface="Wingdings" panose="05000000000000000000" pitchFamily="2" charset="2"/>
              <a:buChar char="§"/>
              <a:defRPr sz="22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buClrTx/>
              <a:buFontTx/>
              <a:buNone/>
            </a:pPr>
            <a:endParaRPr lang="en-GB" altLang="en-US" sz="1800">
              <a:solidFill>
                <a:schemeClr val="tx1"/>
              </a:solidFill>
            </a:endParaRPr>
          </a:p>
        </p:txBody>
      </p:sp>
      <p:sp>
        <p:nvSpPr>
          <p:cNvPr id="43012" name="AutoShape 20" descr="UNDP logo">
            <a:extLst>
              <a:ext uri="{FF2B5EF4-FFF2-40B4-BE49-F238E27FC236}">
                <a16:creationId xmlns:a16="http://schemas.microsoft.com/office/drawing/2014/main" id="{07614626-43DF-880E-1857-238AB93E62E7}"/>
              </a:ext>
            </a:extLst>
          </p:cNvPr>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anose="05000000000000000000" pitchFamily="2" charset="2"/>
              <a:buChar char="§"/>
              <a:defRPr sz="26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tx2"/>
              </a:buClr>
              <a:buFont typeface="Wingdings" panose="05000000000000000000" pitchFamily="2" charset="2"/>
              <a:buChar char="§"/>
              <a:defRPr sz="24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spcBef>
                <a:spcPct val="20000"/>
              </a:spcBef>
              <a:buClr>
                <a:schemeClr val="tx2"/>
              </a:buClr>
              <a:buFont typeface="Wingdings" panose="05000000000000000000" pitchFamily="2" charset="2"/>
              <a:buChar char="§"/>
              <a:defRPr sz="22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buClrTx/>
              <a:buFontTx/>
              <a:buNone/>
            </a:pPr>
            <a:endParaRPr lang="en-GB" altLang="en-US" sz="1800">
              <a:solidFill>
                <a:schemeClr val="tx1"/>
              </a:solidFill>
            </a:endParaRPr>
          </a:p>
        </p:txBody>
      </p:sp>
      <p:sp>
        <p:nvSpPr>
          <p:cNvPr id="9" name="Retângulo de cantos arredondados 10">
            <a:extLst>
              <a:ext uri="{FF2B5EF4-FFF2-40B4-BE49-F238E27FC236}">
                <a16:creationId xmlns:a16="http://schemas.microsoft.com/office/drawing/2014/main" id="{6A149896-2BA6-EF9D-EA3C-59F992AEFB41}"/>
              </a:ext>
            </a:extLst>
          </p:cNvPr>
          <p:cNvSpPr/>
          <p:nvPr/>
        </p:nvSpPr>
        <p:spPr>
          <a:xfrm>
            <a:off x="142875" y="1368425"/>
            <a:ext cx="8866188" cy="514350"/>
          </a:xfrm>
          <a:prstGeom prst="roundRect">
            <a:avLst/>
          </a:prstGeom>
          <a:solidFill>
            <a:srgbClr val="E4FF97"/>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sz="2400" b="1" dirty="0">
                <a:solidFill>
                  <a:schemeClr val="tx2">
                    <a:lumMod val="75000"/>
                  </a:schemeClr>
                </a:solidFill>
              </a:rPr>
              <a:t>RTD and SDGs: Mutual reinforcement and synergy in action</a:t>
            </a:r>
          </a:p>
        </p:txBody>
      </p:sp>
      <p:sp>
        <p:nvSpPr>
          <p:cNvPr id="12" name="Retângulo de cantos arredondados 10">
            <a:extLst>
              <a:ext uri="{FF2B5EF4-FFF2-40B4-BE49-F238E27FC236}">
                <a16:creationId xmlns:a16="http://schemas.microsoft.com/office/drawing/2014/main" id="{1141F22C-17C7-98EF-6E1A-FE495156607E}"/>
              </a:ext>
            </a:extLst>
          </p:cNvPr>
          <p:cNvSpPr/>
          <p:nvPr/>
        </p:nvSpPr>
        <p:spPr>
          <a:xfrm>
            <a:off x="155575" y="1952625"/>
            <a:ext cx="3019425" cy="430213"/>
          </a:xfrm>
          <a:prstGeom prst="roundRect">
            <a:avLst/>
          </a:prstGeom>
          <a:solidFill>
            <a:srgbClr val="E4FF97"/>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RTD Principles and Elements</a:t>
            </a:r>
          </a:p>
        </p:txBody>
      </p:sp>
      <p:sp>
        <p:nvSpPr>
          <p:cNvPr id="15" name="Retângulo de cantos arredondados 10">
            <a:extLst>
              <a:ext uri="{FF2B5EF4-FFF2-40B4-BE49-F238E27FC236}">
                <a16:creationId xmlns:a16="http://schemas.microsoft.com/office/drawing/2014/main" id="{EFDE42EB-D9B4-0A82-B3F3-EB8D0D44E849}"/>
              </a:ext>
            </a:extLst>
          </p:cNvPr>
          <p:cNvSpPr/>
          <p:nvPr/>
        </p:nvSpPr>
        <p:spPr>
          <a:xfrm>
            <a:off x="142875" y="2514600"/>
            <a:ext cx="2547938" cy="704850"/>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People-centered development</a:t>
            </a:r>
          </a:p>
        </p:txBody>
      </p:sp>
      <p:sp>
        <p:nvSpPr>
          <p:cNvPr id="17" name="Retângulo de cantos arredondados 10">
            <a:extLst>
              <a:ext uri="{FF2B5EF4-FFF2-40B4-BE49-F238E27FC236}">
                <a16:creationId xmlns:a16="http://schemas.microsoft.com/office/drawing/2014/main" id="{6673325E-BC3A-D498-7D58-9CFE420FD1BB}"/>
              </a:ext>
            </a:extLst>
          </p:cNvPr>
          <p:cNvSpPr/>
          <p:nvPr/>
        </p:nvSpPr>
        <p:spPr>
          <a:xfrm>
            <a:off x="142875" y="3287713"/>
            <a:ext cx="2535238" cy="687387"/>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A Human Rights-based Approach</a:t>
            </a:r>
          </a:p>
        </p:txBody>
      </p:sp>
      <p:sp>
        <p:nvSpPr>
          <p:cNvPr id="18" name="Retângulo de cantos arredondados 10">
            <a:extLst>
              <a:ext uri="{FF2B5EF4-FFF2-40B4-BE49-F238E27FC236}">
                <a16:creationId xmlns:a16="http://schemas.microsoft.com/office/drawing/2014/main" id="{816C9A36-CCA4-E9E6-B51C-C0AFF1086628}"/>
              </a:ext>
            </a:extLst>
          </p:cNvPr>
          <p:cNvSpPr/>
          <p:nvPr/>
        </p:nvSpPr>
        <p:spPr>
          <a:xfrm>
            <a:off x="165100" y="4014788"/>
            <a:ext cx="2535238" cy="585787"/>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State as primary duty bearer</a:t>
            </a:r>
          </a:p>
        </p:txBody>
      </p:sp>
      <p:sp>
        <p:nvSpPr>
          <p:cNvPr id="22" name="Retângulo de cantos arredondados 10">
            <a:extLst>
              <a:ext uri="{FF2B5EF4-FFF2-40B4-BE49-F238E27FC236}">
                <a16:creationId xmlns:a16="http://schemas.microsoft.com/office/drawing/2014/main" id="{FDC35351-BC10-785C-8EE6-99C18BD20616}"/>
              </a:ext>
            </a:extLst>
          </p:cNvPr>
          <p:cNvSpPr/>
          <p:nvPr/>
        </p:nvSpPr>
        <p:spPr>
          <a:xfrm>
            <a:off x="3321050" y="1955800"/>
            <a:ext cx="3122613" cy="428625"/>
          </a:xfrm>
          <a:prstGeom prst="roundRect">
            <a:avLst/>
          </a:prstGeom>
          <a:solidFill>
            <a:srgbClr val="E4FF97"/>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The 2030 Agenda</a:t>
            </a:r>
          </a:p>
        </p:txBody>
      </p:sp>
      <p:sp>
        <p:nvSpPr>
          <p:cNvPr id="23" name="Retângulo de cantos arredondados 10">
            <a:extLst>
              <a:ext uri="{FF2B5EF4-FFF2-40B4-BE49-F238E27FC236}">
                <a16:creationId xmlns:a16="http://schemas.microsoft.com/office/drawing/2014/main" id="{184718A1-B9D6-D02A-1714-1798F584BA10}"/>
              </a:ext>
            </a:extLst>
          </p:cNvPr>
          <p:cNvSpPr/>
          <p:nvPr/>
        </p:nvSpPr>
        <p:spPr>
          <a:xfrm>
            <a:off x="3305175" y="2749550"/>
            <a:ext cx="2836863" cy="944563"/>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Preamble: “realize human rights for all”, “People” (A/RES/70/1)</a:t>
            </a:r>
          </a:p>
        </p:txBody>
      </p:sp>
      <p:cxnSp>
        <p:nvCxnSpPr>
          <p:cNvPr id="4" name="Straight Arrow Connector 3">
            <a:extLst>
              <a:ext uri="{FF2B5EF4-FFF2-40B4-BE49-F238E27FC236}">
                <a16:creationId xmlns:a16="http://schemas.microsoft.com/office/drawing/2014/main" id="{71BF0E3C-C641-E955-6EDB-6572BD78DAE8}"/>
              </a:ext>
            </a:extLst>
          </p:cNvPr>
          <p:cNvCxnSpPr/>
          <p:nvPr/>
        </p:nvCxnSpPr>
        <p:spPr>
          <a:xfrm>
            <a:off x="2700338" y="3028950"/>
            <a:ext cx="604837" cy="0"/>
          </a:xfrm>
          <a:prstGeom prst="straightConnector1">
            <a:avLst/>
          </a:prstGeom>
          <a:ln>
            <a:solidFill>
              <a:srgbClr val="00642D"/>
            </a:solidFill>
            <a:tailEnd type="triangle"/>
          </a:ln>
        </p:spPr>
        <p:style>
          <a:lnRef idx="3">
            <a:schemeClr val="accent2"/>
          </a:lnRef>
          <a:fillRef idx="0">
            <a:schemeClr val="accent2"/>
          </a:fillRef>
          <a:effectRef idx="2">
            <a:schemeClr val="accent2"/>
          </a:effectRef>
          <a:fontRef idx="minor">
            <a:schemeClr val="tx1"/>
          </a:fontRef>
        </p:style>
      </p:cxnSp>
      <p:cxnSp>
        <p:nvCxnSpPr>
          <p:cNvPr id="29" name="Straight Arrow Connector 28">
            <a:extLst>
              <a:ext uri="{FF2B5EF4-FFF2-40B4-BE49-F238E27FC236}">
                <a16:creationId xmlns:a16="http://schemas.microsoft.com/office/drawing/2014/main" id="{072E530B-A167-D002-2A25-B78324406A73}"/>
              </a:ext>
            </a:extLst>
          </p:cNvPr>
          <p:cNvCxnSpPr/>
          <p:nvPr/>
        </p:nvCxnSpPr>
        <p:spPr>
          <a:xfrm>
            <a:off x="2700338" y="3452813"/>
            <a:ext cx="604837" cy="0"/>
          </a:xfrm>
          <a:prstGeom prst="straightConnector1">
            <a:avLst/>
          </a:prstGeom>
          <a:ln>
            <a:solidFill>
              <a:srgbClr val="00642D"/>
            </a:solidFill>
            <a:tailEnd type="triangle"/>
          </a:ln>
        </p:spPr>
        <p:style>
          <a:lnRef idx="3">
            <a:schemeClr val="accent2"/>
          </a:lnRef>
          <a:fillRef idx="0">
            <a:schemeClr val="accent2"/>
          </a:fillRef>
          <a:effectRef idx="2">
            <a:schemeClr val="accent2"/>
          </a:effectRef>
          <a:fontRef idx="minor">
            <a:schemeClr val="tx1"/>
          </a:fontRef>
        </p:style>
      </p:cxnSp>
      <p:sp>
        <p:nvSpPr>
          <p:cNvPr id="32" name="Retângulo de cantos arredondados 10">
            <a:extLst>
              <a:ext uri="{FF2B5EF4-FFF2-40B4-BE49-F238E27FC236}">
                <a16:creationId xmlns:a16="http://schemas.microsoft.com/office/drawing/2014/main" id="{BBAE56DC-75C4-15F0-CE38-AC7FC8D94BF3}"/>
              </a:ext>
            </a:extLst>
          </p:cNvPr>
          <p:cNvSpPr/>
          <p:nvPr/>
        </p:nvSpPr>
        <p:spPr>
          <a:xfrm>
            <a:off x="6575425" y="1955800"/>
            <a:ext cx="2433638" cy="427038"/>
          </a:xfrm>
          <a:prstGeom prst="roundRect">
            <a:avLst/>
          </a:prstGeom>
          <a:solidFill>
            <a:srgbClr val="E4FF97"/>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SDGs and targets</a:t>
            </a:r>
          </a:p>
        </p:txBody>
      </p:sp>
      <p:sp>
        <p:nvSpPr>
          <p:cNvPr id="35" name="Retângulo de cantos arredondados 10">
            <a:extLst>
              <a:ext uri="{FF2B5EF4-FFF2-40B4-BE49-F238E27FC236}">
                <a16:creationId xmlns:a16="http://schemas.microsoft.com/office/drawing/2014/main" id="{F5D67372-4397-77BE-3105-5544189F316A}"/>
              </a:ext>
            </a:extLst>
          </p:cNvPr>
          <p:cNvSpPr/>
          <p:nvPr/>
        </p:nvSpPr>
        <p:spPr>
          <a:xfrm>
            <a:off x="6780213" y="2749550"/>
            <a:ext cx="2228850" cy="1943100"/>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SDGs 1-16</a:t>
            </a:r>
          </a:p>
        </p:txBody>
      </p:sp>
      <p:sp>
        <p:nvSpPr>
          <p:cNvPr id="2" name="Title 1">
            <a:extLst>
              <a:ext uri="{FF2B5EF4-FFF2-40B4-BE49-F238E27FC236}">
                <a16:creationId xmlns:a16="http://schemas.microsoft.com/office/drawing/2014/main" id="{822C8A04-C0FF-78C5-B442-CA6597983715}"/>
              </a:ext>
            </a:extLst>
          </p:cNvPr>
          <p:cNvSpPr>
            <a:spLocks noGrp="1"/>
          </p:cNvSpPr>
          <p:nvPr>
            <p:ph type="title"/>
          </p:nvPr>
        </p:nvSpPr>
        <p:spPr/>
        <p:txBody>
          <a:bodyPr/>
          <a:lstStyle/>
          <a:p>
            <a:pPr>
              <a:defRPr/>
            </a:pPr>
            <a:r>
              <a:rPr lang="fr-CH" altLang="en-US" dirty="0">
                <a:cs typeface="Arial" pitchFamily="34" charset="0"/>
              </a:rPr>
              <a:t>The RTD and the 2030 Agenda for </a:t>
            </a:r>
            <a:br>
              <a:rPr lang="fr-CH" altLang="en-US" dirty="0">
                <a:cs typeface="Arial" pitchFamily="34" charset="0"/>
              </a:rPr>
            </a:br>
            <a:r>
              <a:rPr lang="fr-CH" altLang="en-US" dirty="0" err="1">
                <a:cs typeface="Arial" pitchFamily="34" charset="0"/>
              </a:rPr>
              <a:t>Sustainable</a:t>
            </a:r>
            <a:r>
              <a:rPr lang="fr-CH" altLang="en-US" dirty="0">
                <a:cs typeface="Arial" pitchFamily="34" charset="0"/>
              </a:rPr>
              <a:t> Development </a:t>
            </a:r>
            <a:br>
              <a:rPr lang="fr-CH" altLang="en-US" dirty="0">
                <a:cs typeface="Arial" pitchFamily="34" charset="0"/>
              </a:rPr>
            </a:br>
            <a:endParaRPr lang="en-GB" dirty="0"/>
          </a:p>
        </p:txBody>
      </p:sp>
      <p:cxnSp>
        <p:nvCxnSpPr>
          <p:cNvPr id="43" name="Straight Arrow Connector 42">
            <a:extLst>
              <a:ext uri="{FF2B5EF4-FFF2-40B4-BE49-F238E27FC236}">
                <a16:creationId xmlns:a16="http://schemas.microsoft.com/office/drawing/2014/main" id="{4A1CD81C-AFFD-420A-7026-8AFBD8DD8858}"/>
              </a:ext>
            </a:extLst>
          </p:cNvPr>
          <p:cNvCxnSpPr/>
          <p:nvPr/>
        </p:nvCxnSpPr>
        <p:spPr>
          <a:xfrm>
            <a:off x="2713038" y="4291013"/>
            <a:ext cx="604837" cy="0"/>
          </a:xfrm>
          <a:prstGeom prst="straightConnector1">
            <a:avLst/>
          </a:prstGeom>
          <a:ln>
            <a:solidFill>
              <a:srgbClr val="00642D"/>
            </a:solidFill>
            <a:tailEnd type="triangle"/>
          </a:ln>
        </p:spPr>
        <p:style>
          <a:lnRef idx="3">
            <a:schemeClr val="accent2"/>
          </a:lnRef>
          <a:fillRef idx="0">
            <a:schemeClr val="accent2"/>
          </a:fillRef>
          <a:effectRef idx="2">
            <a:schemeClr val="accent2"/>
          </a:effectRef>
          <a:fontRef idx="minor">
            <a:schemeClr val="tx1"/>
          </a:fontRef>
        </p:style>
      </p:cxnSp>
      <p:cxnSp>
        <p:nvCxnSpPr>
          <p:cNvPr id="47" name="Straight Arrow Connector 46">
            <a:extLst>
              <a:ext uri="{FF2B5EF4-FFF2-40B4-BE49-F238E27FC236}">
                <a16:creationId xmlns:a16="http://schemas.microsoft.com/office/drawing/2014/main" id="{50361EF0-A85E-5A38-523F-DE6819A6C5A3}"/>
              </a:ext>
            </a:extLst>
          </p:cNvPr>
          <p:cNvCxnSpPr/>
          <p:nvPr/>
        </p:nvCxnSpPr>
        <p:spPr>
          <a:xfrm>
            <a:off x="6164263" y="4286250"/>
            <a:ext cx="604837" cy="0"/>
          </a:xfrm>
          <a:prstGeom prst="straightConnector1">
            <a:avLst/>
          </a:prstGeom>
          <a:ln>
            <a:solidFill>
              <a:srgbClr val="00642D"/>
            </a:solidFill>
            <a:tailEnd type="triangle"/>
          </a:ln>
        </p:spPr>
        <p:style>
          <a:lnRef idx="3">
            <a:schemeClr val="accent2"/>
          </a:lnRef>
          <a:fillRef idx="0">
            <a:schemeClr val="accent2"/>
          </a:fillRef>
          <a:effectRef idx="2">
            <a:schemeClr val="accent2"/>
          </a:effectRef>
          <a:fontRef idx="minor">
            <a:schemeClr val="tx1"/>
          </a:fontRef>
        </p:style>
      </p:cxnSp>
      <p:cxnSp>
        <p:nvCxnSpPr>
          <p:cNvPr id="49" name="Straight Arrow Connector 48">
            <a:extLst>
              <a:ext uri="{FF2B5EF4-FFF2-40B4-BE49-F238E27FC236}">
                <a16:creationId xmlns:a16="http://schemas.microsoft.com/office/drawing/2014/main" id="{65A27EE2-AF03-C2D0-B701-16849ACEF5CE}"/>
              </a:ext>
            </a:extLst>
          </p:cNvPr>
          <p:cNvCxnSpPr/>
          <p:nvPr/>
        </p:nvCxnSpPr>
        <p:spPr>
          <a:xfrm>
            <a:off x="6157913" y="3013075"/>
            <a:ext cx="604837" cy="0"/>
          </a:xfrm>
          <a:prstGeom prst="straightConnector1">
            <a:avLst/>
          </a:prstGeom>
          <a:ln>
            <a:solidFill>
              <a:srgbClr val="00642D"/>
            </a:solidFill>
            <a:tailEnd type="triangle"/>
          </a:ln>
        </p:spPr>
        <p:style>
          <a:lnRef idx="3">
            <a:schemeClr val="accent2"/>
          </a:lnRef>
          <a:fillRef idx="0">
            <a:schemeClr val="accent2"/>
          </a:fillRef>
          <a:effectRef idx="2">
            <a:schemeClr val="accent2"/>
          </a:effectRef>
          <a:fontRef idx="minor">
            <a:schemeClr val="tx1"/>
          </a:fontRef>
        </p:style>
      </p:cxnSp>
      <p:sp>
        <p:nvSpPr>
          <p:cNvPr id="50" name="Retângulo de cantos arredondados 10">
            <a:extLst>
              <a:ext uri="{FF2B5EF4-FFF2-40B4-BE49-F238E27FC236}">
                <a16:creationId xmlns:a16="http://schemas.microsoft.com/office/drawing/2014/main" id="{34BDB6CF-A0D7-4B06-5E0A-7E1942D2460D}"/>
              </a:ext>
            </a:extLst>
          </p:cNvPr>
          <p:cNvSpPr/>
          <p:nvPr/>
        </p:nvSpPr>
        <p:spPr>
          <a:xfrm>
            <a:off x="3341688" y="3986213"/>
            <a:ext cx="2855912" cy="600075"/>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b="1" dirty="0">
                <a:solidFill>
                  <a:srgbClr val="00642D"/>
                </a:solidFill>
              </a:rPr>
              <a:t>Paras. 1, 18, 19, 21, 28, 30, 32, 58, 84, 90 (A/RES/70/1)</a:t>
            </a:r>
          </a:p>
        </p:txBody>
      </p:sp>
      <p:cxnSp>
        <p:nvCxnSpPr>
          <p:cNvPr id="53" name="Straight Arrow Connector 52">
            <a:extLst>
              <a:ext uri="{FF2B5EF4-FFF2-40B4-BE49-F238E27FC236}">
                <a16:creationId xmlns:a16="http://schemas.microsoft.com/office/drawing/2014/main" id="{DAE79394-FD93-71C1-8865-0E50021CCB3B}"/>
              </a:ext>
            </a:extLst>
          </p:cNvPr>
          <p:cNvCxnSpPr/>
          <p:nvPr/>
        </p:nvCxnSpPr>
        <p:spPr>
          <a:xfrm>
            <a:off x="2657475" y="5484813"/>
            <a:ext cx="604838" cy="0"/>
          </a:xfrm>
          <a:prstGeom prst="straightConnector1">
            <a:avLst/>
          </a:prstGeom>
          <a:ln>
            <a:solidFill>
              <a:srgbClr val="00642D"/>
            </a:solidFill>
            <a:tailEnd type="triangle"/>
          </a:ln>
        </p:spPr>
        <p:style>
          <a:lnRef idx="3">
            <a:schemeClr val="accent2"/>
          </a:lnRef>
          <a:fillRef idx="0">
            <a:schemeClr val="accent2"/>
          </a:fillRef>
          <a:effectRef idx="2">
            <a:schemeClr val="accent2"/>
          </a:effectRef>
          <a:fontRef idx="minor">
            <a:schemeClr val="tx1"/>
          </a:fontRef>
        </p:style>
      </p:cxnSp>
      <p:sp>
        <p:nvSpPr>
          <p:cNvPr id="54" name="Retângulo de cantos arredondados 10">
            <a:extLst>
              <a:ext uri="{FF2B5EF4-FFF2-40B4-BE49-F238E27FC236}">
                <a16:creationId xmlns:a16="http://schemas.microsoft.com/office/drawing/2014/main" id="{9D13BDD6-4697-D658-3CC3-407FE688CDAF}"/>
              </a:ext>
            </a:extLst>
          </p:cNvPr>
          <p:cNvSpPr/>
          <p:nvPr/>
        </p:nvSpPr>
        <p:spPr>
          <a:xfrm>
            <a:off x="120650" y="4867275"/>
            <a:ext cx="2557463" cy="1301750"/>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Participation, equality, non-discrimination, </a:t>
            </a:r>
            <a:r>
              <a:rPr lang="en-US" altLang="en-US" b="1" dirty="0">
                <a:solidFill>
                  <a:srgbClr val="00642D"/>
                </a:solidFill>
                <a:cs typeface="Arial" panose="020B0604020202020204" pitchFamily="34" charset="0"/>
              </a:rPr>
              <a:t>accountability and transparency</a:t>
            </a:r>
            <a:endParaRPr lang="en-US" altLang="en-US" b="1" dirty="0">
              <a:solidFill>
                <a:srgbClr val="00642D"/>
              </a:solidFill>
            </a:endParaRPr>
          </a:p>
        </p:txBody>
      </p:sp>
      <p:sp>
        <p:nvSpPr>
          <p:cNvPr id="55" name="Retângulo de cantos arredondados 10">
            <a:extLst>
              <a:ext uri="{FF2B5EF4-FFF2-40B4-BE49-F238E27FC236}">
                <a16:creationId xmlns:a16="http://schemas.microsoft.com/office/drawing/2014/main" id="{47C68D16-AE5A-A5BA-5848-A01C32E1A4EC}"/>
              </a:ext>
            </a:extLst>
          </p:cNvPr>
          <p:cNvSpPr/>
          <p:nvPr/>
        </p:nvSpPr>
        <p:spPr>
          <a:xfrm>
            <a:off x="6759575" y="4997450"/>
            <a:ext cx="2227263" cy="866775"/>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SDGs 1, 2, 4, 5, 8, 10, 16</a:t>
            </a:r>
          </a:p>
        </p:txBody>
      </p:sp>
      <p:cxnSp>
        <p:nvCxnSpPr>
          <p:cNvPr id="56" name="Straight Arrow Connector 55">
            <a:extLst>
              <a:ext uri="{FF2B5EF4-FFF2-40B4-BE49-F238E27FC236}">
                <a16:creationId xmlns:a16="http://schemas.microsoft.com/office/drawing/2014/main" id="{A7B1EE49-827D-2D1F-0036-0D1A8B05C53A}"/>
              </a:ext>
            </a:extLst>
          </p:cNvPr>
          <p:cNvCxnSpPr/>
          <p:nvPr/>
        </p:nvCxnSpPr>
        <p:spPr>
          <a:xfrm>
            <a:off x="6145213" y="5430838"/>
            <a:ext cx="604837" cy="0"/>
          </a:xfrm>
          <a:prstGeom prst="straightConnector1">
            <a:avLst/>
          </a:prstGeom>
          <a:ln>
            <a:solidFill>
              <a:srgbClr val="00642D"/>
            </a:solidFill>
            <a:tailEnd type="triangle"/>
          </a:ln>
        </p:spPr>
        <p:style>
          <a:lnRef idx="3">
            <a:schemeClr val="accent2"/>
          </a:lnRef>
          <a:fillRef idx="0">
            <a:schemeClr val="accent2"/>
          </a:fillRef>
          <a:effectRef idx="2">
            <a:schemeClr val="accent2"/>
          </a:effectRef>
          <a:fontRef idx="minor">
            <a:schemeClr val="tx1"/>
          </a:fontRef>
        </p:style>
      </p:cxnSp>
      <p:sp>
        <p:nvSpPr>
          <p:cNvPr id="57" name="Retângulo de cantos arredondados 10">
            <a:extLst>
              <a:ext uri="{FF2B5EF4-FFF2-40B4-BE49-F238E27FC236}">
                <a16:creationId xmlns:a16="http://schemas.microsoft.com/office/drawing/2014/main" id="{468245B4-EDEF-27BC-BB21-FBF0A05F785B}"/>
              </a:ext>
            </a:extLst>
          </p:cNvPr>
          <p:cNvSpPr/>
          <p:nvPr/>
        </p:nvSpPr>
        <p:spPr>
          <a:xfrm>
            <a:off x="3298825" y="5019675"/>
            <a:ext cx="2846388" cy="866775"/>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Preamble, Paras. 3, 8, 13, 14, 20, 23, 25, 27, 35, 44 (A/RES/70/1)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1" name="Straight Arrow Connector 50">
            <a:extLst>
              <a:ext uri="{FF2B5EF4-FFF2-40B4-BE49-F238E27FC236}">
                <a16:creationId xmlns:a16="http://schemas.microsoft.com/office/drawing/2014/main" id="{9135557A-0CB1-3572-A818-AE2A69FEDEE9}"/>
              </a:ext>
            </a:extLst>
          </p:cNvPr>
          <p:cNvCxnSpPr/>
          <p:nvPr/>
        </p:nvCxnSpPr>
        <p:spPr>
          <a:xfrm>
            <a:off x="6289675" y="2825750"/>
            <a:ext cx="604838" cy="0"/>
          </a:xfrm>
          <a:prstGeom prst="straightConnector1">
            <a:avLst/>
          </a:prstGeom>
          <a:ln>
            <a:solidFill>
              <a:srgbClr val="00642D"/>
            </a:solidFill>
            <a:tailEnd type="triangle"/>
          </a:ln>
        </p:spPr>
        <p:style>
          <a:lnRef idx="3">
            <a:schemeClr val="accent2"/>
          </a:lnRef>
          <a:fillRef idx="0">
            <a:schemeClr val="accent2"/>
          </a:fillRef>
          <a:effectRef idx="2">
            <a:schemeClr val="accent2"/>
          </a:effectRef>
          <a:fontRef idx="minor">
            <a:schemeClr val="tx1"/>
          </a:fontRef>
        </p:style>
      </p:cxnSp>
      <p:sp>
        <p:nvSpPr>
          <p:cNvPr id="45059" name="AutoShape 14" descr="Bildergebnis für the south centre">
            <a:extLst>
              <a:ext uri="{FF2B5EF4-FFF2-40B4-BE49-F238E27FC236}">
                <a16:creationId xmlns:a16="http://schemas.microsoft.com/office/drawing/2014/main" id="{92DAF720-01F5-B35B-FB72-21D37D951C20}"/>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anose="05000000000000000000" pitchFamily="2" charset="2"/>
              <a:buChar char="§"/>
              <a:defRPr sz="26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tx2"/>
              </a:buClr>
              <a:buFont typeface="Wingdings" panose="05000000000000000000" pitchFamily="2" charset="2"/>
              <a:buChar char="§"/>
              <a:defRPr sz="24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spcBef>
                <a:spcPct val="20000"/>
              </a:spcBef>
              <a:buClr>
                <a:schemeClr val="tx2"/>
              </a:buClr>
              <a:buFont typeface="Wingdings" panose="05000000000000000000" pitchFamily="2" charset="2"/>
              <a:buChar char="§"/>
              <a:defRPr sz="22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buClrTx/>
              <a:buFontTx/>
              <a:buNone/>
            </a:pPr>
            <a:endParaRPr lang="en-GB" altLang="en-US" sz="1800">
              <a:solidFill>
                <a:schemeClr val="tx1"/>
              </a:solidFill>
            </a:endParaRPr>
          </a:p>
        </p:txBody>
      </p:sp>
      <p:sp>
        <p:nvSpPr>
          <p:cNvPr id="45060" name="AutoShape 16" descr="Bildergebnis für the south centre">
            <a:extLst>
              <a:ext uri="{FF2B5EF4-FFF2-40B4-BE49-F238E27FC236}">
                <a16:creationId xmlns:a16="http://schemas.microsoft.com/office/drawing/2014/main" id="{32B8E810-3376-7430-8313-ED7287B2525A}"/>
              </a:ext>
            </a:extLst>
          </p:cNvPr>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anose="05000000000000000000" pitchFamily="2" charset="2"/>
              <a:buChar char="§"/>
              <a:defRPr sz="26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tx2"/>
              </a:buClr>
              <a:buFont typeface="Wingdings" panose="05000000000000000000" pitchFamily="2" charset="2"/>
              <a:buChar char="§"/>
              <a:defRPr sz="24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spcBef>
                <a:spcPct val="20000"/>
              </a:spcBef>
              <a:buClr>
                <a:schemeClr val="tx2"/>
              </a:buClr>
              <a:buFont typeface="Wingdings" panose="05000000000000000000" pitchFamily="2" charset="2"/>
              <a:buChar char="§"/>
              <a:defRPr sz="22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buClrTx/>
              <a:buFontTx/>
              <a:buNone/>
            </a:pPr>
            <a:endParaRPr lang="en-GB" altLang="en-US" sz="1800">
              <a:solidFill>
                <a:schemeClr val="tx1"/>
              </a:solidFill>
            </a:endParaRPr>
          </a:p>
        </p:txBody>
      </p:sp>
      <p:sp>
        <p:nvSpPr>
          <p:cNvPr id="45061" name="AutoShape 20" descr="UNDP logo">
            <a:extLst>
              <a:ext uri="{FF2B5EF4-FFF2-40B4-BE49-F238E27FC236}">
                <a16:creationId xmlns:a16="http://schemas.microsoft.com/office/drawing/2014/main" id="{1351455F-92DD-FADA-1EE3-07213F01CF8C}"/>
              </a:ext>
            </a:extLst>
          </p:cNvPr>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anose="05000000000000000000" pitchFamily="2" charset="2"/>
              <a:buChar char="§"/>
              <a:defRPr sz="26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tx2"/>
              </a:buClr>
              <a:buFont typeface="Wingdings" panose="05000000000000000000" pitchFamily="2" charset="2"/>
              <a:buChar char="§"/>
              <a:defRPr sz="24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spcBef>
                <a:spcPct val="20000"/>
              </a:spcBef>
              <a:buClr>
                <a:schemeClr val="tx2"/>
              </a:buClr>
              <a:buFont typeface="Wingdings" panose="05000000000000000000" pitchFamily="2" charset="2"/>
              <a:buChar char="§"/>
              <a:defRPr sz="22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buClrTx/>
              <a:buFontTx/>
              <a:buNone/>
            </a:pPr>
            <a:endParaRPr lang="en-GB" altLang="en-US" sz="1800">
              <a:solidFill>
                <a:schemeClr val="tx1"/>
              </a:solidFill>
            </a:endParaRPr>
          </a:p>
        </p:txBody>
      </p:sp>
      <p:sp>
        <p:nvSpPr>
          <p:cNvPr id="19" name="Retângulo de cantos arredondados 10">
            <a:extLst>
              <a:ext uri="{FF2B5EF4-FFF2-40B4-BE49-F238E27FC236}">
                <a16:creationId xmlns:a16="http://schemas.microsoft.com/office/drawing/2014/main" id="{B8717214-1C97-89D4-452D-2C17B3F7ED86}"/>
              </a:ext>
            </a:extLst>
          </p:cNvPr>
          <p:cNvSpPr/>
          <p:nvPr/>
        </p:nvSpPr>
        <p:spPr>
          <a:xfrm>
            <a:off x="142875" y="4899025"/>
            <a:ext cx="2881313" cy="1470025"/>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Means of implementation: national and international dimensions of development; </a:t>
            </a:r>
            <a:br>
              <a:rPr lang="en-US" altLang="en-US" b="1" dirty="0">
                <a:solidFill>
                  <a:srgbClr val="00642D"/>
                </a:solidFill>
              </a:rPr>
            </a:br>
            <a:r>
              <a:rPr lang="en-US" altLang="en-US" b="1" dirty="0">
                <a:solidFill>
                  <a:srgbClr val="00642D"/>
                </a:solidFill>
              </a:rPr>
              <a:t>global partnership</a:t>
            </a:r>
          </a:p>
        </p:txBody>
      </p:sp>
      <p:sp>
        <p:nvSpPr>
          <p:cNvPr id="20" name="Retângulo de cantos arredondados 10">
            <a:extLst>
              <a:ext uri="{FF2B5EF4-FFF2-40B4-BE49-F238E27FC236}">
                <a16:creationId xmlns:a16="http://schemas.microsoft.com/office/drawing/2014/main" id="{B81EA5AA-61EF-11D4-A436-C664874C4975}"/>
              </a:ext>
            </a:extLst>
          </p:cNvPr>
          <p:cNvSpPr/>
          <p:nvPr/>
        </p:nvSpPr>
        <p:spPr>
          <a:xfrm>
            <a:off x="142875" y="2530475"/>
            <a:ext cx="2881313" cy="590550"/>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Promote international peace and security</a:t>
            </a:r>
          </a:p>
        </p:txBody>
      </p:sp>
      <p:sp>
        <p:nvSpPr>
          <p:cNvPr id="36" name="Retângulo de cantos arredondados 10">
            <a:extLst>
              <a:ext uri="{FF2B5EF4-FFF2-40B4-BE49-F238E27FC236}">
                <a16:creationId xmlns:a16="http://schemas.microsoft.com/office/drawing/2014/main" id="{0BF70E5E-3675-BBA6-0DEA-D0F81C8E8A2D}"/>
              </a:ext>
            </a:extLst>
          </p:cNvPr>
          <p:cNvSpPr/>
          <p:nvPr/>
        </p:nvSpPr>
        <p:spPr>
          <a:xfrm>
            <a:off x="3660775" y="2513013"/>
            <a:ext cx="2770188" cy="601662"/>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b="1" dirty="0">
                <a:solidFill>
                  <a:srgbClr val="00642D"/>
                </a:solidFill>
              </a:rPr>
              <a:t>Preamble “Peace”, Paras. 3, 17, 35, 37, 42, 49, 64</a:t>
            </a:r>
          </a:p>
        </p:txBody>
      </p:sp>
      <p:sp>
        <p:nvSpPr>
          <p:cNvPr id="40" name="Retângulo de cantos arredondados 10">
            <a:extLst>
              <a:ext uri="{FF2B5EF4-FFF2-40B4-BE49-F238E27FC236}">
                <a16:creationId xmlns:a16="http://schemas.microsoft.com/office/drawing/2014/main" id="{48DDFF85-1D75-E504-E517-8D3CA35E3ECC}"/>
              </a:ext>
            </a:extLst>
          </p:cNvPr>
          <p:cNvSpPr/>
          <p:nvPr/>
        </p:nvSpPr>
        <p:spPr>
          <a:xfrm>
            <a:off x="6894513" y="2533650"/>
            <a:ext cx="2101850" cy="587375"/>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SDG 16</a:t>
            </a:r>
          </a:p>
        </p:txBody>
      </p:sp>
      <p:sp>
        <p:nvSpPr>
          <p:cNvPr id="2" name="Title 1">
            <a:extLst>
              <a:ext uri="{FF2B5EF4-FFF2-40B4-BE49-F238E27FC236}">
                <a16:creationId xmlns:a16="http://schemas.microsoft.com/office/drawing/2014/main" id="{12418830-608B-37F8-31B1-611F0B7741DD}"/>
              </a:ext>
            </a:extLst>
          </p:cNvPr>
          <p:cNvSpPr>
            <a:spLocks noGrp="1"/>
          </p:cNvSpPr>
          <p:nvPr>
            <p:ph type="title"/>
          </p:nvPr>
        </p:nvSpPr>
        <p:spPr/>
        <p:txBody>
          <a:bodyPr/>
          <a:lstStyle/>
          <a:p>
            <a:pPr>
              <a:defRPr/>
            </a:pPr>
            <a:r>
              <a:rPr lang="fr-CH" altLang="en-US" dirty="0">
                <a:cs typeface="Arial" pitchFamily="34" charset="0"/>
              </a:rPr>
              <a:t>The RTD and the 2030 Agenda for </a:t>
            </a:r>
            <a:br>
              <a:rPr lang="fr-CH" altLang="en-US" dirty="0">
                <a:cs typeface="Arial" pitchFamily="34" charset="0"/>
              </a:rPr>
            </a:br>
            <a:r>
              <a:rPr lang="fr-CH" altLang="en-US" dirty="0" err="1">
                <a:cs typeface="Arial" pitchFamily="34" charset="0"/>
              </a:rPr>
              <a:t>Sustainable</a:t>
            </a:r>
            <a:r>
              <a:rPr lang="fr-CH" altLang="en-US" dirty="0">
                <a:cs typeface="Arial" pitchFamily="34" charset="0"/>
              </a:rPr>
              <a:t> Development </a:t>
            </a:r>
            <a:br>
              <a:rPr lang="fr-CH" altLang="en-US" dirty="0">
                <a:cs typeface="Arial" pitchFamily="34" charset="0"/>
              </a:rPr>
            </a:br>
            <a:endParaRPr lang="en-GB" dirty="0"/>
          </a:p>
        </p:txBody>
      </p:sp>
      <p:sp>
        <p:nvSpPr>
          <p:cNvPr id="42" name="Retângulo de cantos arredondados 10">
            <a:extLst>
              <a:ext uri="{FF2B5EF4-FFF2-40B4-BE49-F238E27FC236}">
                <a16:creationId xmlns:a16="http://schemas.microsoft.com/office/drawing/2014/main" id="{604CFCA6-F805-3B58-0D44-8A6CB4BA548A}"/>
              </a:ext>
            </a:extLst>
          </p:cNvPr>
          <p:cNvSpPr/>
          <p:nvPr/>
        </p:nvSpPr>
        <p:spPr>
          <a:xfrm>
            <a:off x="142875" y="1368425"/>
            <a:ext cx="8866188" cy="514350"/>
          </a:xfrm>
          <a:prstGeom prst="roundRect">
            <a:avLst/>
          </a:prstGeom>
          <a:solidFill>
            <a:srgbClr val="E4FF97"/>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sz="2400" b="1" dirty="0">
                <a:solidFill>
                  <a:schemeClr val="tx2">
                    <a:lumMod val="75000"/>
                  </a:schemeClr>
                </a:solidFill>
              </a:rPr>
              <a:t>RTD and SDGs: Mutual reinforcement and synergy in action</a:t>
            </a:r>
          </a:p>
        </p:txBody>
      </p:sp>
      <p:sp>
        <p:nvSpPr>
          <p:cNvPr id="43" name="Retângulo de cantos arredondados 10">
            <a:extLst>
              <a:ext uri="{FF2B5EF4-FFF2-40B4-BE49-F238E27FC236}">
                <a16:creationId xmlns:a16="http://schemas.microsoft.com/office/drawing/2014/main" id="{F498F0EC-1C09-8B6C-7EFD-CB6C65F615F9}"/>
              </a:ext>
            </a:extLst>
          </p:cNvPr>
          <p:cNvSpPr/>
          <p:nvPr/>
        </p:nvSpPr>
        <p:spPr>
          <a:xfrm>
            <a:off x="155575" y="1952625"/>
            <a:ext cx="3019425" cy="430213"/>
          </a:xfrm>
          <a:prstGeom prst="roundRect">
            <a:avLst/>
          </a:prstGeom>
          <a:solidFill>
            <a:srgbClr val="E4FF97"/>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RTD Principles and Elements</a:t>
            </a:r>
          </a:p>
        </p:txBody>
      </p:sp>
      <p:sp>
        <p:nvSpPr>
          <p:cNvPr id="44" name="Retângulo de cantos arredondados 10">
            <a:extLst>
              <a:ext uri="{FF2B5EF4-FFF2-40B4-BE49-F238E27FC236}">
                <a16:creationId xmlns:a16="http://schemas.microsoft.com/office/drawing/2014/main" id="{FBDEE47F-85E8-D0DE-2714-458FE8E811F7}"/>
              </a:ext>
            </a:extLst>
          </p:cNvPr>
          <p:cNvSpPr/>
          <p:nvPr/>
        </p:nvSpPr>
        <p:spPr>
          <a:xfrm>
            <a:off x="3321050" y="1955800"/>
            <a:ext cx="3122613" cy="428625"/>
          </a:xfrm>
          <a:prstGeom prst="roundRect">
            <a:avLst/>
          </a:prstGeom>
          <a:solidFill>
            <a:srgbClr val="E4FF97"/>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The 2030 Agenda</a:t>
            </a:r>
          </a:p>
        </p:txBody>
      </p:sp>
      <p:sp>
        <p:nvSpPr>
          <p:cNvPr id="45" name="Retângulo de cantos arredondados 10">
            <a:extLst>
              <a:ext uri="{FF2B5EF4-FFF2-40B4-BE49-F238E27FC236}">
                <a16:creationId xmlns:a16="http://schemas.microsoft.com/office/drawing/2014/main" id="{DAF90A08-1F39-ABFD-E6E8-AEB57A1808B6}"/>
              </a:ext>
            </a:extLst>
          </p:cNvPr>
          <p:cNvSpPr/>
          <p:nvPr/>
        </p:nvSpPr>
        <p:spPr>
          <a:xfrm>
            <a:off x="6575425" y="1955800"/>
            <a:ext cx="2433638" cy="427038"/>
          </a:xfrm>
          <a:prstGeom prst="roundRect">
            <a:avLst/>
          </a:prstGeom>
          <a:solidFill>
            <a:srgbClr val="E4FF97"/>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SDGs and targets</a:t>
            </a:r>
          </a:p>
        </p:txBody>
      </p:sp>
      <p:cxnSp>
        <p:nvCxnSpPr>
          <p:cNvPr id="48" name="Straight Arrow Connector 47">
            <a:extLst>
              <a:ext uri="{FF2B5EF4-FFF2-40B4-BE49-F238E27FC236}">
                <a16:creationId xmlns:a16="http://schemas.microsoft.com/office/drawing/2014/main" id="{968EB64F-600D-6FF3-050D-A52F227A0C20}"/>
              </a:ext>
            </a:extLst>
          </p:cNvPr>
          <p:cNvCxnSpPr/>
          <p:nvPr/>
        </p:nvCxnSpPr>
        <p:spPr>
          <a:xfrm>
            <a:off x="3024188" y="2767013"/>
            <a:ext cx="604837" cy="0"/>
          </a:xfrm>
          <a:prstGeom prst="straightConnector1">
            <a:avLst/>
          </a:prstGeom>
          <a:ln>
            <a:solidFill>
              <a:srgbClr val="00642D"/>
            </a:solidFill>
            <a:tailEnd type="triangle"/>
          </a:ln>
        </p:spPr>
        <p:style>
          <a:lnRef idx="3">
            <a:schemeClr val="accent2"/>
          </a:lnRef>
          <a:fillRef idx="0">
            <a:schemeClr val="accent2"/>
          </a:fillRef>
          <a:effectRef idx="2">
            <a:schemeClr val="accent2"/>
          </a:effectRef>
          <a:fontRef idx="minor">
            <a:schemeClr val="tx1"/>
          </a:fontRef>
        </p:style>
      </p:cxnSp>
      <p:cxnSp>
        <p:nvCxnSpPr>
          <p:cNvPr id="49" name="Straight Arrow Connector 48">
            <a:extLst>
              <a:ext uri="{FF2B5EF4-FFF2-40B4-BE49-F238E27FC236}">
                <a16:creationId xmlns:a16="http://schemas.microsoft.com/office/drawing/2014/main" id="{CF2A0742-419D-FD70-C697-20C70EC186AD}"/>
              </a:ext>
            </a:extLst>
          </p:cNvPr>
          <p:cNvCxnSpPr/>
          <p:nvPr/>
        </p:nvCxnSpPr>
        <p:spPr>
          <a:xfrm>
            <a:off x="3036888" y="5634038"/>
            <a:ext cx="604837" cy="0"/>
          </a:xfrm>
          <a:prstGeom prst="straightConnector1">
            <a:avLst/>
          </a:prstGeom>
          <a:ln>
            <a:solidFill>
              <a:srgbClr val="00642D"/>
            </a:solidFill>
            <a:tailEnd type="triangle"/>
          </a:ln>
        </p:spPr>
        <p:style>
          <a:lnRef idx="3">
            <a:schemeClr val="accent2"/>
          </a:lnRef>
          <a:fillRef idx="0">
            <a:schemeClr val="accent2"/>
          </a:fillRef>
          <a:effectRef idx="2">
            <a:schemeClr val="accent2"/>
          </a:effectRef>
          <a:fontRef idx="minor">
            <a:schemeClr val="tx1"/>
          </a:fontRef>
        </p:style>
      </p:cxnSp>
      <p:sp>
        <p:nvSpPr>
          <p:cNvPr id="52" name="Retângulo de cantos arredondados 10">
            <a:extLst>
              <a:ext uri="{FF2B5EF4-FFF2-40B4-BE49-F238E27FC236}">
                <a16:creationId xmlns:a16="http://schemas.microsoft.com/office/drawing/2014/main" id="{C4A8C554-1DBA-7F47-105B-EAE75E2F9F03}"/>
              </a:ext>
            </a:extLst>
          </p:cNvPr>
          <p:cNvSpPr/>
          <p:nvPr/>
        </p:nvSpPr>
        <p:spPr>
          <a:xfrm>
            <a:off x="3641725" y="5272088"/>
            <a:ext cx="2801938" cy="884237"/>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b="1" dirty="0">
                <a:solidFill>
                  <a:srgbClr val="00642D"/>
                </a:solidFill>
              </a:rPr>
              <a:t>Preamble “Partnership”, Paras. 39, 40, 60-71, 78-91</a:t>
            </a:r>
          </a:p>
        </p:txBody>
      </p:sp>
      <p:sp>
        <p:nvSpPr>
          <p:cNvPr id="56" name="Retângulo de cantos arredondados 10">
            <a:extLst>
              <a:ext uri="{FF2B5EF4-FFF2-40B4-BE49-F238E27FC236}">
                <a16:creationId xmlns:a16="http://schemas.microsoft.com/office/drawing/2014/main" id="{5AC30D20-142D-1F0A-D5E8-29A99EF41225}"/>
              </a:ext>
            </a:extLst>
          </p:cNvPr>
          <p:cNvSpPr/>
          <p:nvPr/>
        </p:nvSpPr>
        <p:spPr>
          <a:xfrm>
            <a:off x="142875" y="3265488"/>
            <a:ext cx="2881313" cy="1504950"/>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Good governance &amp; global partnership: national and international dimensions of development</a:t>
            </a:r>
          </a:p>
        </p:txBody>
      </p:sp>
      <p:cxnSp>
        <p:nvCxnSpPr>
          <p:cNvPr id="57" name="Straight Arrow Connector 56">
            <a:extLst>
              <a:ext uri="{FF2B5EF4-FFF2-40B4-BE49-F238E27FC236}">
                <a16:creationId xmlns:a16="http://schemas.microsoft.com/office/drawing/2014/main" id="{F4EB3F86-3FED-D455-0470-C7566123EB71}"/>
              </a:ext>
            </a:extLst>
          </p:cNvPr>
          <p:cNvCxnSpPr/>
          <p:nvPr/>
        </p:nvCxnSpPr>
        <p:spPr>
          <a:xfrm>
            <a:off x="3022600" y="3922713"/>
            <a:ext cx="3830638" cy="0"/>
          </a:xfrm>
          <a:prstGeom prst="straightConnector1">
            <a:avLst/>
          </a:prstGeom>
          <a:ln>
            <a:solidFill>
              <a:srgbClr val="00642D"/>
            </a:solidFill>
            <a:tailEnd type="triangle"/>
          </a:ln>
        </p:spPr>
        <p:style>
          <a:lnRef idx="3">
            <a:schemeClr val="accent2"/>
          </a:lnRef>
          <a:fillRef idx="0">
            <a:schemeClr val="accent2"/>
          </a:fillRef>
          <a:effectRef idx="2">
            <a:schemeClr val="accent2"/>
          </a:effectRef>
          <a:fontRef idx="minor">
            <a:schemeClr val="tx1"/>
          </a:fontRef>
        </p:style>
      </p:cxnSp>
      <p:sp>
        <p:nvSpPr>
          <p:cNvPr id="58" name="Retângulo de cantos arredondados 10">
            <a:extLst>
              <a:ext uri="{FF2B5EF4-FFF2-40B4-BE49-F238E27FC236}">
                <a16:creationId xmlns:a16="http://schemas.microsoft.com/office/drawing/2014/main" id="{431A65D0-749C-AAB4-62E7-8A5765214211}"/>
              </a:ext>
            </a:extLst>
          </p:cNvPr>
          <p:cNvSpPr/>
          <p:nvPr/>
        </p:nvSpPr>
        <p:spPr>
          <a:xfrm>
            <a:off x="6894513" y="3602038"/>
            <a:ext cx="2101850" cy="833437"/>
          </a:xfrm>
          <a:prstGeom prst="round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600"/>
              </a:spcAft>
              <a:defRPr/>
            </a:pPr>
            <a:r>
              <a:rPr lang="en-US" altLang="en-US" b="1" dirty="0">
                <a:solidFill>
                  <a:srgbClr val="00642D"/>
                </a:solidFill>
              </a:rPr>
              <a:t>SDGs 10, 16, 17, </a:t>
            </a:r>
            <a:br>
              <a:rPr lang="en-US" altLang="en-US" b="1" dirty="0">
                <a:solidFill>
                  <a:srgbClr val="00642D"/>
                </a:solidFill>
              </a:rPr>
            </a:br>
            <a:r>
              <a:rPr lang="en-US" altLang="en-US" b="1" dirty="0">
                <a:solidFill>
                  <a:srgbClr val="00642D"/>
                </a:solidFill>
              </a:rPr>
              <a:t>a, b, c targets under all SDGs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itre 1">
            <a:extLst>
              <a:ext uri="{FF2B5EF4-FFF2-40B4-BE49-F238E27FC236}">
                <a16:creationId xmlns:a16="http://schemas.microsoft.com/office/drawing/2014/main" id="{D0B58F27-4849-0C6C-C152-0333F92C5323}"/>
              </a:ext>
            </a:extLst>
          </p:cNvPr>
          <p:cNvSpPr>
            <a:spLocks noGrp="1"/>
          </p:cNvSpPr>
          <p:nvPr>
            <p:ph type="title"/>
          </p:nvPr>
        </p:nvSpPr>
        <p:spPr>
          <a:xfrm>
            <a:off x="930275" y="7938"/>
            <a:ext cx="6940550" cy="1028700"/>
          </a:xfrm>
        </p:spPr>
        <p:txBody>
          <a:bodyPr/>
          <a:lstStyle/>
          <a:p>
            <a:pPr marL="609600" indent="-609600" eaLnBrk="1" hangingPunct="1">
              <a:defRPr/>
            </a:pPr>
            <a:r>
              <a:rPr lang="fr-CH" altLang="en-US" dirty="0">
                <a:cs typeface="Arial" pitchFamily="34" charset="0"/>
              </a:rPr>
              <a:t>The RTD and the </a:t>
            </a:r>
            <a:br>
              <a:rPr lang="fr-CH" altLang="en-US" dirty="0">
                <a:cs typeface="Arial" pitchFamily="34" charset="0"/>
              </a:rPr>
            </a:br>
            <a:r>
              <a:rPr lang="fr-CH" altLang="en-US" dirty="0">
                <a:cs typeface="Arial" pitchFamily="34" charset="0"/>
              </a:rPr>
              <a:t>Development Policy Framework</a:t>
            </a:r>
          </a:p>
        </p:txBody>
      </p:sp>
      <p:sp>
        <p:nvSpPr>
          <p:cNvPr id="47107" name="AutoShape 14" descr="Bildergebnis für the south centre">
            <a:extLst>
              <a:ext uri="{FF2B5EF4-FFF2-40B4-BE49-F238E27FC236}">
                <a16:creationId xmlns:a16="http://schemas.microsoft.com/office/drawing/2014/main" id="{A994EF17-D8A5-679E-745F-B7218F191482}"/>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anose="05000000000000000000" pitchFamily="2" charset="2"/>
              <a:buChar char="§"/>
              <a:defRPr sz="26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tx2"/>
              </a:buClr>
              <a:buFont typeface="Wingdings" panose="05000000000000000000" pitchFamily="2" charset="2"/>
              <a:buChar char="§"/>
              <a:defRPr sz="24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spcBef>
                <a:spcPct val="20000"/>
              </a:spcBef>
              <a:buClr>
                <a:schemeClr val="tx2"/>
              </a:buClr>
              <a:buFont typeface="Wingdings" panose="05000000000000000000" pitchFamily="2" charset="2"/>
              <a:buChar char="§"/>
              <a:defRPr sz="22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buClrTx/>
              <a:buFontTx/>
              <a:buNone/>
            </a:pPr>
            <a:endParaRPr lang="en-GB" altLang="en-US" sz="1800">
              <a:solidFill>
                <a:schemeClr val="tx1"/>
              </a:solidFill>
            </a:endParaRPr>
          </a:p>
        </p:txBody>
      </p:sp>
      <p:sp>
        <p:nvSpPr>
          <p:cNvPr id="47108" name="AutoShape 16" descr="Bildergebnis für the south centre">
            <a:extLst>
              <a:ext uri="{FF2B5EF4-FFF2-40B4-BE49-F238E27FC236}">
                <a16:creationId xmlns:a16="http://schemas.microsoft.com/office/drawing/2014/main" id="{08F86127-F719-ABBA-37C8-F537EDC9AED6}"/>
              </a:ext>
            </a:extLst>
          </p:cNvPr>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anose="05000000000000000000" pitchFamily="2" charset="2"/>
              <a:buChar char="§"/>
              <a:defRPr sz="26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tx2"/>
              </a:buClr>
              <a:buFont typeface="Wingdings" panose="05000000000000000000" pitchFamily="2" charset="2"/>
              <a:buChar char="§"/>
              <a:defRPr sz="24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spcBef>
                <a:spcPct val="20000"/>
              </a:spcBef>
              <a:buClr>
                <a:schemeClr val="tx2"/>
              </a:buClr>
              <a:buFont typeface="Wingdings" panose="05000000000000000000" pitchFamily="2" charset="2"/>
              <a:buChar char="§"/>
              <a:defRPr sz="22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buClrTx/>
              <a:buFontTx/>
              <a:buNone/>
            </a:pPr>
            <a:endParaRPr lang="en-GB" altLang="en-US" sz="1800">
              <a:solidFill>
                <a:schemeClr val="tx1"/>
              </a:solidFill>
            </a:endParaRPr>
          </a:p>
        </p:txBody>
      </p:sp>
      <p:sp>
        <p:nvSpPr>
          <p:cNvPr id="47109" name="AutoShape 20" descr="UNDP logo">
            <a:extLst>
              <a:ext uri="{FF2B5EF4-FFF2-40B4-BE49-F238E27FC236}">
                <a16:creationId xmlns:a16="http://schemas.microsoft.com/office/drawing/2014/main" id="{F93DE64F-50D7-9752-AB68-322BB0B40992}"/>
              </a:ext>
            </a:extLst>
          </p:cNvPr>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anose="05000000000000000000" pitchFamily="2" charset="2"/>
              <a:buChar char="§"/>
              <a:defRPr sz="26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tx2"/>
              </a:buClr>
              <a:buFont typeface="Wingdings" panose="05000000000000000000" pitchFamily="2" charset="2"/>
              <a:buChar char="§"/>
              <a:defRPr sz="24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spcBef>
                <a:spcPct val="20000"/>
              </a:spcBef>
              <a:buClr>
                <a:schemeClr val="tx2"/>
              </a:buClr>
              <a:buFont typeface="Wingdings" panose="05000000000000000000" pitchFamily="2" charset="2"/>
              <a:buChar char="§"/>
              <a:defRPr sz="22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buClrTx/>
              <a:buFontTx/>
              <a:buNone/>
            </a:pPr>
            <a:endParaRPr lang="en-GB" altLang="en-US" sz="1800">
              <a:solidFill>
                <a:schemeClr val="tx1"/>
              </a:solidFill>
            </a:endParaRPr>
          </a:p>
        </p:txBody>
      </p:sp>
      <p:sp>
        <p:nvSpPr>
          <p:cNvPr id="11" name="Retângulo de cantos arredondados 10">
            <a:extLst>
              <a:ext uri="{FF2B5EF4-FFF2-40B4-BE49-F238E27FC236}">
                <a16:creationId xmlns:a16="http://schemas.microsoft.com/office/drawing/2014/main" id="{375FE29A-EDA5-A338-303D-AA84B0084CC6}"/>
              </a:ext>
            </a:extLst>
          </p:cNvPr>
          <p:cNvSpPr/>
          <p:nvPr/>
        </p:nvSpPr>
        <p:spPr>
          <a:xfrm>
            <a:off x="307975" y="1584325"/>
            <a:ext cx="8566150" cy="4146550"/>
          </a:xfrm>
          <a:prstGeom prst="roundRect">
            <a:avLst/>
          </a:prstGeom>
          <a:solidFill>
            <a:srgbClr val="E4FF97"/>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eaLnBrk="1" hangingPunct="1">
              <a:lnSpc>
                <a:spcPct val="150000"/>
              </a:lnSpc>
              <a:spcBef>
                <a:spcPts val="0"/>
              </a:spcBef>
              <a:spcAft>
                <a:spcPts val="600"/>
              </a:spcAft>
              <a:buFont typeface="Wingdings" panose="05000000000000000000" pitchFamily="2" charset="2"/>
              <a:buChar char="ü"/>
              <a:defRPr/>
            </a:pPr>
            <a:r>
              <a:rPr lang="en-US" altLang="en-US" sz="2000" b="1" dirty="0" err="1">
                <a:solidFill>
                  <a:srgbClr val="00642D"/>
                </a:solidFill>
              </a:rPr>
              <a:t>Sevilla</a:t>
            </a:r>
            <a:r>
              <a:rPr lang="en-US" altLang="en-US" sz="2000" b="1" dirty="0">
                <a:solidFill>
                  <a:srgbClr val="00642D"/>
                </a:solidFill>
              </a:rPr>
              <a:t> Commitment on Financing for Development </a:t>
            </a:r>
          </a:p>
          <a:p>
            <a:pPr marL="342900" indent="-342900" eaLnBrk="1" hangingPunct="1">
              <a:lnSpc>
                <a:spcPct val="150000"/>
              </a:lnSpc>
              <a:spcBef>
                <a:spcPts val="0"/>
              </a:spcBef>
              <a:spcAft>
                <a:spcPts val="600"/>
              </a:spcAft>
              <a:buFont typeface="Wingdings" panose="05000000000000000000" pitchFamily="2" charset="2"/>
              <a:buChar char="ü"/>
              <a:defRPr/>
            </a:pPr>
            <a:r>
              <a:rPr lang="en-US" altLang="en-US" sz="2000" b="1" dirty="0">
                <a:solidFill>
                  <a:srgbClr val="00642D"/>
                </a:solidFill>
              </a:rPr>
              <a:t>The Paris Agreement on Climate Change </a:t>
            </a:r>
          </a:p>
          <a:p>
            <a:pPr marL="342900" indent="-342900" eaLnBrk="1" hangingPunct="1">
              <a:lnSpc>
                <a:spcPct val="150000"/>
              </a:lnSpc>
              <a:spcBef>
                <a:spcPts val="0"/>
              </a:spcBef>
              <a:spcAft>
                <a:spcPts val="600"/>
              </a:spcAft>
              <a:buFont typeface="Wingdings" panose="05000000000000000000" pitchFamily="2" charset="2"/>
              <a:buChar char="ü"/>
              <a:defRPr/>
            </a:pPr>
            <a:r>
              <a:rPr lang="en-US" altLang="en-US" sz="2000" b="1" dirty="0">
                <a:solidFill>
                  <a:srgbClr val="00642D"/>
                </a:solidFill>
              </a:rPr>
              <a:t>The Sendai Framework for Disaster Risk Reduction 2015-2030</a:t>
            </a:r>
          </a:p>
          <a:p>
            <a:pPr marL="342900" indent="-342900" eaLnBrk="1" hangingPunct="1">
              <a:lnSpc>
                <a:spcPct val="150000"/>
              </a:lnSpc>
              <a:spcBef>
                <a:spcPts val="0"/>
              </a:spcBef>
              <a:spcAft>
                <a:spcPts val="600"/>
              </a:spcAft>
              <a:buFont typeface="Wingdings" panose="05000000000000000000" pitchFamily="2" charset="2"/>
              <a:buChar char="ü"/>
              <a:defRPr/>
            </a:pPr>
            <a:r>
              <a:rPr lang="en-US" altLang="en-US" sz="2000" b="1" dirty="0">
                <a:solidFill>
                  <a:srgbClr val="00642D"/>
                </a:solidFill>
              </a:rPr>
              <a:t>Trade, investment, finance, aid, debt, technology, intellectual property and other such global arrangements must be addressed through the RTD's normative framework, to create an enabling international environment for development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1">
            <a:extLst>
              <a:ext uri="{FF2B5EF4-FFF2-40B4-BE49-F238E27FC236}">
                <a16:creationId xmlns:a16="http://schemas.microsoft.com/office/drawing/2014/main" id="{A47E56A4-BD25-4DB4-9EBD-1CBDB7EAF366}"/>
              </a:ext>
            </a:extLst>
          </p:cNvPr>
          <p:cNvSpPr>
            <a:spLocks noGrp="1"/>
          </p:cNvSpPr>
          <p:nvPr>
            <p:ph type="title"/>
          </p:nvPr>
        </p:nvSpPr>
        <p:spPr>
          <a:xfrm>
            <a:off x="898525" y="117475"/>
            <a:ext cx="7053263" cy="879475"/>
          </a:xfrm>
        </p:spPr>
        <p:txBody>
          <a:bodyPr/>
          <a:lstStyle/>
          <a:p>
            <a:pPr>
              <a:defRPr/>
            </a:pPr>
            <a:r>
              <a:rPr lang="fr-CH" altLang="en-US" dirty="0"/>
              <a:t>The RTD </a:t>
            </a:r>
            <a:r>
              <a:rPr lang="fr-CH" altLang="en-US" dirty="0" err="1"/>
              <a:t>is</a:t>
            </a:r>
            <a:r>
              <a:rPr lang="fr-CH" altLang="en-US" dirty="0"/>
              <a:t> a Key to </a:t>
            </a:r>
            <a:br>
              <a:rPr lang="fr-CH" altLang="en-US" dirty="0"/>
            </a:br>
            <a:r>
              <a:rPr lang="fr-CH" altLang="en-US" dirty="0" err="1"/>
              <a:t>Sustainable</a:t>
            </a:r>
            <a:r>
              <a:rPr lang="fr-CH" altLang="en-US" dirty="0"/>
              <a:t> </a:t>
            </a:r>
            <a:r>
              <a:rPr lang="fr-CH" altLang="en-US" dirty="0" err="1"/>
              <a:t>Development</a:t>
            </a:r>
            <a:endParaRPr lang="en-GB" altLang="en-US" dirty="0"/>
          </a:p>
        </p:txBody>
      </p:sp>
      <p:sp>
        <p:nvSpPr>
          <p:cNvPr id="3" name="Content Placeholder 2">
            <a:extLst>
              <a:ext uri="{FF2B5EF4-FFF2-40B4-BE49-F238E27FC236}">
                <a16:creationId xmlns:a16="http://schemas.microsoft.com/office/drawing/2014/main" id="{2244744F-3536-F605-A0B2-1028FFD46510}"/>
              </a:ext>
            </a:extLst>
          </p:cNvPr>
          <p:cNvSpPr>
            <a:spLocks noGrp="1"/>
          </p:cNvSpPr>
          <p:nvPr>
            <p:ph idx="1"/>
          </p:nvPr>
        </p:nvSpPr>
        <p:spPr>
          <a:xfrm>
            <a:off x="234950" y="1208088"/>
            <a:ext cx="5051425" cy="5275262"/>
          </a:xfrm>
          <a:solidFill>
            <a:schemeClr val="bg1"/>
          </a:solidFill>
          <a:ln w="76200">
            <a:solidFill>
              <a:srgbClr val="00642D"/>
            </a:solidFill>
          </a:ln>
        </p:spPr>
        <p:txBody>
          <a:bodyPr anchor="ctr"/>
          <a:lstStyle/>
          <a:p>
            <a:pPr marL="0" indent="0" algn="ctr">
              <a:buFont typeface="Arial" charset="0"/>
              <a:buNone/>
              <a:defRPr/>
            </a:pPr>
            <a:r>
              <a:rPr lang="en-US" altLang="en-US" sz="2400" b="1" dirty="0">
                <a:latin typeface="+mj-lt"/>
              </a:rPr>
              <a:t>‘The right to development should be fulfilled so as to meet equitably the developmental and environmental needs of present and future generations’</a:t>
            </a:r>
          </a:p>
          <a:p>
            <a:pPr marL="0" indent="0" algn="ctr">
              <a:buFont typeface="Arial" charset="0"/>
              <a:buNone/>
              <a:defRPr/>
            </a:pPr>
            <a:endParaRPr lang="en-US" altLang="en-US" sz="2400" b="1" dirty="0">
              <a:latin typeface="+mj-lt"/>
            </a:endParaRPr>
          </a:p>
          <a:p>
            <a:pPr algn="ctr">
              <a:buFontTx/>
              <a:buChar char="-"/>
              <a:defRPr/>
            </a:pPr>
            <a:r>
              <a:rPr lang="en-US" altLang="en-US" sz="2400" b="1" i="1" dirty="0">
                <a:latin typeface="+mj-lt"/>
              </a:rPr>
              <a:t>Principle 3, 1992 Rio Declaration on Environment and Development; </a:t>
            </a:r>
          </a:p>
          <a:p>
            <a:pPr algn="ctr">
              <a:buFontTx/>
              <a:buChar char="-"/>
              <a:defRPr/>
            </a:pPr>
            <a:r>
              <a:rPr lang="en-US" altLang="en-US" sz="2400" b="1" i="1" dirty="0">
                <a:latin typeface="+mj-lt"/>
              </a:rPr>
              <a:t>Article 11, 1993 Vienna Declaration and </a:t>
            </a:r>
            <a:r>
              <a:rPr lang="en-US" altLang="en-US" sz="2400" b="1" i="1" dirty="0" err="1">
                <a:latin typeface="+mj-lt"/>
              </a:rPr>
              <a:t>Programme</a:t>
            </a:r>
            <a:r>
              <a:rPr lang="en-US" altLang="en-US" sz="2400" b="1" i="1" dirty="0">
                <a:latin typeface="+mj-lt"/>
              </a:rPr>
              <a:t> of Action.</a:t>
            </a:r>
            <a:endParaRPr lang="en-GB" sz="2400" dirty="0">
              <a:latin typeface="+mj-lt"/>
            </a:endParaRPr>
          </a:p>
        </p:txBody>
      </p:sp>
      <p:pic>
        <p:nvPicPr>
          <p:cNvPr id="49156" name="Picture 2">
            <a:extLst>
              <a:ext uri="{FF2B5EF4-FFF2-40B4-BE49-F238E27FC236}">
                <a16:creationId xmlns:a16="http://schemas.microsoft.com/office/drawing/2014/main" id="{C62B5730-9470-1084-CF0C-F214DC8664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7513" y="1208088"/>
            <a:ext cx="3482975" cy="5275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AutoShape 14" descr="Bildergebnis für the south centre">
            <a:extLst>
              <a:ext uri="{FF2B5EF4-FFF2-40B4-BE49-F238E27FC236}">
                <a16:creationId xmlns:a16="http://schemas.microsoft.com/office/drawing/2014/main" id="{6E010F5C-ACEA-A64D-4609-83ED6A86A512}"/>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anose="05000000000000000000" pitchFamily="2" charset="2"/>
              <a:buChar char="§"/>
              <a:defRPr sz="26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tx2"/>
              </a:buClr>
              <a:buFont typeface="Wingdings" panose="05000000000000000000" pitchFamily="2" charset="2"/>
              <a:buChar char="§"/>
              <a:defRPr sz="24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spcBef>
                <a:spcPct val="20000"/>
              </a:spcBef>
              <a:buClr>
                <a:schemeClr val="tx2"/>
              </a:buClr>
              <a:buFont typeface="Wingdings" panose="05000000000000000000" pitchFamily="2" charset="2"/>
              <a:buChar char="§"/>
              <a:defRPr sz="22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buClrTx/>
              <a:buFontTx/>
              <a:buNone/>
            </a:pPr>
            <a:endParaRPr lang="en-GB" altLang="en-US" sz="1800">
              <a:solidFill>
                <a:schemeClr val="tx1"/>
              </a:solidFill>
            </a:endParaRPr>
          </a:p>
        </p:txBody>
      </p:sp>
      <p:sp>
        <p:nvSpPr>
          <p:cNvPr id="50179" name="AutoShape 16" descr="Bildergebnis für the south centre">
            <a:extLst>
              <a:ext uri="{FF2B5EF4-FFF2-40B4-BE49-F238E27FC236}">
                <a16:creationId xmlns:a16="http://schemas.microsoft.com/office/drawing/2014/main" id="{BDC138E5-4CA2-F45D-E4F0-29B41967F44D}"/>
              </a:ext>
            </a:extLst>
          </p:cNvPr>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anose="05000000000000000000" pitchFamily="2" charset="2"/>
              <a:buChar char="§"/>
              <a:defRPr sz="26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tx2"/>
              </a:buClr>
              <a:buFont typeface="Wingdings" panose="05000000000000000000" pitchFamily="2" charset="2"/>
              <a:buChar char="§"/>
              <a:defRPr sz="24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spcBef>
                <a:spcPct val="20000"/>
              </a:spcBef>
              <a:buClr>
                <a:schemeClr val="tx2"/>
              </a:buClr>
              <a:buFont typeface="Wingdings" panose="05000000000000000000" pitchFamily="2" charset="2"/>
              <a:buChar char="§"/>
              <a:defRPr sz="22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buClrTx/>
              <a:buFontTx/>
              <a:buNone/>
            </a:pPr>
            <a:endParaRPr lang="en-GB" altLang="en-US" sz="1800">
              <a:solidFill>
                <a:schemeClr val="tx1"/>
              </a:solidFill>
            </a:endParaRPr>
          </a:p>
        </p:txBody>
      </p:sp>
      <p:sp>
        <p:nvSpPr>
          <p:cNvPr id="50180" name="AutoShape 20" descr="UNDP logo">
            <a:extLst>
              <a:ext uri="{FF2B5EF4-FFF2-40B4-BE49-F238E27FC236}">
                <a16:creationId xmlns:a16="http://schemas.microsoft.com/office/drawing/2014/main" id="{59A6E903-5FB4-8D8E-5629-2070D0AE829E}"/>
              </a:ext>
            </a:extLst>
          </p:cNvPr>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anose="05000000000000000000" pitchFamily="2" charset="2"/>
              <a:buChar char="§"/>
              <a:defRPr sz="26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tx2"/>
              </a:buClr>
              <a:buFont typeface="Wingdings" panose="05000000000000000000" pitchFamily="2" charset="2"/>
              <a:buChar char="§"/>
              <a:defRPr sz="24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spcBef>
                <a:spcPct val="20000"/>
              </a:spcBef>
              <a:buClr>
                <a:schemeClr val="tx2"/>
              </a:buClr>
              <a:buFont typeface="Wingdings" panose="05000000000000000000" pitchFamily="2" charset="2"/>
              <a:buChar char="§"/>
              <a:defRPr sz="22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buClrTx/>
              <a:buFontTx/>
              <a:buNone/>
            </a:pPr>
            <a:endParaRPr lang="en-GB" altLang="en-US" sz="1800">
              <a:solidFill>
                <a:schemeClr val="tx1"/>
              </a:solidFill>
            </a:endParaRPr>
          </a:p>
        </p:txBody>
      </p:sp>
      <p:sp>
        <p:nvSpPr>
          <p:cNvPr id="11" name="Retângulo de cantos arredondados 10">
            <a:extLst>
              <a:ext uri="{FF2B5EF4-FFF2-40B4-BE49-F238E27FC236}">
                <a16:creationId xmlns:a16="http://schemas.microsoft.com/office/drawing/2014/main" id="{C33186D4-0A79-020D-681F-8CA15D57A8A9}"/>
              </a:ext>
            </a:extLst>
          </p:cNvPr>
          <p:cNvSpPr/>
          <p:nvPr/>
        </p:nvSpPr>
        <p:spPr>
          <a:xfrm>
            <a:off x="1238250" y="1401763"/>
            <a:ext cx="6937375" cy="4624387"/>
          </a:xfrm>
          <a:prstGeom prst="roundRect">
            <a:avLst/>
          </a:prstGeom>
          <a:solidFill>
            <a:srgbClr val="E4FF97"/>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r>
              <a:rPr lang="en-US" altLang="en-US" sz="2800" b="1" dirty="0">
                <a:solidFill>
                  <a:srgbClr val="00642D"/>
                </a:solidFill>
              </a:rPr>
              <a:t>The Added value of RTD to SDGs:</a:t>
            </a:r>
          </a:p>
          <a:p>
            <a:pPr marL="342900" indent="-342900" eaLnBrk="1" hangingPunct="1">
              <a:spcBef>
                <a:spcPts val="0"/>
              </a:spcBef>
              <a:spcAft>
                <a:spcPts val="600"/>
              </a:spcAft>
              <a:buFont typeface="Wingdings" panose="05000000000000000000" pitchFamily="2" charset="2"/>
              <a:buChar char="ü"/>
              <a:defRPr/>
            </a:pPr>
            <a:r>
              <a:rPr lang="en-US" altLang="en-US" sz="2000" b="1" dirty="0">
                <a:solidFill>
                  <a:srgbClr val="00642D"/>
                </a:solidFill>
              </a:rPr>
              <a:t>Human rights of individuals and peoples as an end: respect, protect and fulfil all human rights for all</a:t>
            </a:r>
          </a:p>
          <a:p>
            <a:pPr marL="342900" indent="-342900" eaLnBrk="1" hangingPunct="1">
              <a:spcBef>
                <a:spcPts val="0"/>
              </a:spcBef>
              <a:spcAft>
                <a:spcPts val="600"/>
              </a:spcAft>
              <a:buFont typeface="Wingdings" panose="05000000000000000000" pitchFamily="2" charset="2"/>
              <a:buChar char="ü"/>
              <a:defRPr/>
            </a:pPr>
            <a:r>
              <a:rPr lang="en-US" altLang="en-US" sz="2000" b="1" dirty="0">
                <a:solidFill>
                  <a:srgbClr val="00642D"/>
                </a:solidFill>
              </a:rPr>
              <a:t>The human rights-based approach: entitlements and stronger claims, emphasis on accountability</a:t>
            </a:r>
          </a:p>
          <a:p>
            <a:pPr marL="342900" indent="-342900" eaLnBrk="1" hangingPunct="1">
              <a:spcBef>
                <a:spcPts val="0"/>
              </a:spcBef>
              <a:spcAft>
                <a:spcPts val="600"/>
              </a:spcAft>
              <a:buFont typeface="Wingdings" panose="05000000000000000000" pitchFamily="2" charset="2"/>
              <a:buChar char="ü"/>
              <a:defRPr/>
            </a:pPr>
            <a:r>
              <a:rPr lang="en-US" altLang="en-US" sz="2000" b="1" dirty="0">
                <a:solidFill>
                  <a:srgbClr val="00642D"/>
                </a:solidFill>
              </a:rPr>
              <a:t>States as primary duty-bearers</a:t>
            </a:r>
          </a:p>
          <a:p>
            <a:pPr marL="342900" indent="-342900" eaLnBrk="1" hangingPunct="1">
              <a:spcBef>
                <a:spcPts val="0"/>
              </a:spcBef>
              <a:spcAft>
                <a:spcPts val="600"/>
              </a:spcAft>
              <a:buFont typeface="Wingdings" panose="05000000000000000000" pitchFamily="2" charset="2"/>
              <a:buChar char="ü"/>
              <a:defRPr/>
            </a:pPr>
            <a:r>
              <a:rPr lang="en-US" altLang="en-US" sz="2000" b="1" dirty="0">
                <a:solidFill>
                  <a:srgbClr val="00642D"/>
                </a:solidFill>
              </a:rPr>
              <a:t>States’ duty to cooperate: international cooperation and partnership are obligations </a:t>
            </a:r>
          </a:p>
        </p:txBody>
      </p:sp>
      <p:sp>
        <p:nvSpPr>
          <p:cNvPr id="50182" name="Title 1">
            <a:extLst>
              <a:ext uri="{FF2B5EF4-FFF2-40B4-BE49-F238E27FC236}">
                <a16:creationId xmlns:a16="http://schemas.microsoft.com/office/drawing/2014/main" id="{3758723A-8897-3F5D-5EFB-65BE436DFDD0}"/>
              </a:ext>
            </a:extLst>
          </p:cNvPr>
          <p:cNvSpPr txBox="1">
            <a:spLocks/>
          </p:cNvSpPr>
          <p:nvPr/>
        </p:nvSpPr>
        <p:spPr bwMode="auto">
          <a:xfrm>
            <a:off x="898525" y="117475"/>
            <a:ext cx="7053263"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anose="05000000000000000000" pitchFamily="2" charset="2"/>
              <a:buChar char="§"/>
              <a:defRPr sz="26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tx2"/>
              </a:buClr>
              <a:buFont typeface="Wingdings" panose="05000000000000000000" pitchFamily="2" charset="2"/>
              <a:buChar char="§"/>
              <a:defRPr sz="24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spcBef>
                <a:spcPct val="20000"/>
              </a:spcBef>
              <a:buClr>
                <a:schemeClr val="tx2"/>
              </a:buClr>
              <a:buFont typeface="Wingdings" panose="05000000000000000000" pitchFamily="2" charset="2"/>
              <a:buChar char="§"/>
              <a:defRPr sz="22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9pPr>
          </a:lstStyle>
          <a:p>
            <a:pPr algn="ctr">
              <a:spcBef>
                <a:spcPct val="0"/>
              </a:spcBef>
              <a:buClrTx/>
              <a:buFontTx/>
              <a:buNone/>
            </a:pPr>
            <a:r>
              <a:rPr lang="fr-CH" altLang="en-US" sz="2800" b="1">
                <a:solidFill>
                  <a:srgbClr val="00642D"/>
                </a:solidFill>
                <a:latin typeface="Calibri" panose="020F0502020204030204" pitchFamily="34" charset="0"/>
              </a:rPr>
              <a:t>The RTD is a Key to </a:t>
            </a:r>
            <a:br>
              <a:rPr lang="fr-CH" altLang="en-US" sz="2800" b="1">
                <a:solidFill>
                  <a:srgbClr val="00642D"/>
                </a:solidFill>
                <a:latin typeface="Calibri" panose="020F0502020204030204" pitchFamily="34" charset="0"/>
              </a:rPr>
            </a:br>
            <a:r>
              <a:rPr lang="fr-CH" altLang="en-US" sz="2800" b="1">
                <a:solidFill>
                  <a:srgbClr val="00642D"/>
                </a:solidFill>
                <a:latin typeface="Calibri" panose="020F0502020204030204" pitchFamily="34" charset="0"/>
              </a:rPr>
              <a:t>Sustainable Development</a:t>
            </a:r>
            <a:endParaRPr lang="en-GB" altLang="en-US" sz="2800" b="1">
              <a:solidFill>
                <a:srgbClr val="00642D"/>
              </a:solidFill>
              <a:latin typeface="Calibri" panose="020F050202020403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itre 1">
            <a:extLst>
              <a:ext uri="{FF2B5EF4-FFF2-40B4-BE49-F238E27FC236}">
                <a16:creationId xmlns:a16="http://schemas.microsoft.com/office/drawing/2014/main" id="{5D6A15B3-7C0A-8380-3748-2AADB8BFDF77}"/>
              </a:ext>
            </a:extLst>
          </p:cNvPr>
          <p:cNvSpPr>
            <a:spLocks noGrp="1"/>
          </p:cNvSpPr>
          <p:nvPr>
            <p:ph type="title"/>
          </p:nvPr>
        </p:nvSpPr>
        <p:spPr>
          <a:xfrm>
            <a:off x="1149350" y="160338"/>
            <a:ext cx="6623050" cy="1143000"/>
          </a:xfrm>
        </p:spPr>
        <p:txBody>
          <a:bodyPr/>
          <a:lstStyle/>
          <a:p>
            <a:pPr marL="609600" indent="-609600" eaLnBrk="1" hangingPunct="1">
              <a:defRPr/>
            </a:pPr>
            <a:r>
              <a:rPr lang="fr-CH" altLang="en-US" sz="3000" dirty="0" err="1"/>
              <a:t>SDGs</a:t>
            </a:r>
            <a:r>
              <a:rPr lang="fr-CH" altLang="en-US" sz="3000" dirty="0"/>
              <a:t> as </a:t>
            </a:r>
            <a:r>
              <a:rPr lang="fr-CH" altLang="en-US" sz="3000" dirty="0" err="1"/>
              <a:t>Renewed</a:t>
            </a:r>
            <a:r>
              <a:rPr lang="fr-CH" altLang="en-US" sz="3000" dirty="0"/>
              <a:t> </a:t>
            </a:r>
            <a:r>
              <a:rPr lang="fr-CH" altLang="en-US" sz="3000" dirty="0" err="1"/>
              <a:t>Opportunities</a:t>
            </a:r>
            <a:r>
              <a:rPr lang="fr-CH" altLang="en-US" sz="3000" dirty="0"/>
              <a:t/>
            </a:r>
            <a:br>
              <a:rPr lang="fr-CH" altLang="en-US" sz="3000" dirty="0"/>
            </a:br>
            <a:r>
              <a:rPr lang="fr-CH" altLang="en-US" sz="3000" dirty="0"/>
              <a:t>to </a:t>
            </a:r>
            <a:r>
              <a:rPr lang="fr-CH" altLang="en-US" sz="3000" dirty="0" err="1"/>
              <a:t>Operationalize</a:t>
            </a:r>
            <a:r>
              <a:rPr lang="fr-CH" altLang="en-US" sz="3000" dirty="0"/>
              <a:t> the RTD</a:t>
            </a:r>
            <a:endParaRPr lang="fr-CH" altLang="en-US" sz="3000" dirty="0">
              <a:cs typeface="Arial" pitchFamily="34" charset="0"/>
            </a:endParaRPr>
          </a:p>
        </p:txBody>
      </p:sp>
      <p:sp>
        <p:nvSpPr>
          <p:cNvPr id="52227" name="AutoShape 14" descr="Bildergebnis für the south centre">
            <a:extLst>
              <a:ext uri="{FF2B5EF4-FFF2-40B4-BE49-F238E27FC236}">
                <a16:creationId xmlns:a16="http://schemas.microsoft.com/office/drawing/2014/main" id="{31DD738F-8686-F2A7-00CE-DAD5A7BFF465}"/>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anose="05000000000000000000" pitchFamily="2" charset="2"/>
              <a:buChar char="§"/>
              <a:defRPr sz="26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tx2"/>
              </a:buClr>
              <a:buFont typeface="Wingdings" panose="05000000000000000000" pitchFamily="2" charset="2"/>
              <a:buChar char="§"/>
              <a:defRPr sz="24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spcBef>
                <a:spcPct val="20000"/>
              </a:spcBef>
              <a:buClr>
                <a:schemeClr val="tx2"/>
              </a:buClr>
              <a:buFont typeface="Wingdings" panose="05000000000000000000" pitchFamily="2" charset="2"/>
              <a:buChar char="§"/>
              <a:defRPr sz="22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buClrTx/>
              <a:buFontTx/>
              <a:buNone/>
            </a:pPr>
            <a:endParaRPr lang="en-GB" altLang="en-US" sz="1800">
              <a:solidFill>
                <a:schemeClr val="tx1"/>
              </a:solidFill>
            </a:endParaRPr>
          </a:p>
        </p:txBody>
      </p:sp>
      <p:sp>
        <p:nvSpPr>
          <p:cNvPr id="52228" name="AutoShape 16" descr="Bildergebnis für the south centre">
            <a:extLst>
              <a:ext uri="{FF2B5EF4-FFF2-40B4-BE49-F238E27FC236}">
                <a16:creationId xmlns:a16="http://schemas.microsoft.com/office/drawing/2014/main" id="{D491029C-559A-9150-4FCB-E36BDA1D2193}"/>
              </a:ext>
            </a:extLst>
          </p:cNvPr>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anose="05000000000000000000" pitchFamily="2" charset="2"/>
              <a:buChar char="§"/>
              <a:defRPr sz="26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tx2"/>
              </a:buClr>
              <a:buFont typeface="Wingdings" panose="05000000000000000000" pitchFamily="2" charset="2"/>
              <a:buChar char="§"/>
              <a:defRPr sz="24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spcBef>
                <a:spcPct val="20000"/>
              </a:spcBef>
              <a:buClr>
                <a:schemeClr val="tx2"/>
              </a:buClr>
              <a:buFont typeface="Wingdings" panose="05000000000000000000" pitchFamily="2" charset="2"/>
              <a:buChar char="§"/>
              <a:defRPr sz="22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buClrTx/>
              <a:buFontTx/>
              <a:buNone/>
            </a:pPr>
            <a:endParaRPr lang="en-GB" altLang="en-US" sz="1800">
              <a:solidFill>
                <a:schemeClr val="tx1"/>
              </a:solidFill>
            </a:endParaRPr>
          </a:p>
        </p:txBody>
      </p:sp>
      <p:sp>
        <p:nvSpPr>
          <p:cNvPr id="52229" name="AutoShape 20" descr="UNDP logo">
            <a:extLst>
              <a:ext uri="{FF2B5EF4-FFF2-40B4-BE49-F238E27FC236}">
                <a16:creationId xmlns:a16="http://schemas.microsoft.com/office/drawing/2014/main" id="{0DC4A203-BE3A-8E67-1909-46AA76300A1C}"/>
              </a:ext>
            </a:extLst>
          </p:cNvPr>
          <p:cNvSpPr>
            <a:spLocks noChangeAspect="1" noChangeArrowheads="1"/>
          </p:cNvSpPr>
          <p:nvPr/>
        </p:nvSpPr>
        <p:spPr bwMode="auto">
          <a:xfrm>
            <a:off x="460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anose="05000000000000000000" pitchFamily="2" charset="2"/>
              <a:buChar char="§"/>
              <a:defRPr sz="26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lr>
                <a:schemeClr val="tx2"/>
              </a:buClr>
              <a:buFont typeface="Wingdings" panose="05000000000000000000" pitchFamily="2" charset="2"/>
              <a:buChar char="§"/>
              <a:defRPr sz="24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2pPr>
            <a:lvl3pPr marL="1143000" indent="-228600">
              <a:spcBef>
                <a:spcPct val="20000"/>
              </a:spcBef>
              <a:buClr>
                <a:schemeClr val="tx2"/>
              </a:buClr>
              <a:buFont typeface="Wingdings" panose="05000000000000000000" pitchFamily="2" charset="2"/>
              <a:buChar char="§"/>
              <a:defRPr sz="22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3pPr>
            <a:lvl4pPr marL="16002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4pPr>
            <a:lvl5pPr marL="2057400" indent="-228600">
              <a:spcBef>
                <a:spcPct val="20000"/>
              </a:spcBef>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Clr>
                <a:schemeClr val="tx2"/>
              </a:buClr>
              <a:buFont typeface="Wingdings" panose="05000000000000000000" pitchFamily="2" charset="2"/>
              <a:buChar char="§"/>
              <a:defRPr sz="2000">
                <a:solidFill>
                  <a:srgbClr val="00823B"/>
                </a:solidFill>
                <a:latin typeface="Arial" panose="020B0604020202020204" pitchFamily="34" charset="0"/>
                <a:ea typeface="ＭＳ Ｐゴシック" panose="020B0600070205080204" pitchFamily="34" charset="-128"/>
                <a:cs typeface="Arial" panose="020B0604020202020204" pitchFamily="34" charset="0"/>
              </a:defRPr>
            </a:lvl9pPr>
          </a:lstStyle>
          <a:p>
            <a:pPr eaLnBrk="1" hangingPunct="1">
              <a:spcBef>
                <a:spcPct val="0"/>
              </a:spcBef>
              <a:buClrTx/>
              <a:buFontTx/>
              <a:buNone/>
            </a:pPr>
            <a:endParaRPr lang="en-GB" altLang="en-US" sz="1800">
              <a:solidFill>
                <a:schemeClr val="tx1"/>
              </a:solidFill>
            </a:endParaRPr>
          </a:p>
        </p:txBody>
      </p:sp>
      <p:sp>
        <p:nvSpPr>
          <p:cNvPr id="11" name="Retângulo de cantos arredondados 10">
            <a:extLst>
              <a:ext uri="{FF2B5EF4-FFF2-40B4-BE49-F238E27FC236}">
                <a16:creationId xmlns:a16="http://schemas.microsoft.com/office/drawing/2014/main" id="{37E4735A-10D5-306C-7E55-B125F01C95BE}"/>
              </a:ext>
            </a:extLst>
          </p:cNvPr>
          <p:cNvSpPr/>
          <p:nvPr/>
        </p:nvSpPr>
        <p:spPr>
          <a:xfrm>
            <a:off x="1255713" y="1423988"/>
            <a:ext cx="6937375" cy="4624387"/>
          </a:xfrm>
          <a:prstGeom prst="roundRect">
            <a:avLst/>
          </a:prstGeom>
          <a:solidFill>
            <a:srgbClr val="E4FF97"/>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ts val="0"/>
              </a:spcBef>
              <a:spcAft>
                <a:spcPts val="600"/>
              </a:spcAft>
              <a:defRPr/>
            </a:pPr>
            <a:endParaRPr lang="en-US" altLang="en-US" sz="2800" b="1" dirty="0">
              <a:solidFill>
                <a:srgbClr val="00642D"/>
              </a:solidFill>
            </a:endParaRPr>
          </a:p>
          <a:p>
            <a:pPr eaLnBrk="1" hangingPunct="1">
              <a:spcBef>
                <a:spcPts val="0"/>
              </a:spcBef>
              <a:spcAft>
                <a:spcPts val="600"/>
              </a:spcAft>
              <a:defRPr/>
            </a:pPr>
            <a:endParaRPr lang="en-US" altLang="en-US" sz="2800" b="1" dirty="0">
              <a:solidFill>
                <a:srgbClr val="00642D"/>
              </a:solidFill>
            </a:endParaRPr>
          </a:p>
          <a:p>
            <a:pPr eaLnBrk="1" hangingPunct="1">
              <a:spcBef>
                <a:spcPts val="0"/>
              </a:spcBef>
              <a:spcAft>
                <a:spcPts val="600"/>
              </a:spcAft>
              <a:defRPr/>
            </a:pPr>
            <a:r>
              <a:rPr lang="en-US" altLang="en-US" sz="2800" b="1" dirty="0">
                <a:solidFill>
                  <a:srgbClr val="00642D"/>
                </a:solidFill>
              </a:rPr>
              <a:t>Contribution of SDGs to Operationalizing the RTD:</a:t>
            </a:r>
          </a:p>
          <a:p>
            <a:pPr marL="342900" indent="-342900" eaLnBrk="1" hangingPunct="1">
              <a:spcBef>
                <a:spcPts val="0"/>
              </a:spcBef>
              <a:spcAft>
                <a:spcPts val="600"/>
              </a:spcAft>
              <a:buFont typeface="Wingdings" panose="05000000000000000000" pitchFamily="2" charset="2"/>
              <a:buChar char="ü"/>
              <a:defRPr/>
            </a:pPr>
            <a:r>
              <a:rPr lang="en-US" altLang="en-US" sz="2000" b="1" dirty="0">
                <a:solidFill>
                  <a:srgbClr val="00642D"/>
                </a:solidFill>
              </a:rPr>
              <a:t>Consistent goals and targets</a:t>
            </a:r>
          </a:p>
          <a:p>
            <a:pPr marL="342900" indent="-342900" eaLnBrk="1" hangingPunct="1">
              <a:spcBef>
                <a:spcPts val="0"/>
              </a:spcBef>
              <a:spcAft>
                <a:spcPts val="600"/>
              </a:spcAft>
              <a:buFont typeface="Wingdings" panose="05000000000000000000" pitchFamily="2" charset="2"/>
              <a:buChar char="ü"/>
              <a:defRPr/>
            </a:pPr>
            <a:r>
              <a:rPr lang="en-US" altLang="en-US" sz="2000" b="1" dirty="0">
                <a:solidFill>
                  <a:srgbClr val="00642D"/>
                </a:solidFill>
              </a:rPr>
              <a:t>Similar emphasis on Duties of States</a:t>
            </a:r>
          </a:p>
          <a:p>
            <a:pPr marL="342900" indent="-342900" eaLnBrk="1" hangingPunct="1">
              <a:spcBef>
                <a:spcPts val="0"/>
              </a:spcBef>
              <a:spcAft>
                <a:spcPts val="600"/>
              </a:spcAft>
              <a:buFont typeface="Wingdings" panose="05000000000000000000" pitchFamily="2" charset="2"/>
              <a:buChar char="ü"/>
              <a:defRPr/>
            </a:pPr>
            <a:r>
              <a:rPr lang="en-US" altLang="en-US" sz="2000" b="1" dirty="0">
                <a:solidFill>
                  <a:srgbClr val="00642D"/>
                </a:solidFill>
              </a:rPr>
              <a:t>Universal adoption of SDGs: strong political will</a:t>
            </a:r>
          </a:p>
          <a:p>
            <a:pPr marL="342900" indent="-342900" eaLnBrk="1" hangingPunct="1">
              <a:spcBef>
                <a:spcPts val="0"/>
              </a:spcBef>
              <a:spcAft>
                <a:spcPts val="600"/>
              </a:spcAft>
              <a:buFont typeface="Wingdings" panose="05000000000000000000" pitchFamily="2" charset="2"/>
              <a:buChar char="ü"/>
              <a:defRPr/>
            </a:pPr>
            <a:r>
              <a:rPr lang="en-US" altLang="en-US" sz="2000" b="1" dirty="0">
                <a:solidFill>
                  <a:srgbClr val="00642D"/>
                </a:solidFill>
              </a:rPr>
              <a:t>Enabling environment, policy space and policy coherence</a:t>
            </a:r>
          </a:p>
          <a:p>
            <a:pPr marL="342900" indent="-342900" eaLnBrk="1" hangingPunct="1">
              <a:spcBef>
                <a:spcPts val="0"/>
              </a:spcBef>
              <a:spcAft>
                <a:spcPts val="600"/>
              </a:spcAft>
              <a:buFont typeface="Wingdings" panose="05000000000000000000" pitchFamily="2" charset="2"/>
              <a:buChar char="ü"/>
              <a:defRPr/>
            </a:pPr>
            <a:r>
              <a:rPr lang="en-US" altLang="en-US" sz="2000" b="1" dirty="0">
                <a:solidFill>
                  <a:srgbClr val="00642D"/>
                </a:solidFill>
              </a:rPr>
              <a:t>The international dimensions of the RTD: SDG 17 on strengthening the means of implementation, revitalizing the global partnership and financing for development</a:t>
            </a:r>
          </a:p>
          <a:p>
            <a:pPr marL="342900" indent="-342900" eaLnBrk="1" hangingPunct="1">
              <a:spcBef>
                <a:spcPts val="0"/>
              </a:spcBef>
              <a:spcAft>
                <a:spcPts val="600"/>
              </a:spcAft>
              <a:buFont typeface="Arial" panose="020B0604020202020204" pitchFamily="34" charset="0"/>
              <a:buChar char="•"/>
              <a:defRPr/>
            </a:pPr>
            <a:endParaRPr lang="en-US" altLang="en-US" sz="2000" b="1" dirty="0">
              <a:solidFill>
                <a:srgbClr val="00642D"/>
              </a:solidFill>
            </a:endParaRPr>
          </a:p>
          <a:p>
            <a:pPr marL="342900" indent="-342900" eaLnBrk="1" hangingPunct="1">
              <a:spcBef>
                <a:spcPts val="0"/>
              </a:spcBef>
              <a:spcAft>
                <a:spcPts val="600"/>
              </a:spcAft>
              <a:buFont typeface="Arial" panose="020B0604020202020204" pitchFamily="34" charset="0"/>
              <a:buChar char="•"/>
              <a:defRPr/>
            </a:pPr>
            <a:endParaRPr lang="en-US" altLang="en-US" sz="2000" b="1" dirty="0">
              <a:solidFill>
                <a:srgbClr val="00642D"/>
              </a:solidFill>
            </a:endParaRPr>
          </a:p>
          <a:p>
            <a:pPr marL="342900" indent="-342900" eaLnBrk="1" hangingPunct="1">
              <a:spcBef>
                <a:spcPts val="0"/>
              </a:spcBef>
              <a:spcAft>
                <a:spcPts val="600"/>
              </a:spcAft>
              <a:buFont typeface="Arial" panose="020B0604020202020204" pitchFamily="34" charset="0"/>
              <a:buChar char="•"/>
              <a:defRPr/>
            </a:pPr>
            <a:endParaRPr lang="en-US" altLang="en-US" sz="2000" b="1" dirty="0">
              <a:solidFill>
                <a:srgbClr val="00642D"/>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8AEA84B-D0F4-ADFE-8E92-B15CEE943451}"/>
              </a:ext>
            </a:extLst>
          </p:cNvPr>
          <p:cNvSpPr txBox="1">
            <a:spLocks noChangeArrowheads="1"/>
          </p:cNvSpPr>
          <p:nvPr/>
        </p:nvSpPr>
        <p:spPr bwMode="auto">
          <a:xfrm>
            <a:off x="3743325" y="4135438"/>
            <a:ext cx="5086350" cy="1633537"/>
          </a:xfrm>
          <a:prstGeom prst="roundRect">
            <a:avLst/>
          </a:prstGeom>
          <a:ln>
            <a:solidFill>
              <a:srgbClr val="00642D"/>
            </a:solidFill>
          </a:ln>
        </p:spPr>
        <p:style>
          <a:lnRef idx="2">
            <a:schemeClr val="accent2"/>
          </a:lnRef>
          <a:fillRef idx="1">
            <a:schemeClr val="lt1"/>
          </a:fillRef>
          <a:effectRef idx="0">
            <a:schemeClr val="accent2"/>
          </a:effectRef>
          <a:fontRef idx="minor">
            <a:schemeClr val="dk1"/>
          </a:fontRef>
        </p:style>
        <p:txBody>
          <a:bodyPr>
            <a:spAutoFit/>
          </a:bodyPr>
          <a:lstStyle>
            <a:lvl1pPr eaLnBrk="0" hangingPunct="0">
              <a:spcBef>
                <a:spcPct val="20000"/>
              </a:spcBef>
              <a:buClr>
                <a:schemeClr val="tx2"/>
              </a:buClr>
              <a:buFont typeface="Wingdings" pitchFamily="2" charset="2"/>
              <a:buChar char="§"/>
              <a:defRPr sz="2600">
                <a:solidFill>
                  <a:schemeClr val="tx1"/>
                </a:solidFill>
                <a:latin typeface="Arial" charset="0"/>
                <a:ea typeface="ＭＳ Ｐゴシック" pitchFamily="-108" charset="-128"/>
                <a:cs typeface="Arial" charset="0"/>
              </a:defRPr>
            </a:lvl1pPr>
            <a:lvl2pPr marL="742950" indent="-285750" eaLnBrk="0" hangingPunct="0">
              <a:spcBef>
                <a:spcPct val="20000"/>
              </a:spcBef>
              <a:buClr>
                <a:schemeClr val="tx2"/>
              </a:buClr>
              <a:buFont typeface="Wingdings" pitchFamily="2" charset="2"/>
              <a:buChar char="§"/>
              <a:defRPr sz="2400">
                <a:solidFill>
                  <a:schemeClr val="tx1"/>
                </a:solidFill>
                <a:latin typeface="Arial" charset="0"/>
                <a:ea typeface="ＭＳ Ｐゴシック" pitchFamily="-108" charset="-128"/>
                <a:cs typeface="Arial" charset="0"/>
              </a:defRPr>
            </a:lvl2pPr>
            <a:lvl3pPr marL="1143000" indent="-228600" eaLnBrk="0" hangingPunct="0">
              <a:spcBef>
                <a:spcPct val="20000"/>
              </a:spcBef>
              <a:buClr>
                <a:schemeClr val="tx2"/>
              </a:buClr>
              <a:buFont typeface="Wingdings" pitchFamily="2" charset="2"/>
              <a:buChar char="§"/>
              <a:defRPr sz="2200">
                <a:solidFill>
                  <a:schemeClr val="tx1"/>
                </a:solidFill>
                <a:latin typeface="Arial" charset="0"/>
                <a:ea typeface="ＭＳ Ｐゴシック" pitchFamily="-108" charset="-128"/>
                <a:cs typeface="Arial" charset="0"/>
              </a:defRPr>
            </a:lvl3pPr>
            <a:lvl4pPr marL="1600200" indent="-228600" eaLnBrk="0" hangingPunct="0">
              <a:spcBef>
                <a:spcPct val="20000"/>
              </a:spcBef>
              <a:buClr>
                <a:schemeClr val="tx2"/>
              </a:buClr>
              <a:buFont typeface="Wingdings" pitchFamily="2" charset="2"/>
              <a:buChar char="§"/>
              <a:defRPr sz="2000">
                <a:solidFill>
                  <a:schemeClr val="tx1"/>
                </a:solidFill>
                <a:latin typeface="Arial" charset="0"/>
                <a:ea typeface="ＭＳ Ｐゴシック" pitchFamily="-108" charset="-128"/>
                <a:cs typeface="Arial" charset="0"/>
              </a:defRPr>
            </a:lvl4pPr>
            <a:lvl5pPr marL="2057400" indent="-228600" eaLnBrk="0" hangingPunct="0">
              <a:spcBef>
                <a:spcPct val="20000"/>
              </a:spcBef>
              <a:buClr>
                <a:schemeClr val="tx2"/>
              </a:buClr>
              <a:buFont typeface="Wingdings" pitchFamily="2" charset="2"/>
              <a:buChar char="§"/>
              <a:defRPr sz="2000">
                <a:solidFill>
                  <a:schemeClr val="tx1"/>
                </a:solidFill>
                <a:latin typeface="Arial" charset="0"/>
                <a:ea typeface="ＭＳ Ｐゴシック" pitchFamily="-108" charset="-128"/>
                <a:cs typeface="Arial" charset="0"/>
              </a:defRPr>
            </a:lvl5pPr>
            <a:lvl6pPr marL="2514600" indent="-228600" defTabSz="457200" eaLnBrk="0" fontAlgn="base" hangingPunct="0">
              <a:spcBef>
                <a:spcPct val="20000"/>
              </a:spcBef>
              <a:spcAft>
                <a:spcPct val="0"/>
              </a:spcAft>
              <a:buClr>
                <a:schemeClr val="tx2"/>
              </a:buClr>
              <a:buFont typeface="Wingdings" pitchFamily="2" charset="2"/>
              <a:buChar char="§"/>
              <a:defRPr sz="2000">
                <a:solidFill>
                  <a:schemeClr val="tx1"/>
                </a:solidFill>
                <a:latin typeface="Arial" charset="0"/>
                <a:ea typeface="ＭＳ Ｐゴシック" pitchFamily="-108" charset="-128"/>
                <a:cs typeface="Arial" charset="0"/>
              </a:defRPr>
            </a:lvl6pPr>
            <a:lvl7pPr marL="2971800" indent="-228600" defTabSz="457200" eaLnBrk="0" fontAlgn="base" hangingPunct="0">
              <a:spcBef>
                <a:spcPct val="20000"/>
              </a:spcBef>
              <a:spcAft>
                <a:spcPct val="0"/>
              </a:spcAft>
              <a:buClr>
                <a:schemeClr val="tx2"/>
              </a:buClr>
              <a:buFont typeface="Wingdings" pitchFamily="2" charset="2"/>
              <a:buChar char="§"/>
              <a:defRPr sz="2000">
                <a:solidFill>
                  <a:schemeClr val="tx1"/>
                </a:solidFill>
                <a:latin typeface="Arial" charset="0"/>
                <a:ea typeface="ＭＳ Ｐゴシック" pitchFamily="-108" charset="-128"/>
                <a:cs typeface="Arial" charset="0"/>
              </a:defRPr>
            </a:lvl7pPr>
            <a:lvl8pPr marL="3429000" indent="-228600" defTabSz="457200" eaLnBrk="0" fontAlgn="base" hangingPunct="0">
              <a:spcBef>
                <a:spcPct val="20000"/>
              </a:spcBef>
              <a:spcAft>
                <a:spcPct val="0"/>
              </a:spcAft>
              <a:buClr>
                <a:schemeClr val="tx2"/>
              </a:buClr>
              <a:buFont typeface="Wingdings" pitchFamily="2" charset="2"/>
              <a:buChar char="§"/>
              <a:defRPr sz="2000">
                <a:solidFill>
                  <a:schemeClr val="tx1"/>
                </a:solidFill>
                <a:latin typeface="Arial" charset="0"/>
                <a:ea typeface="ＭＳ Ｐゴシック" pitchFamily="-108" charset="-128"/>
                <a:cs typeface="Arial" charset="0"/>
              </a:defRPr>
            </a:lvl8pPr>
            <a:lvl9pPr marL="3886200" indent="-228600" defTabSz="457200" eaLnBrk="0" fontAlgn="base" hangingPunct="0">
              <a:spcBef>
                <a:spcPct val="20000"/>
              </a:spcBef>
              <a:spcAft>
                <a:spcPct val="0"/>
              </a:spcAft>
              <a:buClr>
                <a:schemeClr val="tx2"/>
              </a:buClr>
              <a:buFont typeface="Wingdings" pitchFamily="2" charset="2"/>
              <a:buChar char="§"/>
              <a:defRPr sz="2000">
                <a:solidFill>
                  <a:schemeClr val="tx1"/>
                </a:solidFill>
                <a:latin typeface="Arial" charset="0"/>
                <a:ea typeface="ＭＳ Ｐゴシック" pitchFamily="-108" charset="-128"/>
                <a:cs typeface="Arial" charset="0"/>
              </a:defRPr>
            </a:lvl9pPr>
          </a:lstStyle>
          <a:p>
            <a:pPr algn="just" eaLnBrk="1" hangingPunct="1">
              <a:spcBef>
                <a:spcPct val="0"/>
              </a:spcBef>
              <a:buClrTx/>
              <a:buFont typeface="Wingdings" pitchFamily="2" charset="2"/>
              <a:buNone/>
              <a:defRPr/>
            </a:pPr>
            <a:r>
              <a:rPr lang="en-US" altLang="en-US" sz="1800" b="1" dirty="0">
                <a:solidFill>
                  <a:srgbClr val="00642D"/>
                </a:solidFill>
                <a:latin typeface="+mn-lt"/>
              </a:rPr>
              <a:t>The SDGs and targets </a:t>
            </a:r>
            <a:r>
              <a:rPr lang="en-US" sz="1800" b="1" dirty="0">
                <a:solidFill>
                  <a:srgbClr val="00642D"/>
                </a:solidFill>
                <a:latin typeface="+mn-lt"/>
              </a:rPr>
              <a:t>involve the entire world, seek to address MDGs’ unfinished business, and are integrated and indivisible and balance the three dimensions (</a:t>
            </a:r>
            <a:r>
              <a:rPr lang="en-GB" sz="1800" b="1" dirty="0">
                <a:solidFill>
                  <a:srgbClr val="00642D"/>
                </a:solidFill>
                <a:latin typeface="+mn-lt"/>
              </a:rPr>
              <a:t>economic, social and environmental</a:t>
            </a:r>
            <a:r>
              <a:rPr lang="en-US" sz="1800" b="1" dirty="0">
                <a:solidFill>
                  <a:srgbClr val="00642D"/>
                </a:solidFill>
                <a:latin typeface="+mn-lt"/>
              </a:rPr>
              <a:t>) of sustainable development.</a:t>
            </a:r>
            <a:endParaRPr lang="en-US" altLang="en-US" sz="1800" b="1" dirty="0">
              <a:solidFill>
                <a:srgbClr val="00642D"/>
              </a:solidFill>
              <a:latin typeface="+mn-lt"/>
            </a:endParaRPr>
          </a:p>
        </p:txBody>
      </p:sp>
      <p:pic>
        <p:nvPicPr>
          <p:cNvPr id="53251" name="Picture 2">
            <a:extLst>
              <a:ext uri="{FF2B5EF4-FFF2-40B4-BE49-F238E27FC236}">
                <a16:creationId xmlns:a16="http://schemas.microsoft.com/office/drawing/2014/main" id="{2F823C4F-2AB4-9B41-090C-1079CB32013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4225925"/>
            <a:ext cx="3249613"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2" name="Picture 3">
            <a:extLst>
              <a:ext uri="{FF2B5EF4-FFF2-40B4-BE49-F238E27FC236}">
                <a16:creationId xmlns:a16="http://schemas.microsoft.com/office/drawing/2014/main" id="{D89F7FE8-F72D-B191-4335-9C09B4D46CB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97488" y="1666875"/>
            <a:ext cx="3662362" cy="136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F3E23794-FCCD-8E4C-D78E-FFA59BD9B7D1}"/>
              </a:ext>
            </a:extLst>
          </p:cNvPr>
          <p:cNvSpPr/>
          <p:nvPr/>
        </p:nvSpPr>
        <p:spPr>
          <a:xfrm>
            <a:off x="7821613" y="423863"/>
            <a:ext cx="1306512" cy="808037"/>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a:p>
        </p:txBody>
      </p:sp>
      <p:sp>
        <p:nvSpPr>
          <p:cNvPr id="9" name="Rectangle 8">
            <a:extLst>
              <a:ext uri="{FF2B5EF4-FFF2-40B4-BE49-F238E27FC236}">
                <a16:creationId xmlns:a16="http://schemas.microsoft.com/office/drawing/2014/main" id="{5D5C3784-81E2-21D5-EEF5-ED32541B296F}"/>
              </a:ext>
            </a:extLst>
          </p:cNvPr>
          <p:cNvSpPr/>
          <p:nvPr/>
        </p:nvSpPr>
        <p:spPr>
          <a:xfrm>
            <a:off x="0" y="423863"/>
            <a:ext cx="1306513" cy="854075"/>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a:p>
        </p:txBody>
      </p:sp>
      <p:sp>
        <p:nvSpPr>
          <p:cNvPr id="24582" name="TextBox 6">
            <a:extLst>
              <a:ext uri="{FF2B5EF4-FFF2-40B4-BE49-F238E27FC236}">
                <a16:creationId xmlns:a16="http://schemas.microsoft.com/office/drawing/2014/main" id="{C261144D-A061-D61E-112F-6B080B1B75BB}"/>
              </a:ext>
            </a:extLst>
          </p:cNvPr>
          <p:cNvSpPr txBox="1">
            <a:spLocks noChangeArrowheads="1"/>
          </p:cNvSpPr>
          <p:nvPr/>
        </p:nvSpPr>
        <p:spPr bwMode="auto">
          <a:xfrm>
            <a:off x="247650" y="1087438"/>
            <a:ext cx="4956175" cy="2554287"/>
          </a:xfrm>
          <a:prstGeom prst="roundRect">
            <a:avLst/>
          </a:prstGeom>
          <a:ln>
            <a:solidFill>
              <a:srgbClr val="00642D"/>
            </a:solidFill>
          </a:ln>
        </p:spPr>
        <p:style>
          <a:lnRef idx="2">
            <a:schemeClr val="accent2"/>
          </a:lnRef>
          <a:fillRef idx="1">
            <a:schemeClr val="lt1"/>
          </a:fillRef>
          <a:effectRef idx="0">
            <a:schemeClr val="accent2"/>
          </a:effectRef>
          <a:fontRef idx="minor">
            <a:schemeClr val="dk1"/>
          </a:fontRef>
        </p:style>
        <p:txBody>
          <a:bodyPr>
            <a:spAutoFit/>
          </a:bodyPr>
          <a:lstStyle>
            <a:lvl1pPr eaLnBrk="0" hangingPunct="0">
              <a:spcBef>
                <a:spcPct val="20000"/>
              </a:spcBef>
              <a:buClr>
                <a:schemeClr val="tx2"/>
              </a:buClr>
              <a:buFont typeface="Wingdings" pitchFamily="2" charset="2"/>
              <a:buChar char="§"/>
              <a:defRPr sz="2600">
                <a:solidFill>
                  <a:schemeClr val="tx1"/>
                </a:solidFill>
                <a:latin typeface="Arial" charset="0"/>
                <a:ea typeface="ＭＳ Ｐゴシック" pitchFamily="-108" charset="-128"/>
                <a:cs typeface="Arial" charset="0"/>
              </a:defRPr>
            </a:lvl1pPr>
            <a:lvl2pPr marL="742950" indent="-285750" eaLnBrk="0" hangingPunct="0">
              <a:spcBef>
                <a:spcPct val="20000"/>
              </a:spcBef>
              <a:buClr>
                <a:schemeClr val="tx2"/>
              </a:buClr>
              <a:buFont typeface="Wingdings" pitchFamily="2" charset="2"/>
              <a:buChar char="§"/>
              <a:defRPr sz="2400">
                <a:solidFill>
                  <a:schemeClr val="tx1"/>
                </a:solidFill>
                <a:latin typeface="Arial" charset="0"/>
                <a:ea typeface="ＭＳ Ｐゴシック" pitchFamily="-108" charset="-128"/>
                <a:cs typeface="Arial" charset="0"/>
              </a:defRPr>
            </a:lvl2pPr>
            <a:lvl3pPr marL="1143000" indent="-228600" eaLnBrk="0" hangingPunct="0">
              <a:spcBef>
                <a:spcPct val="20000"/>
              </a:spcBef>
              <a:buClr>
                <a:schemeClr val="tx2"/>
              </a:buClr>
              <a:buFont typeface="Wingdings" pitchFamily="2" charset="2"/>
              <a:buChar char="§"/>
              <a:defRPr sz="2200">
                <a:solidFill>
                  <a:schemeClr val="tx1"/>
                </a:solidFill>
                <a:latin typeface="Arial" charset="0"/>
                <a:ea typeface="ＭＳ Ｐゴシック" pitchFamily="-108" charset="-128"/>
                <a:cs typeface="Arial" charset="0"/>
              </a:defRPr>
            </a:lvl3pPr>
            <a:lvl4pPr marL="1600200" indent="-228600" eaLnBrk="0" hangingPunct="0">
              <a:spcBef>
                <a:spcPct val="20000"/>
              </a:spcBef>
              <a:buClr>
                <a:schemeClr val="tx2"/>
              </a:buClr>
              <a:buFont typeface="Wingdings" pitchFamily="2" charset="2"/>
              <a:buChar char="§"/>
              <a:defRPr sz="2000">
                <a:solidFill>
                  <a:schemeClr val="tx1"/>
                </a:solidFill>
                <a:latin typeface="Arial" charset="0"/>
                <a:ea typeface="ＭＳ Ｐゴシック" pitchFamily="-108" charset="-128"/>
                <a:cs typeface="Arial" charset="0"/>
              </a:defRPr>
            </a:lvl4pPr>
            <a:lvl5pPr marL="2057400" indent="-228600" eaLnBrk="0" hangingPunct="0">
              <a:spcBef>
                <a:spcPct val="20000"/>
              </a:spcBef>
              <a:buClr>
                <a:schemeClr val="tx2"/>
              </a:buClr>
              <a:buFont typeface="Wingdings" pitchFamily="2" charset="2"/>
              <a:buChar char="§"/>
              <a:defRPr sz="2000">
                <a:solidFill>
                  <a:schemeClr val="tx1"/>
                </a:solidFill>
                <a:latin typeface="Arial" charset="0"/>
                <a:ea typeface="ＭＳ Ｐゴシック" pitchFamily="-108" charset="-128"/>
                <a:cs typeface="Arial" charset="0"/>
              </a:defRPr>
            </a:lvl5pPr>
            <a:lvl6pPr marL="2514600" indent="-228600" defTabSz="457200" eaLnBrk="0" fontAlgn="base" hangingPunct="0">
              <a:spcBef>
                <a:spcPct val="20000"/>
              </a:spcBef>
              <a:spcAft>
                <a:spcPct val="0"/>
              </a:spcAft>
              <a:buClr>
                <a:schemeClr val="tx2"/>
              </a:buClr>
              <a:buFont typeface="Wingdings" pitchFamily="2" charset="2"/>
              <a:buChar char="§"/>
              <a:defRPr sz="2000">
                <a:solidFill>
                  <a:schemeClr val="tx1"/>
                </a:solidFill>
                <a:latin typeface="Arial" charset="0"/>
                <a:ea typeface="ＭＳ Ｐゴシック" pitchFamily="-108" charset="-128"/>
                <a:cs typeface="Arial" charset="0"/>
              </a:defRPr>
            </a:lvl6pPr>
            <a:lvl7pPr marL="2971800" indent="-228600" defTabSz="457200" eaLnBrk="0" fontAlgn="base" hangingPunct="0">
              <a:spcBef>
                <a:spcPct val="20000"/>
              </a:spcBef>
              <a:spcAft>
                <a:spcPct val="0"/>
              </a:spcAft>
              <a:buClr>
                <a:schemeClr val="tx2"/>
              </a:buClr>
              <a:buFont typeface="Wingdings" pitchFamily="2" charset="2"/>
              <a:buChar char="§"/>
              <a:defRPr sz="2000">
                <a:solidFill>
                  <a:schemeClr val="tx1"/>
                </a:solidFill>
                <a:latin typeface="Arial" charset="0"/>
                <a:ea typeface="ＭＳ Ｐゴシック" pitchFamily="-108" charset="-128"/>
                <a:cs typeface="Arial" charset="0"/>
              </a:defRPr>
            </a:lvl7pPr>
            <a:lvl8pPr marL="3429000" indent="-228600" defTabSz="457200" eaLnBrk="0" fontAlgn="base" hangingPunct="0">
              <a:spcBef>
                <a:spcPct val="20000"/>
              </a:spcBef>
              <a:spcAft>
                <a:spcPct val="0"/>
              </a:spcAft>
              <a:buClr>
                <a:schemeClr val="tx2"/>
              </a:buClr>
              <a:buFont typeface="Wingdings" pitchFamily="2" charset="2"/>
              <a:buChar char="§"/>
              <a:defRPr sz="2000">
                <a:solidFill>
                  <a:schemeClr val="tx1"/>
                </a:solidFill>
                <a:latin typeface="Arial" charset="0"/>
                <a:ea typeface="ＭＳ Ｐゴシック" pitchFamily="-108" charset="-128"/>
                <a:cs typeface="Arial" charset="0"/>
              </a:defRPr>
            </a:lvl8pPr>
            <a:lvl9pPr marL="3886200" indent="-228600" defTabSz="457200" eaLnBrk="0" fontAlgn="base" hangingPunct="0">
              <a:spcBef>
                <a:spcPct val="20000"/>
              </a:spcBef>
              <a:spcAft>
                <a:spcPct val="0"/>
              </a:spcAft>
              <a:buClr>
                <a:schemeClr val="tx2"/>
              </a:buClr>
              <a:buFont typeface="Wingdings" pitchFamily="2" charset="2"/>
              <a:buChar char="§"/>
              <a:defRPr sz="2000">
                <a:solidFill>
                  <a:schemeClr val="tx1"/>
                </a:solidFill>
                <a:latin typeface="Arial" charset="0"/>
                <a:ea typeface="ＭＳ Ｐゴシック" pitchFamily="-108" charset="-128"/>
                <a:cs typeface="Arial" charset="0"/>
              </a:defRPr>
            </a:lvl9pPr>
          </a:lstStyle>
          <a:p>
            <a:pPr algn="just" eaLnBrk="1" hangingPunct="1">
              <a:spcBef>
                <a:spcPct val="0"/>
              </a:spcBef>
              <a:buClrTx/>
              <a:buFont typeface="Wingdings" pitchFamily="2" charset="2"/>
              <a:buNone/>
              <a:defRPr/>
            </a:pPr>
            <a:r>
              <a:rPr lang="en-GB" altLang="en-US" sz="1800" b="1" dirty="0">
                <a:solidFill>
                  <a:srgbClr val="00642D"/>
                </a:solidFill>
                <a:latin typeface="+mn-lt"/>
              </a:rPr>
              <a:t>The RTD addresses systemic and structural issues and root causes of poverty, inequality and conflict. Its effective implementation will help to reduce poverty and inequality, prevent conflict and promote progress, leaving no one behind, so that all individuals and peoples may live with freedom, equality and dignity, and enjoy </a:t>
            </a:r>
            <a:r>
              <a:rPr lang="en-GB" altLang="en-US" sz="1800" b="1">
                <a:solidFill>
                  <a:srgbClr val="00642D"/>
                </a:solidFill>
                <a:latin typeface="+mn-lt"/>
              </a:rPr>
              <a:t>sustained and lasting </a:t>
            </a:r>
            <a:r>
              <a:rPr lang="en-GB" altLang="en-US" sz="1800" b="1" dirty="0">
                <a:solidFill>
                  <a:srgbClr val="00642D"/>
                </a:solidFill>
                <a:latin typeface="+mn-lt"/>
              </a:rPr>
              <a:t>peace</a:t>
            </a:r>
            <a:r>
              <a:rPr lang="en-GB" altLang="en-US" sz="1800" dirty="0">
                <a:solidFill>
                  <a:srgbClr val="00642D"/>
                </a:solidFill>
                <a:latin typeface="+mn-lt"/>
              </a:rPr>
              <a:t>  </a:t>
            </a:r>
          </a:p>
        </p:txBody>
      </p:sp>
      <p:sp>
        <p:nvSpPr>
          <p:cNvPr id="2" name="Title 1">
            <a:extLst>
              <a:ext uri="{FF2B5EF4-FFF2-40B4-BE49-F238E27FC236}">
                <a16:creationId xmlns:a16="http://schemas.microsoft.com/office/drawing/2014/main" id="{9AC092D1-1031-2BD4-59E7-807FC9A5BB0E}"/>
              </a:ext>
            </a:extLst>
          </p:cNvPr>
          <p:cNvSpPr>
            <a:spLocks noGrp="1"/>
          </p:cNvSpPr>
          <p:nvPr>
            <p:ph type="title"/>
          </p:nvPr>
        </p:nvSpPr>
        <p:spPr/>
        <p:txBody>
          <a:bodyPr/>
          <a:lstStyle/>
          <a:p>
            <a:pPr>
              <a:defRPr/>
            </a:pPr>
            <a:r>
              <a:rPr lang="fr-CH" altLang="en-US" dirty="0">
                <a:cs typeface="Arial" pitchFamily="34" charset="0"/>
              </a:rPr>
              <a:t>The RTD and </a:t>
            </a:r>
            <a:r>
              <a:rPr lang="fr-CH" altLang="en-US" dirty="0" err="1">
                <a:cs typeface="Arial" pitchFamily="34" charset="0"/>
              </a:rPr>
              <a:t>SDGs</a:t>
            </a:r>
            <a:r>
              <a:rPr lang="fr-CH" altLang="en-US" dirty="0">
                <a:cs typeface="Arial" pitchFamily="34" charset="0"/>
              </a:rPr>
              <a:t> for </a:t>
            </a:r>
            <a:r>
              <a:rPr lang="fr-CH" altLang="en-US" dirty="0" err="1">
                <a:cs typeface="Arial" pitchFamily="34" charset="0"/>
              </a:rPr>
              <a:t>Everyone</a:t>
            </a:r>
            <a:r>
              <a:rPr lang="fr-CH" altLang="en-US" dirty="0">
                <a:cs typeface="Arial" pitchFamily="34" charset="0"/>
              </a:rPr>
              <a:t>, </a:t>
            </a:r>
            <a:r>
              <a:rPr lang="fr-CH" altLang="en-US" dirty="0" err="1">
                <a:cs typeface="Arial" pitchFamily="34" charset="0"/>
              </a:rPr>
              <a:t>Everywhere</a:t>
            </a:r>
            <a:endParaRPr lang="en-GB"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itle 1">
            <a:extLst>
              <a:ext uri="{FF2B5EF4-FFF2-40B4-BE49-F238E27FC236}">
                <a16:creationId xmlns:a16="http://schemas.microsoft.com/office/drawing/2014/main" id="{6C28FCEA-8E2F-2641-75C2-AED0EC9D9F09}"/>
              </a:ext>
            </a:extLst>
          </p:cNvPr>
          <p:cNvSpPr>
            <a:spLocks noGrp="1"/>
          </p:cNvSpPr>
          <p:nvPr>
            <p:ph type="title"/>
          </p:nvPr>
        </p:nvSpPr>
        <p:spPr>
          <a:xfrm>
            <a:off x="476250" y="84138"/>
            <a:ext cx="8229600" cy="876300"/>
          </a:xfrm>
        </p:spPr>
        <p:txBody>
          <a:bodyPr/>
          <a:lstStyle/>
          <a:p>
            <a:pPr>
              <a:defRPr/>
            </a:pPr>
            <a:r>
              <a:rPr lang="fr-CH" altLang="en-US" dirty="0"/>
              <a:t>Resource </a:t>
            </a:r>
            <a:r>
              <a:rPr lang="fr-CH" altLang="en-US" dirty="0" err="1"/>
              <a:t>Materials</a:t>
            </a:r>
            <a:r>
              <a:rPr lang="fr-CH" altLang="en-US" dirty="0"/>
              <a:t> on the </a:t>
            </a:r>
            <a:br>
              <a:rPr lang="fr-CH" altLang="en-US" dirty="0"/>
            </a:br>
            <a:r>
              <a:rPr lang="fr-CH" altLang="en-US" dirty="0"/>
              <a:t>Right to </a:t>
            </a:r>
            <a:r>
              <a:rPr lang="fr-CH" altLang="en-US" dirty="0" err="1"/>
              <a:t>Development</a:t>
            </a:r>
            <a:endParaRPr lang="en-GB" altLang="en-US" dirty="0"/>
          </a:p>
        </p:txBody>
      </p:sp>
      <p:sp>
        <p:nvSpPr>
          <p:cNvPr id="54275" name="Content Placeholder 2">
            <a:extLst>
              <a:ext uri="{FF2B5EF4-FFF2-40B4-BE49-F238E27FC236}">
                <a16:creationId xmlns:a16="http://schemas.microsoft.com/office/drawing/2014/main" id="{1628EB86-E960-3B0F-D76D-1A433AFCF3FD}"/>
              </a:ext>
            </a:extLst>
          </p:cNvPr>
          <p:cNvSpPr>
            <a:spLocks noGrp="1"/>
          </p:cNvSpPr>
          <p:nvPr>
            <p:ph idx="1"/>
          </p:nvPr>
        </p:nvSpPr>
        <p:spPr>
          <a:xfrm flipV="1">
            <a:off x="190500" y="1819275"/>
            <a:ext cx="46038" cy="66675"/>
          </a:xfrm>
        </p:spPr>
        <p:txBody>
          <a:bodyPr/>
          <a:lstStyle/>
          <a:p>
            <a:r>
              <a:rPr lang="fr-CH" altLang="en-US" sz="2400">
                <a:solidFill>
                  <a:srgbClr val="DBFF75"/>
                </a:solidFill>
                <a:latin typeface="Arial" panose="020B0604020202020204" pitchFamily="34" charset="0"/>
                <a:ea typeface="ＭＳ Ｐゴシック" panose="020B0600070205080204" pitchFamily="34" charset="-128"/>
                <a:cs typeface="Arial" panose="020B0604020202020204" pitchFamily="34" charset="0"/>
              </a:rPr>
              <a:t>  </a:t>
            </a:r>
            <a:endParaRPr lang="en-GB" altLang="en-US" sz="2400">
              <a:solidFill>
                <a:srgbClr val="DBFF75"/>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6" name="Rectangle 5">
            <a:extLst>
              <a:ext uri="{FF2B5EF4-FFF2-40B4-BE49-F238E27FC236}">
                <a16:creationId xmlns:a16="http://schemas.microsoft.com/office/drawing/2014/main" id="{E89E93DE-96D3-D9E1-223C-7B3FDE401A90}"/>
              </a:ext>
            </a:extLst>
          </p:cNvPr>
          <p:cNvSpPr/>
          <p:nvPr/>
        </p:nvSpPr>
        <p:spPr>
          <a:xfrm>
            <a:off x="4429125" y="1354138"/>
            <a:ext cx="4705350" cy="4819650"/>
          </a:xfrm>
          <a:prstGeom prst="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endParaRPr lang="en-US" sz="2400" b="1" dirty="0"/>
          </a:p>
        </p:txBody>
      </p:sp>
      <p:sp>
        <p:nvSpPr>
          <p:cNvPr id="22" name="Rectangle 21">
            <a:extLst>
              <a:ext uri="{FF2B5EF4-FFF2-40B4-BE49-F238E27FC236}">
                <a16:creationId xmlns:a16="http://schemas.microsoft.com/office/drawing/2014/main" id="{2A5BB551-157F-FE97-5E39-5815707AD61C}"/>
              </a:ext>
            </a:extLst>
          </p:cNvPr>
          <p:cNvSpPr/>
          <p:nvPr/>
        </p:nvSpPr>
        <p:spPr>
          <a:xfrm>
            <a:off x="236538" y="1416050"/>
            <a:ext cx="4021137" cy="5407025"/>
          </a:xfrm>
          <a:prstGeom prst="rect">
            <a:avLst/>
          </a:prstGeom>
          <a:solidFill>
            <a:schemeClr val="bg1"/>
          </a:solidFill>
          <a:ln>
            <a:solidFill>
              <a:srgbClr val="00642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
        <p:nvSpPr>
          <p:cNvPr id="23" name="TextBox 22">
            <a:extLst>
              <a:ext uri="{FF2B5EF4-FFF2-40B4-BE49-F238E27FC236}">
                <a16:creationId xmlns:a16="http://schemas.microsoft.com/office/drawing/2014/main" id="{2DA38E22-E48D-8B71-5C15-162F265B563F}"/>
              </a:ext>
            </a:extLst>
          </p:cNvPr>
          <p:cNvSpPr txBox="1"/>
          <p:nvPr/>
        </p:nvSpPr>
        <p:spPr>
          <a:xfrm>
            <a:off x="236538" y="1498600"/>
            <a:ext cx="2324100" cy="5324475"/>
          </a:xfrm>
          <a:prstGeom prst="rect">
            <a:avLst/>
          </a:prstGeom>
          <a:noFill/>
        </p:spPr>
        <p:txBody>
          <a:bodyPr>
            <a:spAutoFit/>
          </a:bodyPr>
          <a:lstStyle/>
          <a:p>
            <a:pPr eaLnBrk="1" hangingPunct="1">
              <a:defRPr/>
            </a:pPr>
            <a:r>
              <a:rPr lang="en-US" sz="1700" b="1" dirty="0">
                <a:solidFill>
                  <a:srgbClr val="00642D"/>
                </a:solidFill>
                <a:latin typeface="+mn-lt"/>
                <a:ea typeface="ＭＳ Ｐゴシック" pitchFamily="-108" charset="-128"/>
                <a:hlinkClick r:id="rId3"/>
              </a:rPr>
              <a:t>A booklet containing the UN Declaration on the Right to Development </a:t>
            </a:r>
            <a:endParaRPr lang="en-US" sz="1700" b="1" dirty="0">
              <a:solidFill>
                <a:srgbClr val="00642D"/>
              </a:solidFill>
              <a:latin typeface="+mn-lt"/>
              <a:ea typeface="ＭＳ Ｐゴシック" pitchFamily="-108" charset="-128"/>
            </a:endParaRPr>
          </a:p>
          <a:p>
            <a:pPr marL="342900" indent="-342900" eaLnBrk="1" hangingPunct="1">
              <a:buFont typeface="Arial" panose="020B0604020202020204" pitchFamily="34" charset="0"/>
              <a:buChar char="•"/>
              <a:defRPr/>
            </a:pPr>
            <a:endParaRPr lang="en-US" sz="1700" b="1" dirty="0">
              <a:solidFill>
                <a:srgbClr val="00642D"/>
              </a:solidFill>
              <a:latin typeface="+mn-lt"/>
              <a:ea typeface="ＭＳ Ｐゴシック" pitchFamily="-108" charset="-128"/>
            </a:endParaRPr>
          </a:p>
          <a:p>
            <a:pPr marL="342900" indent="-342900" eaLnBrk="1" hangingPunct="1">
              <a:buFont typeface="Arial" panose="020B0604020202020204" pitchFamily="34" charset="0"/>
              <a:buChar char="•"/>
              <a:defRPr/>
            </a:pPr>
            <a:endParaRPr lang="en-US" sz="1700" b="1" dirty="0">
              <a:solidFill>
                <a:srgbClr val="00642D"/>
              </a:solidFill>
              <a:latin typeface="+mn-lt"/>
              <a:ea typeface="ＭＳ Ｐゴシック" pitchFamily="-108" charset="-128"/>
            </a:endParaRPr>
          </a:p>
          <a:p>
            <a:pPr eaLnBrk="1" hangingPunct="1">
              <a:defRPr/>
            </a:pPr>
            <a:r>
              <a:rPr lang="en-US" sz="1700" b="1" dirty="0">
                <a:solidFill>
                  <a:srgbClr val="00642D"/>
                </a:solidFill>
                <a:latin typeface="+mn-lt"/>
                <a:ea typeface="ＭＳ Ｐゴシック" pitchFamily="-108" charset="-128"/>
                <a:hlinkClick r:id="rId4"/>
              </a:rPr>
              <a:t>Frequently Asked Questions, OHCHR Fact sheet No. 37</a:t>
            </a:r>
            <a:endParaRPr lang="en-US" sz="1700" b="1" dirty="0">
              <a:solidFill>
                <a:srgbClr val="00642D"/>
              </a:solidFill>
              <a:latin typeface="+mn-lt"/>
              <a:ea typeface="ＭＳ Ｐゴシック" pitchFamily="-108" charset="-128"/>
            </a:endParaRPr>
          </a:p>
          <a:p>
            <a:pPr marL="342900" indent="-342900" eaLnBrk="1" hangingPunct="1">
              <a:buFont typeface="Arial" panose="020B0604020202020204" pitchFamily="34" charset="0"/>
              <a:buChar char="•"/>
              <a:defRPr/>
            </a:pPr>
            <a:endParaRPr lang="en-US" sz="1700" b="1" dirty="0">
              <a:solidFill>
                <a:srgbClr val="00642D"/>
              </a:solidFill>
              <a:latin typeface="+mn-lt"/>
              <a:ea typeface="ＭＳ Ｐゴシック" pitchFamily="-108" charset="-128"/>
            </a:endParaRPr>
          </a:p>
          <a:p>
            <a:pPr marL="342900" indent="-342900" eaLnBrk="1" hangingPunct="1">
              <a:buFont typeface="Arial" panose="020B0604020202020204" pitchFamily="34" charset="0"/>
              <a:buChar char="•"/>
              <a:defRPr/>
            </a:pPr>
            <a:endParaRPr lang="en-US" sz="1700" b="1" dirty="0">
              <a:solidFill>
                <a:srgbClr val="00642D"/>
              </a:solidFill>
              <a:latin typeface="+mn-lt"/>
              <a:ea typeface="ＭＳ Ｐゴシック" pitchFamily="-108" charset="-128"/>
            </a:endParaRPr>
          </a:p>
          <a:p>
            <a:pPr marL="342900" indent="-342900" eaLnBrk="1" hangingPunct="1">
              <a:buFont typeface="Arial" panose="020B0604020202020204" pitchFamily="34" charset="0"/>
              <a:buChar char="•"/>
              <a:defRPr/>
            </a:pPr>
            <a:endParaRPr lang="en-US" sz="1700" b="1" dirty="0">
              <a:solidFill>
                <a:srgbClr val="00642D"/>
              </a:solidFill>
              <a:latin typeface="+mn-lt"/>
              <a:ea typeface="ＭＳ Ｐゴシック" pitchFamily="-108" charset="-128"/>
            </a:endParaRPr>
          </a:p>
          <a:p>
            <a:pPr eaLnBrk="1" hangingPunct="1">
              <a:defRPr/>
            </a:pPr>
            <a:r>
              <a:rPr lang="en-US" sz="1700" b="1" dirty="0">
                <a:solidFill>
                  <a:srgbClr val="00642D"/>
                </a:solidFill>
                <a:latin typeface="+mn-lt"/>
                <a:ea typeface="ＭＳ Ｐゴシック" pitchFamily="-108" charset="-128"/>
                <a:hlinkClick r:id="rId5"/>
              </a:rPr>
              <a:t>A book – ‘Realizing the Right to Development’ </a:t>
            </a:r>
            <a:endParaRPr lang="en-US" sz="1700" b="1" dirty="0">
              <a:solidFill>
                <a:srgbClr val="00642D"/>
              </a:solidFill>
              <a:latin typeface="+mn-lt"/>
              <a:ea typeface="ＭＳ Ｐゴシック" pitchFamily="-108" charset="-128"/>
            </a:endParaRPr>
          </a:p>
          <a:p>
            <a:pPr marL="342900" indent="-342900" eaLnBrk="1" hangingPunct="1">
              <a:buFont typeface="Arial" panose="020B0604020202020204" pitchFamily="34" charset="0"/>
              <a:buChar char="•"/>
              <a:defRPr/>
            </a:pPr>
            <a:endParaRPr lang="en-US" sz="1700" b="1" dirty="0">
              <a:solidFill>
                <a:srgbClr val="00642D"/>
              </a:solidFill>
              <a:latin typeface="+mn-lt"/>
              <a:ea typeface="ＭＳ Ｐゴシック" pitchFamily="-108" charset="-128"/>
            </a:endParaRPr>
          </a:p>
          <a:p>
            <a:pPr marL="342900" indent="-342900" eaLnBrk="1" hangingPunct="1">
              <a:buFont typeface="Arial" panose="020B0604020202020204" pitchFamily="34" charset="0"/>
              <a:buChar char="•"/>
              <a:defRPr/>
            </a:pPr>
            <a:endParaRPr lang="en-US" sz="1700" b="1" dirty="0">
              <a:solidFill>
                <a:srgbClr val="00642D"/>
              </a:solidFill>
              <a:latin typeface="+mn-lt"/>
              <a:ea typeface="ＭＳ Ｐゴシック" pitchFamily="-108" charset="-128"/>
            </a:endParaRPr>
          </a:p>
          <a:p>
            <a:pPr eaLnBrk="1" hangingPunct="1">
              <a:defRPr/>
            </a:pPr>
            <a:r>
              <a:rPr lang="en-US" sz="1700" b="1" dirty="0">
                <a:solidFill>
                  <a:srgbClr val="00642D"/>
                </a:solidFill>
                <a:latin typeface="+mn-lt"/>
                <a:ea typeface="ＭＳ Ｐゴシック" pitchFamily="-108" charset="-128"/>
                <a:hlinkClick r:id="rId6"/>
              </a:rPr>
              <a:t>Landmarks in the recognition of development as a human right </a:t>
            </a:r>
            <a:endParaRPr lang="en-US" sz="1700" b="1" dirty="0">
              <a:solidFill>
                <a:srgbClr val="00642D"/>
              </a:solidFill>
              <a:latin typeface="+mn-lt"/>
              <a:ea typeface="ＭＳ Ｐゴシック" pitchFamily="-108" charset="-128"/>
            </a:endParaRPr>
          </a:p>
        </p:txBody>
      </p:sp>
      <p:pic>
        <p:nvPicPr>
          <p:cNvPr id="54279" name="Picture 10">
            <a:extLst>
              <a:ext uri="{FF2B5EF4-FFF2-40B4-BE49-F238E27FC236}">
                <a16:creationId xmlns:a16="http://schemas.microsoft.com/office/drawing/2014/main" id="{EDBF88F5-942E-0538-08D0-9427D15C83E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35238" y="1416050"/>
            <a:ext cx="1012825" cy="1439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4280" name="Picture 9">
            <a:extLst>
              <a:ext uri="{FF2B5EF4-FFF2-40B4-BE49-F238E27FC236}">
                <a16:creationId xmlns:a16="http://schemas.microsoft.com/office/drawing/2014/main" id="{D3009433-BD74-47D2-8BDF-610D7E9EFB1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41675" y="2613025"/>
            <a:ext cx="1016000" cy="1439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4281" name="Picture 11">
            <a:extLst>
              <a:ext uri="{FF2B5EF4-FFF2-40B4-BE49-F238E27FC236}">
                <a16:creationId xmlns:a16="http://schemas.microsoft.com/office/drawing/2014/main" id="{40E8E721-3DE5-6221-D7D6-B68BE4D0503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60638" y="3763963"/>
            <a:ext cx="1009650" cy="1439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4282" name="Picture 12">
            <a:extLst>
              <a:ext uri="{FF2B5EF4-FFF2-40B4-BE49-F238E27FC236}">
                <a16:creationId xmlns:a16="http://schemas.microsoft.com/office/drawing/2014/main" id="{764E9234-D63C-4082-858C-DD139DAB38C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87575" y="5316538"/>
            <a:ext cx="2028825" cy="1439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9164" name="TextBox 12">
            <a:extLst>
              <a:ext uri="{FF2B5EF4-FFF2-40B4-BE49-F238E27FC236}">
                <a16:creationId xmlns:a16="http://schemas.microsoft.com/office/drawing/2014/main" id="{79E1EDF0-A5FB-66C3-8F2B-7B96BD7C7B83}"/>
              </a:ext>
            </a:extLst>
          </p:cNvPr>
          <p:cNvSpPr txBox="1">
            <a:spLocks noChangeArrowheads="1"/>
          </p:cNvSpPr>
          <p:nvPr/>
        </p:nvSpPr>
        <p:spPr bwMode="auto">
          <a:xfrm>
            <a:off x="4445000" y="1508125"/>
            <a:ext cx="2224088"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defRPr/>
            </a:pPr>
            <a:r>
              <a:rPr lang="en-US" altLang="en-US" sz="1800" b="1" dirty="0">
                <a:solidFill>
                  <a:srgbClr val="00642D"/>
                </a:solidFill>
                <a:latin typeface="+mj-lt"/>
              </a:rPr>
              <a:t>Online videos:</a:t>
            </a:r>
          </a:p>
          <a:p>
            <a:pPr eaLnBrk="1" hangingPunct="1">
              <a:spcBef>
                <a:spcPct val="0"/>
              </a:spcBef>
              <a:buFontTx/>
              <a:buNone/>
              <a:defRPr/>
            </a:pPr>
            <a:endParaRPr lang="en-US" altLang="en-US" sz="1700" b="1" dirty="0">
              <a:solidFill>
                <a:srgbClr val="00642D"/>
              </a:solidFill>
              <a:latin typeface="+mj-lt"/>
            </a:endParaRPr>
          </a:p>
          <a:p>
            <a:pPr eaLnBrk="1" hangingPunct="1">
              <a:spcBef>
                <a:spcPct val="0"/>
              </a:spcBef>
              <a:buFontTx/>
              <a:buNone/>
              <a:defRPr/>
            </a:pPr>
            <a:r>
              <a:rPr lang="en-US" altLang="en-US" sz="1700" b="1" dirty="0">
                <a:solidFill>
                  <a:srgbClr val="00642D"/>
                </a:solidFill>
                <a:latin typeface="+mj-lt"/>
                <a:hlinkClick r:id="rId11"/>
              </a:rPr>
              <a:t>Development is a Human Right</a:t>
            </a:r>
            <a:endParaRPr lang="en-US" altLang="en-US" sz="1700" b="1" dirty="0">
              <a:solidFill>
                <a:srgbClr val="00642D"/>
              </a:solidFill>
              <a:latin typeface="+mj-lt"/>
            </a:endParaRPr>
          </a:p>
          <a:p>
            <a:pPr eaLnBrk="1" hangingPunct="1">
              <a:spcBef>
                <a:spcPct val="0"/>
              </a:spcBef>
              <a:buFontTx/>
              <a:buNone/>
              <a:defRPr/>
            </a:pPr>
            <a:endParaRPr lang="en-US" altLang="en-US" sz="1700" b="1" dirty="0">
              <a:solidFill>
                <a:srgbClr val="00642D"/>
              </a:solidFill>
              <a:latin typeface="+mj-lt"/>
            </a:endParaRPr>
          </a:p>
          <a:p>
            <a:pPr eaLnBrk="1" hangingPunct="1">
              <a:spcBef>
                <a:spcPct val="0"/>
              </a:spcBef>
              <a:buFontTx/>
              <a:buNone/>
              <a:defRPr/>
            </a:pPr>
            <a:endParaRPr lang="en-US" altLang="en-US" sz="1700" b="1" dirty="0">
              <a:solidFill>
                <a:srgbClr val="00642D"/>
              </a:solidFill>
              <a:latin typeface="+mj-lt"/>
            </a:endParaRPr>
          </a:p>
          <a:p>
            <a:pPr eaLnBrk="1" hangingPunct="1">
              <a:spcBef>
                <a:spcPct val="0"/>
              </a:spcBef>
              <a:buFontTx/>
              <a:buNone/>
              <a:defRPr/>
            </a:pPr>
            <a:r>
              <a:rPr lang="en-US" altLang="en-US" sz="1700" b="1" dirty="0">
                <a:solidFill>
                  <a:srgbClr val="00642D"/>
                </a:solidFill>
                <a:latin typeface="+mj-lt"/>
                <a:hlinkClick r:id="rId12"/>
              </a:rPr>
              <a:t>The Right to Development for everyone everywhere</a:t>
            </a:r>
            <a:endParaRPr lang="en-US" altLang="en-US" sz="1700" b="1" dirty="0">
              <a:solidFill>
                <a:srgbClr val="00642D"/>
              </a:solidFill>
              <a:latin typeface="+mj-lt"/>
            </a:endParaRPr>
          </a:p>
        </p:txBody>
      </p:sp>
      <p:pic>
        <p:nvPicPr>
          <p:cNvPr id="54284" name="Picture 14">
            <a:extLst>
              <a:ext uri="{FF2B5EF4-FFF2-40B4-BE49-F238E27FC236}">
                <a16:creationId xmlns:a16="http://schemas.microsoft.com/office/drawing/2014/main" id="{21289E49-67FB-724F-27A4-5348DFD569A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591300" y="1416050"/>
            <a:ext cx="2384425" cy="1439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4285" name="Picture 15">
            <a:extLst>
              <a:ext uri="{FF2B5EF4-FFF2-40B4-BE49-F238E27FC236}">
                <a16:creationId xmlns:a16="http://schemas.microsoft.com/office/drawing/2014/main" id="{184D3602-B446-5260-402E-D6AB8667D7C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584950" y="2855913"/>
            <a:ext cx="2465388" cy="1439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9167" name="Rectangle 1">
            <a:extLst>
              <a:ext uri="{FF2B5EF4-FFF2-40B4-BE49-F238E27FC236}">
                <a16:creationId xmlns:a16="http://schemas.microsoft.com/office/drawing/2014/main" id="{99788E68-0578-4753-3AE4-0D5F8A513D50}"/>
              </a:ext>
            </a:extLst>
          </p:cNvPr>
          <p:cNvSpPr>
            <a:spLocks noChangeArrowheads="1"/>
          </p:cNvSpPr>
          <p:nvPr/>
        </p:nvSpPr>
        <p:spPr bwMode="auto">
          <a:xfrm>
            <a:off x="4445000" y="4346575"/>
            <a:ext cx="4572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defRPr/>
            </a:pPr>
            <a:r>
              <a:rPr lang="en-US" altLang="en-US" sz="1800" b="1" dirty="0">
                <a:solidFill>
                  <a:srgbClr val="00642D"/>
                </a:solidFill>
                <a:latin typeface="+mj-lt"/>
              </a:rPr>
              <a:t>All materials are available at:</a:t>
            </a:r>
          </a:p>
          <a:p>
            <a:pPr eaLnBrk="1" hangingPunct="1">
              <a:spcBef>
                <a:spcPct val="0"/>
              </a:spcBef>
              <a:buFontTx/>
              <a:buNone/>
              <a:defRPr/>
            </a:pPr>
            <a:r>
              <a:rPr lang="en-US" altLang="en-US" sz="1700" b="1" dirty="0">
                <a:solidFill>
                  <a:srgbClr val="00642D"/>
                </a:solidFill>
                <a:latin typeface="+mj-lt"/>
                <a:hlinkClick r:id="rId15"/>
              </a:rPr>
              <a:t>http://www.ohchr.org/EN/Issues/Development/Pages/InformationMaterials.aspx</a:t>
            </a:r>
            <a:endParaRPr lang="en-US" altLang="en-US" sz="1700" b="1" dirty="0">
              <a:solidFill>
                <a:srgbClr val="00642D"/>
              </a:solidFill>
              <a:latin typeface="+mj-lt"/>
            </a:endParaRPr>
          </a:p>
          <a:p>
            <a:pPr eaLnBrk="1" hangingPunct="1">
              <a:spcBef>
                <a:spcPct val="0"/>
              </a:spcBef>
              <a:buFontTx/>
              <a:buNone/>
              <a:defRPr/>
            </a:pPr>
            <a:endParaRPr lang="en-US" altLang="en-US" sz="1700" b="1" dirty="0">
              <a:solidFill>
                <a:srgbClr val="00642D"/>
              </a:solidFill>
              <a:latin typeface="+mj-lt"/>
            </a:endParaRPr>
          </a:p>
          <a:p>
            <a:pPr eaLnBrk="1" hangingPunct="1">
              <a:spcBef>
                <a:spcPct val="0"/>
              </a:spcBef>
              <a:buFontTx/>
              <a:buNone/>
              <a:defRPr/>
            </a:pPr>
            <a:r>
              <a:rPr lang="en-US" altLang="en-US" sz="1700" b="1" dirty="0">
                <a:solidFill>
                  <a:srgbClr val="00642D"/>
                </a:solidFill>
                <a:latin typeface="+mj-lt"/>
                <a:hlinkClick r:id="rId16"/>
              </a:rPr>
              <a:t>http://www.ohchr.org/EN/Issues/Development/Pages/DevelopmentIndex.aspx</a:t>
            </a:r>
            <a:endParaRPr lang="en-US" altLang="en-US" sz="1700" b="1" dirty="0">
              <a:solidFill>
                <a:srgbClr val="00642D"/>
              </a:solidFill>
              <a:latin typeface="+mj-l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CA269BF-1492-9E5A-2EA9-6B6210F825F3}"/>
              </a:ext>
            </a:extLst>
          </p:cNvPr>
          <p:cNvSpPr txBox="1"/>
          <p:nvPr/>
        </p:nvSpPr>
        <p:spPr>
          <a:xfrm>
            <a:off x="2286000" y="2551837"/>
            <a:ext cx="4572000" cy="1938992"/>
          </a:xfrm>
          <a:prstGeom prst="rect">
            <a:avLst/>
          </a:prstGeom>
          <a:noFill/>
        </p:spPr>
        <p:txBody>
          <a:bodyPr wrap="square">
            <a:spAutoFit/>
          </a:bodyPr>
          <a:lstStyle/>
          <a:p>
            <a:pPr marL="0" indent="0" algn="ctr">
              <a:buFont typeface="Wingdings" pitchFamily="2" charset="2"/>
              <a:buNone/>
              <a:defRPr/>
            </a:pPr>
            <a:r>
              <a:rPr lang="fr-CH" altLang="en-US" sz="2000" b="1" dirty="0" err="1">
                <a:solidFill>
                  <a:srgbClr val="00642D"/>
                </a:solidFill>
                <a:latin typeface="+mn-lt"/>
                <a:cs typeface="Arial" panose="020B0604020202020204" pitchFamily="34" charset="0"/>
              </a:rPr>
              <a:t>Thank</a:t>
            </a:r>
            <a:r>
              <a:rPr lang="fr-CH" altLang="en-US" sz="2000" b="1" dirty="0">
                <a:solidFill>
                  <a:srgbClr val="00642D"/>
                </a:solidFill>
                <a:latin typeface="+mn-lt"/>
                <a:cs typeface="Arial" panose="020B0604020202020204" pitchFamily="34" charset="0"/>
              </a:rPr>
              <a:t> </a:t>
            </a:r>
            <a:r>
              <a:rPr lang="fr-CH" altLang="en-US" sz="2000" b="1" dirty="0" err="1">
                <a:solidFill>
                  <a:srgbClr val="00642D"/>
                </a:solidFill>
                <a:latin typeface="+mn-lt"/>
                <a:cs typeface="Arial" panose="020B0604020202020204" pitchFamily="34" charset="0"/>
              </a:rPr>
              <a:t>you</a:t>
            </a:r>
            <a:r>
              <a:rPr lang="fr-CH" altLang="en-US" sz="2000" b="1" dirty="0">
                <a:solidFill>
                  <a:srgbClr val="00642D"/>
                </a:solidFill>
                <a:latin typeface="+mn-lt"/>
                <a:cs typeface="Arial" panose="020B0604020202020204" pitchFamily="34" charset="0"/>
              </a:rPr>
              <a:t>!	</a:t>
            </a:r>
          </a:p>
          <a:p>
            <a:pPr marL="0" indent="0" algn="ctr">
              <a:buFont typeface="Wingdings" pitchFamily="2" charset="2"/>
              <a:buNone/>
              <a:defRPr/>
            </a:pPr>
            <a:endParaRPr lang="fr-CH" altLang="en-US" sz="2000" b="1" dirty="0">
              <a:solidFill>
                <a:srgbClr val="00642D"/>
              </a:solidFill>
              <a:latin typeface="+mn-lt"/>
              <a:cs typeface="Arial" panose="020B0604020202020204" pitchFamily="34" charset="0"/>
            </a:endParaRPr>
          </a:p>
          <a:p>
            <a:pPr marL="0" indent="0" algn="ctr">
              <a:buFont typeface="Wingdings" pitchFamily="2" charset="2"/>
              <a:buNone/>
              <a:defRPr/>
            </a:pPr>
            <a:r>
              <a:rPr lang="fr-CH" altLang="en-US" sz="2000" b="1" dirty="0">
                <a:solidFill>
                  <a:srgbClr val="00642D"/>
                </a:solidFill>
                <a:latin typeface="+mn-lt"/>
                <a:cs typeface="Arial" panose="020B0604020202020204" pitchFamily="34" charset="0"/>
              </a:rPr>
              <a:t>Contact</a:t>
            </a:r>
          </a:p>
          <a:p>
            <a:pPr marL="0" indent="0" algn="ctr">
              <a:buFont typeface="Wingdings" pitchFamily="2" charset="2"/>
              <a:buNone/>
              <a:defRPr/>
            </a:pPr>
            <a:endParaRPr lang="fr-CH" altLang="en-US" sz="2000" b="1" dirty="0">
              <a:solidFill>
                <a:srgbClr val="00642D"/>
              </a:solidFill>
              <a:latin typeface="+mn-lt"/>
              <a:cs typeface="Arial" panose="020B0604020202020204" pitchFamily="34" charset="0"/>
            </a:endParaRPr>
          </a:p>
          <a:p>
            <a:pPr marL="0" indent="0" algn="ctr">
              <a:buNone/>
              <a:defRPr/>
            </a:pPr>
            <a:r>
              <a:rPr lang="en-US" sz="2000" dirty="0">
                <a:solidFill>
                  <a:srgbClr val="FF0000"/>
                </a:solidFill>
              </a:rPr>
              <a:t>ohchr-r2d@un.org </a:t>
            </a:r>
            <a:r>
              <a:rPr lang="en-US" sz="2000" dirty="0"/>
              <a:t/>
            </a:r>
            <a:br>
              <a:rPr lang="en-US" sz="2000" dirty="0"/>
            </a:br>
            <a:endParaRPr lang="en-CH" sz="2000" dirty="0"/>
          </a:p>
        </p:txBody>
      </p:sp>
    </p:spTree>
    <p:extLst>
      <p:ext uri="{BB962C8B-B14F-4D97-AF65-F5344CB8AC3E}">
        <p14:creationId xmlns:p14="http://schemas.microsoft.com/office/powerpoint/2010/main" val="1556820166"/>
      </p:ext>
    </p:extLst>
  </p:cSld>
  <p:clrMapOvr>
    <a:masterClrMapping/>
  </p:clrMapOvr>
</p:sld>
</file>

<file path=ppt/theme/theme1.xml><?xml version="1.0" encoding="utf-8"?>
<a:theme xmlns:a="http://schemas.openxmlformats.org/drawingml/2006/main" name="Thème Office">
  <a:themeElements>
    <a:clrScheme name="Personnalisée 7">
      <a:dk1>
        <a:srgbClr val="333333"/>
      </a:dk1>
      <a:lt1>
        <a:sysClr val="window" lastClr="FFFFFF"/>
      </a:lt1>
      <a:dk2>
        <a:srgbClr val="006FB7"/>
      </a:dk2>
      <a:lt2>
        <a:srgbClr val="CCCCCC"/>
      </a:lt2>
      <a:accent1>
        <a:srgbClr val="006FB7"/>
      </a:accent1>
      <a:accent2>
        <a:srgbClr val="5693C9"/>
      </a:accent2>
      <a:accent3>
        <a:srgbClr val="F18E00"/>
      </a:accent3>
      <a:accent4>
        <a:srgbClr val="8C1713"/>
      </a:accent4>
      <a:accent5>
        <a:srgbClr val="7FBADF"/>
      </a:accent5>
      <a:accent6>
        <a:srgbClr val="C58781"/>
      </a:accent6>
      <a:hlink>
        <a:srgbClr val="006FB7"/>
      </a:hlink>
      <a:folHlink>
        <a:srgbClr val="5693C9"/>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5AB59289BFBAB4F9FD152C776C60BDD" ma:contentTypeVersion="17" ma:contentTypeDescription="Create a new document." ma:contentTypeScope="" ma:versionID="1ca8d4ac47142d165de5b84173c7f574">
  <xsd:schema xmlns:xsd="http://www.w3.org/2001/XMLSchema" xmlns:xs="http://www.w3.org/2001/XMLSchema" xmlns:p="http://schemas.microsoft.com/office/2006/metadata/properties" xmlns:ns2="fa1020ff-48ad-4b90-98f4-7161a6f3b630" xmlns:ns3="985ec44e-1bab-4c0b-9df0-6ba128686fc9" xmlns:ns4="9c2e4527-2efa-4ade-b3d6-b2418af14986" targetNamespace="http://schemas.microsoft.com/office/2006/metadata/properties" ma:root="true" ma:fieldsID="c05afde50684eb31341d4cf470f2a654" ns2:_="" ns3:_="" ns4:_="">
    <xsd:import namespace="fa1020ff-48ad-4b90-98f4-7161a6f3b630"/>
    <xsd:import namespace="985ec44e-1bab-4c0b-9df0-6ba128686fc9"/>
    <xsd:import namespace="9c2e4527-2efa-4ade-b3d6-b2418af1498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MediaServiceSearchProperties" minOccurs="0"/>
                <xsd:element ref="ns4:SharedWithUsers" minOccurs="0"/>
                <xsd:element ref="ns4:SharedWithDetails" minOccurs="0"/>
                <xsd:element ref="ns2:Emailsubject" minOccurs="0"/>
                <xsd:element ref="ns2:Sentb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1020ff-48ad-4b90-98f4-7161a6f3b6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Emailsubject" ma:index="23" nillable="true" ma:displayName="Email subject" ma:format="Dropdown" ma:internalName="Emailsubject">
      <xsd:simpleType>
        <xsd:restriction base="dms:Note">
          <xsd:maxLength value="255"/>
        </xsd:restriction>
      </xsd:simpleType>
    </xsd:element>
    <xsd:element name="Sentby" ma:index="24" nillable="true" ma:displayName="Sent by" ma:format="Dropdown" ma:list="UserInfo" ma:SharePointGroup="0" ma:internalName="Sentb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74afd02e-5a56-4f93-83f9-320cd14d78c4}" ma:internalName="TaxCatchAll" ma:showField="CatchAllData" ma:web="9c2e4527-2efa-4ade-b3d6-b2418af1498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c2e4527-2efa-4ade-b3d6-b2418af14986" elementFormDefault="qualified">
    <xsd:import namespace="http://schemas.microsoft.com/office/2006/documentManagement/types"/>
    <xsd:import namespace="http://schemas.microsoft.com/office/infopath/2007/PartnerControls"/>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Original file nam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LongProperties xmlns="http://schemas.microsoft.com/office/2006/metadata/longProperti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fa1020ff-48ad-4b90-98f4-7161a6f3b630">
      <Terms xmlns="http://schemas.microsoft.com/office/infopath/2007/PartnerControls"/>
    </lcf76f155ced4ddcb4097134ff3c332f>
    <TaxCatchAll xmlns="985ec44e-1bab-4c0b-9df0-6ba128686fc9" xsi:nil="true"/>
    <Emailsubject xmlns="fa1020ff-48ad-4b90-98f4-7161a6f3b630"> Triana Maria Gil - Update to RtD Publications &amp; Resources webpage | (UpdtRq-3675) </Emailsubject>
    <Sentby xmlns="fa1020ff-48ad-4b90-98f4-7161a6f3b630">
      <UserInfo>
        <DisplayName>Triana Maria Gil Medina (OHCHR Intern)</DisplayName>
        <AccountId>2767</AccountId>
        <AccountType/>
      </UserInfo>
    </Sentby>
  </documentManagement>
</p:properties>
</file>

<file path=customXml/itemProps1.xml><?xml version="1.0" encoding="utf-8"?>
<ds:datastoreItem xmlns:ds="http://schemas.openxmlformats.org/officeDocument/2006/customXml" ds:itemID="{F7BFC944-4E36-4009-8A89-3C37E937D424}">
  <ds:schemaRefs>
    <ds:schemaRef ds:uri="http://schemas.microsoft.com/sharepoint/v3/contenttype/forms"/>
  </ds:schemaRefs>
</ds:datastoreItem>
</file>

<file path=customXml/itemProps2.xml><?xml version="1.0" encoding="utf-8"?>
<ds:datastoreItem xmlns:ds="http://schemas.openxmlformats.org/officeDocument/2006/customXml" ds:itemID="{FB9CF50D-B726-4A03-B1E9-47FD6DCA71CC}"/>
</file>

<file path=customXml/itemProps3.xml><?xml version="1.0" encoding="utf-8"?>
<ds:datastoreItem xmlns:ds="http://schemas.openxmlformats.org/officeDocument/2006/customXml" ds:itemID="{886A1007-03F3-4D24-9176-5F25893EAFB1}">
  <ds:schemaRefs>
    <ds:schemaRef ds:uri="http://schemas.microsoft.com/office/2006/metadata/longProperties"/>
  </ds:schemaRefs>
</ds:datastoreItem>
</file>

<file path=customXml/itemProps4.xml><?xml version="1.0" encoding="utf-8"?>
<ds:datastoreItem xmlns:ds="http://schemas.openxmlformats.org/officeDocument/2006/customXml" ds:itemID="{E34CF758-162F-46FD-BCCA-1A4FFF9C3119}"/>
</file>

<file path=docMetadata/LabelInfo.xml><?xml version="1.0" encoding="utf-8"?>
<clbl:labelList xmlns:clbl="http://schemas.microsoft.com/office/2020/mipLabelMetadata">
  <clbl:label id="{8b77875e-5908-45a0-9cb4-dec9ae074618}" enabled="1" method="Privileged" siteId="{0f9e35db-544f-4f60-bdcc-5ea416e6dc70}" removed="0"/>
</clbl:labelList>
</file>

<file path=docProps/app.xml><?xml version="1.0" encoding="utf-8"?>
<Properties xmlns="http://schemas.openxmlformats.org/officeDocument/2006/extended-properties" xmlns:vt="http://schemas.openxmlformats.org/officeDocument/2006/docPropsVTypes">
  <Template/>
  <TotalTime>19896</TotalTime>
  <Words>3487</Words>
  <Application>Microsoft Office PowerPoint</Application>
  <PresentationFormat>全屏显示(4:3)</PresentationFormat>
  <Paragraphs>288</Paragraphs>
  <Slides>32</Slides>
  <Notes>19</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32</vt:i4>
      </vt:variant>
    </vt:vector>
  </HeadingPairs>
  <TitlesOfParts>
    <vt:vector size="40" baseType="lpstr">
      <vt:lpstr>Aharoni</vt:lpstr>
      <vt:lpstr>ＭＳ Ｐゴシック</vt:lpstr>
      <vt:lpstr>DengXian</vt:lpstr>
      <vt:lpstr>宋体</vt:lpstr>
      <vt:lpstr>Arial</vt:lpstr>
      <vt:lpstr>Calibri</vt:lpstr>
      <vt:lpstr>Wingdings</vt:lpstr>
      <vt:lpstr>Thème Office</vt:lpstr>
      <vt:lpstr>OHCHR   The Right to Development and The Sustainable Development Goals</vt:lpstr>
      <vt:lpstr>CONTENTS</vt:lpstr>
      <vt:lpstr>UN Declaration on the Right to Development (1986)</vt:lpstr>
      <vt:lpstr>RTD Principles and Elements</vt:lpstr>
      <vt:lpstr>PowerPoint 演示文稿</vt:lpstr>
      <vt:lpstr>Who are the rights holders and duty bearers  of the right to development?</vt:lpstr>
      <vt:lpstr>The RTD in Global and Regional  Human Rights Instruments and Mechanisms</vt:lpstr>
      <vt:lpstr>Inter-American Human Rights System </vt:lpstr>
      <vt:lpstr>Inter-American Human Rights System</vt:lpstr>
      <vt:lpstr>PowerPoint 演示文稿</vt:lpstr>
      <vt:lpstr> </vt:lpstr>
      <vt:lpstr> Arab Charter on Human Rights 2004</vt:lpstr>
      <vt:lpstr>Association of Southeast Asian Nations (ASEAN) Human Rights Declaration 2012</vt:lpstr>
      <vt:lpstr>Abu Dhabi Declaration 2016  Organization of Islamic Cooperation (OIC)  Independent Permanent Human Rights Commission </vt:lpstr>
      <vt:lpstr>ASEAN Declaration on Promoting the Right to Development and Right to Peace Towards Realising Inclusive and Sustainable Development</vt:lpstr>
      <vt:lpstr>The RTD and the UN Human Rights Office</vt:lpstr>
      <vt:lpstr>The Intergovernmental  Working Group on the RTD</vt:lpstr>
      <vt:lpstr>The Special Rapporteur on the RTD</vt:lpstr>
      <vt:lpstr>Expert Mechanism on the RTD</vt:lpstr>
      <vt:lpstr>Main challenges for the realization of the RTD</vt:lpstr>
      <vt:lpstr>RTD and the 2030 Agenda for SDGs</vt:lpstr>
      <vt:lpstr>The RTD and the 2030 Agenda for  Sustainable Development </vt:lpstr>
      <vt:lpstr>PowerPoint 演示文稿</vt:lpstr>
      <vt:lpstr>The RTD and the 2030 Agenda for  Sustainable Development  </vt:lpstr>
      <vt:lpstr>The RTD and the 2030 Agenda for  Sustainable Development  </vt:lpstr>
      <vt:lpstr>The RTD and the  Development Policy Framework</vt:lpstr>
      <vt:lpstr>The RTD is a Key to  Sustainable Development</vt:lpstr>
      <vt:lpstr>PowerPoint 演示文稿</vt:lpstr>
      <vt:lpstr>SDGs as Renewed Opportunities to Operationalize the RTD</vt:lpstr>
      <vt:lpstr>The RTD and SDGs for Everyone, Everywhere</vt:lpstr>
      <vt:lpstr>Resource Materials on the  Right to Development</vt:lpstr>
      <vt:lpstr>PowerPoint 演示文稿</vt:lpstr>
    </vt:vector>
  </TitlesOfParts>
  <Company>Eddy Hill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introduction-rtd-sdgs-rev-12012026.pptx</dc:title>
  <dc:creator>Rodier Benedicte</dc:creator>
  <cp:lastModifiedBy>Jiarui Liang</cp:lastModifiedBy>
  <cp:revision>862</cp:revision>
  <dcterms:created xsi:type="dcterms:W3CDTF">2010-05-19T14:44:31Z</dcterms:created>
  <dcterms:modified xsi:type="dcterms:W3CDTF">2026-01-19T12:23:40Z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David McCreery</vt:lpwstr>
  </property>
  <property fmtid="{D5CDD505-2E9C-101B-9397-08002B2CF9AE}" pid="3" name="xd_Signature">
    <vt:lpwstr/>
  </property>
  <property fmtid="{D5CDD505-2E9C-101B-9397-08002B2CF9AE}" pid="4" name="display_urn:schemas-microsoft-com:office:office#Author">
    <vt:lpwstr>David McCreery</vt:lpwstr>
  </property>
  <property fmtid="{D5CDD505-2E9C-101B-9397-08002B2CF9AE}" pid="5" name="TemplateUrl">
    <vt:lpwstr/>
  </property>
  <property fmtid="{D5CDD505-2E9C-101B-9397-08002B2CF9AE}" pid="6" name="xd_ProgID">
    <vt:lpwstr/>
  </property>
  <property fmtid="{D5CDD505-2E9C-101B-9397-08002B2CF9AE}" pid="7" name="PublishingStartDate">
    <vt:lpwstr/>
  </property>
  <property fmtid="{D5CDD505-2E9C-101B-9397-08002B2CF9AE}" pid="8" name="PublishingExpirationDate">
    <vt:lpwstr/>
  </property>
  <property fmtid="{D5CDD505-2E9C-101B-9397-08002B2CF9AE}" pid="9" name="Office Template">
    <vt:lpwstr>Presentation (Powerpoint)</vt:lpwstr>
  </property>
  <property fmtid="{D5CDD505-2E9C-101B-9397-08002B2CF9AE}" pid="10" name="ContentType">
    <vt:lpwstr>Document</vt:lpwstr>
  </property>
  <property fmtid="{D5CDD505-2E9C-101B-9397-08002B2CF9AE}" pid="11" name="ContentTypeId">
    <vt:lpwstr>0x010100F5AB59289BFBAB4F9FD152C776C60BDD</vt:lpwstr>
  </property>
  <property fmtid="{D5CDD505-2E9C-101B-9397-08002B2CF9AE}" pid="12" name="MediaServiceImageTags">
    <vt:lpwstr/>
  </property>
</Properties>
</file>