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F66EAE9-9AA0-120A-6C1F-51672568307F}" name="Khaled Hassine" initials="KH" userId="S::khaled.hassine@un.org::fd8925d8-a761-4649-98f3-b9ca1140e235" providerId="AD"/>
  <p188:author id="{B1141CF5-EA34-FE5A-40CF-BFBDBA33067C}" name="Chuan Jin" initials="CJ" userId="S::chuan.jin@un.org::0c1dfc5d-d009-413a-81cb-84c64d321b7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D9F2"/>
    <a:srgbClr val="85D7EF"/>
    <a:srgbClr val="006FB7"/>
    <a:srgbClr val="82D6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20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altLang="zh-CN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9EC3B-C5AA-44D2-88F3-62927541DD0F}" type="datetimeFigureOut">
              <a:rPr lang="zh-CN" altLang="en-US" smtClean="0"/>
              <a:t>2024/9/30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3800-AE34-48FD-8201-400AF6EB14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8458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9EC3B-C5AA-44D2-88F3-62927541DD0F}" type="datetimeFigureOut">
              <a:rPr lang="zh-CN" altLang="en-US" smtClean="0"/>
              <a:t>2024/9/30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3800-AE34-48FD-8201-400AF6EB14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805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9EC3B-C5AA-44D2-88F3-62927541DD0F}" type="datetimeFigureOut">
              <a:rPr lang="zh-CN" altLang="en-US" smtClean="0"/>
              <a:t>2024/9/30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3800-AE34-48FD-8201-400AF6EB14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6391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9EC3B-C5AA-44D2-88F3-62927541DD0F}" type="datetimeFigureOut">
              <a:rPr lang="zh-CN" altLang="en-US" smtClean="0"/>
              <a:t>2024/9/30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3800-AE34-48FD-8201-400AF6EB14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329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9EC3B-C5AA-44D2-88F3-62927541DD0F}" type="datetimeFigureOut">
              <a:rPr lang="zh-CN" altLang="en-US" smtClean="0"/>
              <a:t>2024/9/30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3800-AE34-48FD-8201-400AF6EB14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1737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9EC3B-C5AA-44D2-88F3-62927541DD0F}" type="datetimeFigureOut">
              <a:rPr lang="zh-CN" altLang="en-US" smtClean="0"/>
              <a:t>2024/9/30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3800-AE34-48FD-8201-400AF6EB14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907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9EC3B-C5AA-44D2-88F3-62927541DD0F}" type="datetimeFigureOut">
              <a:rPr lang="zh-CN" altLang="en-US" smtClean="0"/>
              <a:t>2024/9/30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3800-AE34-48FD-8201-400AF6EB14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7183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9EC3B-C5AA-44D2-88F3-62927541DD0F}" type="datetimeFigureOut">
              <a:rPr lang="zh-CN" altLang="en-US" smtClean="0"/>
              <a:t>2024/9/30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3800-AE34-48FD-8201-400AF6EB14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279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zh-CN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9EC3B-C5AA-44D2-88F3-62927541DD0F}" type="datetimeFigureOut">
              <a:rPr lang="zh-CN" altLang="en-US" smtClean="0"/>
              <a:t>2024/9/30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3800-AE34-48FD-8201-400AF6EB14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9573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9EC3B-C5AA-44D2-88F3-62927541DD0F}" type="datetimeFigureOut">
              <a:rPr lang="zh-CN" altLang="en-US" smtClean="0"/>
              <a:t>2024/9/30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3800-AE34-48FD-8201-400AF6EB14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8242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9EC3B-C5AA-44D2-88F3-62927541DD0F}" type="datetimeFigureOut">
              <a:rPr lang="zh-CN" altLang="en-US" smtClean="0"/>
              <a:t>2024/9/30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3800-AE34-48FD-8201-400AF6EB14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7191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9EC3B-C5AA-44D2-88F3-62927541DD0F}" type="datetimeFigureOut">
              <a:rPr lang="zh-CN" altLang="en-US" smtClean="0"/>
              <a:t>2024/9/30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53800-AE34-48FD-8201-400AF6EB14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827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indico.un.org/event/1013762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E1B57C8-755B-2BA2-56AD-7FCA21186B33}"/>
              </a:ext>
            </a:extLst>
          </p:cNvPr>
          <p:cNvSpPr/>
          <p:nvPr/>
        </p:nvSpPr>
        <p:spPr>
          <a:xfrm>
            <a:off x="-50612" y="-575142"/>
            <a:ext cx="6908612" cy="108240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21C035-A978-AFCA-C3AB-C0D08C010F66}"/>
              </a:ext>
            </a:extLst>
          </p:cNvPr>
          <p:cNvSpPr txBox="1"/>
          <p:nvPr/>
        </p:nvSpPr>
        <p:spPr>
          <a:xfrm>
            <a:off x="228600" y="1285069"/>
            <a:ext cx="64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2000" b="1" dirty="0">
                <a:effectLst/>
                <a:latin typeface="Arial" panose="020B0604020202020204" pitchFamily="34" charset="0"/>
                <a:ea typeface="等线" panose="02010600030101010101" pitchFamily="2" charset="-122"/>
              </a:rPr>
              <a:t>Consultation on mental health and human rights</a:t>
            </a:r>
            <a:endParaRPr lang="en-GB" sz="2000" b="1" dirty="0">
              <a:latin typeface="Futura Std Book" panose="020B05020202040203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F95273-2968-ACC2-D6B2-CF6D52CD26BF}"/>
              </a:ext>
            </a:extLst>
          </p:cNvPr>
          <p:cNvSpPr txBox="1"/>
          <p:nvPr/>
        </p:nvSpPr>
        <p:spPr>
          <a:xfrm>
            <a:off x="601249" y="1685180"/>
            <a:ext cx="5536504" cy="8243603"/>
          </a:xfrm>
          <a:prstGeom prst="rect">
            <a:avLst/>
          </a:prstGeom>
          <a:noFill/>
        </p:spPr>
        <p:txBody>
          <a:bodyPr wrap="square" lIns="91440" tIns="45720" rIns="91440" bIns="45720" numCol="1" rtlCol="0" anchor="t">
            <a:spAutoFit/>
          </a:bodyPr>
          <a:lstStyle/>
          <a:p>
            <a:pPr algn="ctr"/>
            <a:r>
              <a:rPr lang="fr-FR" sz="2000" b="1" dirty="0">
                <a:latin typeface="Arial"/>
                <a:cs typeface="Arial"/>
              </a:rPr>
              <a:t>SAVE THE DATE</a:t>
            </a:r>
          </a:p>
          <a:p>
            <a:pPr algn="ctr"/>
            <a:endParaRPr lang="fr-FR" sz="2000" b="1" dirty="0">
              <a:latin typeface="Futura Std Book"/>
              <a:cs typeface="Arial"/>
            </a:endParaRPr>
          </a:p>
          <a:p>
            <a:pPr algn="ctr"/>
            <a:r>
              <a:rPr lang="fr-FR" sz="2000" b="1" dirty="0">
                <a:latin typeface="Arial"/>
                <a:cs typeface="Arial"/>
              </a:rPr>
              <a:t>23 </a:t>
            </a:r>
            <a:r>
              <a:rPr lang="en-US" sz="2000" b="1" dirty="0">
                <a:latin typeface="Arial"/>
                <a:cs typeface="Arial"/>
              </a:rPr>
              <a:t>October</a:t>
            </a:r>
            <a:r>
              <a:rPr lang="fr-FR" sz="2000" b="1" dirty="0">
                <a:latin typeface="Arial"/>
                <a:cs typeface="Arial"/>
              </a:rPr>
              <a:t> 2024</a:t>
            </a:r>
            <a:endParaRPr lang="fr-FR" dirty="0">
              <a:latin typeface="Arial"/>
              <a:cs typeface="Arial"/>
            </a:endParaRPr>
          </a:p>
          <a:p>
            <a:pPr algn="ctr"/>
            <a:r>
              <a:rPr lang="fr-FR" dirty="0">
                <a:latin typeface="Arial"/>
                <a:cs typeface="Arial"/>
              </a:rPr>
              <a:t>10:00 – 12:00, 15:00 – 17:00 CEST</a:t>
            </a:r>
          </a:p>
          <a:p>
            <a:pPr algn="ctr"/>
            <a:r>
              <a:rPr lang="fr-FR" sz="1600" dirty="0">
                <a:latin typeface="Arial"/>
                <a:cs typeface="Arial"/>
              </a:rPr>
              <a:t>In-</a:t>
            </a:r>
            <a:r>
              <a:rPr lang="fr-FR" sz="1600" dirty="0" err="1">
                <a:latin typeface="Arial"/>
                <a:cs typeface="Arial"/>
              </a:rPr>
              <a:t>person</a:t>
            </a:r>
            <a:r>
              <a:rPr lang="fr-FR" sz="1600" dirty="0">
                <a:latin typeface="Arial"/>
                <a:cs typeface="Arial"/>
              </a:rPr>
              <a:t> meeting </a:t>
            </a:r>
            <a:r>
              <a:rPr lang="fr-FR" sz="1600" dirty="0" err="1">
                <a:latin typeface="Arial"/>
                <a:cs typeface="Arial"/>
              </a:rPr>
              <a:t>with</a:t>
            </a:r>
            <a:r>
              <a:rPr lang="fr-FR" sz="1600" dirty="0">
                <a:latin typeface="Arial"/>
                <a:cs typeface="Arial"/>
              </a:rPr>
              <a:t> live webcasting on </a:t>
            </a:r>
            <a:r>
              <a:rPr lang="en-GB" sz="1800"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webtv.un.org</a:t>
            </a:r>
            <a:endParaRPr lang="fr-FR" sz="1600" dirty="0">
              <a:latin typeface="Arial"/>
              <a:cs typeface="Arial"/>
            </a:endParaRPr>
          </a:p>
          <a:p>
            <a:pPr algn="ctr"/>
            <a:r>
              <a:rPr lang="fr-FR" dirty="0">
                <a:latin typeface="Arial"/>
                <a:cs typeface="Arial"/>
              </a:rPr>
              <a:t>Room XVII, Palais des Nations, Geneva</a:t>
            </a:r>
          </a:p>
          <a:p>
            <a:endParaRPr lang="en-GB" sz="10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r>
              <a:rPr lang="en-US" sz="1500" b="1" dirty="0">
                <a:solidFill>
                  <a:srgbClr val="000000"/>
                </a:solidFill>
                <a:latin typeface="Arial"/>
                <a:cs typeface="Arial"/>
              </a:rPr>
              <a:t>Discussion on challenges and effective ways of implementing a human rights perspective to mental health</a:t>
            </a:r>
            <a:endParaRPr lang="en-US" sz="1500" b="1" dirty="0">
              <a:latin typeface="Arial"/>
              <a:cs typeface="Arial"/>
            </a:endParaRPr>
          </a:p>
          <a:p>
            <a:pPr algn="ctr"/>
            <a:endParaRPr lang="en-US" sz="1500" b="1" dirty="0">
              <a:latin typeface="Arial"/>
              <a:cs typeface="Arial"/>
            </a:endParaRPr>
          </a:p>
          <a:p>
            <a:pPr marL="457200"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I</a:t>
            </a:r>
          </a:p>
          <a:p>
            <a:pPr marL="742950" indent="-285750"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Discuss key challenges in implementing at the local, national and regional levels enabling normative and policy measures for the realization of the right to mental health in different sectors; </a:t>
            </a:r>
            <a:endParaRPr lang="en-GB" sz="14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indent="-285750"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Discuss p</a:t>
            </a:r>
            <a:r>
              <a:rPr lang="en-US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romising</a:t>
            </a:r>
            <a:r>
              <a:rPr lang="en-US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initiatives in promoting the realization of the right to mental health at the local, national and regional levels in different sectors;</a:t>
            </a:r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        Session II</a:t>
            </a:r>
          </a:p>
          <a:p>
            <a:pPr marL="285750" lvl="0" indent="-285750"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Discuss what specific action is needed – in law, policy and practice and in different sectors - to strengthen a human rights perspective to mental health; </a:t>
            </a: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Identify priority focus areas for OHCHR’s future engagement on mental health in collaboration with relevant partners.</a:t>
            </a:r>
          </a:p>
          <a:p>
            <a:pPr algn="ctr"/>
            <a:endParaRPr lang="en-GB" sz="1500" b="1" dirty="0">
              <a:latin typeface="Arial"/>
              <a:cs typeface="Arial"/>
            </a:endParaRPr>
          </a:p>
          <a:p>
            <a:pPr algn="ctr"/>
            <a:r>
              <a:rPr lang="en-GB" sz="1500" b="1" dirty="0">
                <a:latin typeface="Arial"/>
                <a:cs typeface="Arial"/>
              </a:rPr>
              <a:t>Speakers to be confirmed</a:t>
            </a:r>
          </a:p>
          <a:p>
            <a:pPr algn="ctr"/>
            <a:endParaRPr lang="en-GB" sz="1500" dirty="0">
              <a:latin typeface="Arial"/>
              <a:cs typeface="Arial"/>
            </a:endParaRPr>
          </a:p>
          <a:p>
            <a:pPr algn="ctr"/>
            <a:r>
              <a:rPr lang="en-GB" sz="1500" dirty="0">
                <a:latin typeface="Arial"/>
                <a:cs typeface="Arial"/>
              </a:rPr>
              <a:t>Register here </a:t>
            </a:r>
            <a:r>
              <a:rPr lang="en-GB" sz="18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https://indico.un.org/event/1013762/</a:t>
            </a:r>
            <a:endParaRPr lang="en-GB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n-GB" sz="1500" u="sng" dirty="0">
              <a:latin typeface="Arial"/>
              <a:cs typeface="Arial"/>
            </a:endParaRPr>
          </a:p>
        </p:txBody>
      </p:sp>
      <p:pic>
        <p:nvPicPr>
          <p:cNvPr id="4" name="Picture 3" descr="A logo with blue text&#10;&#10;Description automatically generated">
            <a:extLst>
              <a:ext uri="{FF2B5EF4-FFF2-40B4-BE49-F238E27FC236}">
                <a16:creationId xmlns:a16="http://schemas.microsoft.com/office/drawing/2014/main" id="{7794633C-7BC5-EB52-C363-366AC88A05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875" y="-38133"/>
            <a:ext cx="2795198" cy="1279580"/>
          </a:xfrm>
          <a:prstGeom prst="rect">
            <a:avLst/>
          </a:prstGeom>
        </p:spPr>
      </p:pic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FD8C7E49-8AD5-120D-FA0E-DB04653B19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657" y="391886"/>
            <a:ext cx="2242981" cy="600891"/>
          </a:xfrm>
          <a:prstGeom prst="rect">
            <a:avLst/>
          </a:prstGeom>
        </p:spPr>
      </p:pic>
      <p:pic>
        <p:nvPicPr>
          <p:cNvPr id="12" name="Picture 11" descr="A blue sign with white text&#10;&#10;Description automatically generated">
            <a:extLst>
              <a:ext uri="{FF2B5EF4-FFF2-40B4-BE49-F238E27FC236}">
                <a16:creationId xmlns:a16="http://schemas.microsoft.com/office/drawing/2014/main" id="{80639074-9169-CFC9-6AB5-6EFC2D5BD6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49" y="277061"/>
            <a:ext cx="1302742" cy="85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185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e0ec8c-57d9-48ca-820d-2254a79dd3c3" xsi:nil="true"/>
    <lcf76f155ced4ddcb4097134ff3c332f xmlns="0314c119-7b3a-4a84-ba4c-ba2880b6cd3d">
      <Terms xmlns="http://schemas.microsoft.com/office/infopath/2007/PartnerControls"/>
    </lcf76f155ced4ddcb4097134ff3c332f>
    <MediaLengthInSeconds xmlns="0314c119-7b3a-4a84-ba4c-ba2880b6cd3d" xsi:nil="true"/>
    <SharedWithUsers xmlns="dde0ec8c-57d9-48ca-820d-2254a79dd3c3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B1923AF53BD647AB5632BA74790B82" ma:contentTypeVersion="15" ma:contentTypeDescription="Create a new document." ma:contentTypeScope="" ma:versionID="0810fea6c3ae806c543e37ba983ff8d8">
  <xsd:schema xmlns:xsd="http://www.w3.org/2001/XMLSchema" xmlns:xs="http://www.w3.org/2001/XMLSchema" xmlns:p="http://schemas.microsoft.com/office/2006/metadata/properties" xmlns:ns2="0314c119-7b3a-4a84-ba4c-ba2880b6cd3d" xmlns:ns3="dde0ec8c-57d9-48ca-820d-2254a79dd3c3" targetNamespace="http://schemas.microsoft.com/office/2006/metadata/properties" ma:root="true" ma:fieldsID="7c291f66607f3cbdd967c84877ae826e" ns2:_="" ns3:_="">
    <xsd:import namespace="0314c119-7b3a-4a84-ba4c-ba2880b6cd3d"/>
    <xsd:import namespace="dde0ec8c-57d9-48ca-820d-2254a79dd3c3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14c119-7b3a-4a84-ba4c-ba2880b6cd3d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e0ec8c-57d9-48ca-820d-2254a79dd3c3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6ad60a2f-2484-4c06-afac-597d49c5c058}" ma:internalName="TaxCatchAll" ma:showField="CatchAllData" ma:web="dde0ec8c-57d9-48ca-820d-2254a79dd3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73EB11B-EEC4-46A2-92C5-F616D99AEC4E}">
  <ds:schemaRefs>
    <ds:schemaRef ds:uri="http://purl.org/dc/terms/"/>
    <ds:schemaRef ds:uri="http://schemas.microsoft.com/office/infopath/2007/PartnerControls"/>
    <ds:schemaRef ds:uri="http://schemas.microsoft.com/office/2006/documentManagement/types"/>
    <ds:schemaRef ds:uri="dde0ec8c-57d9-48ca-820d-2254a79dd3c3"/>
    <ds:schemaRef ds:uri="http://purl.org/dc/elements/1.1/"/>
    <ds:schemaRef ds:uri="http://schemas.microsoft.com/office/2006/metadata/properties"/>
    <ds:schemaRef ds:uri="0314c119-7b3a-4a84-ba4c-ba2880b6cd3d"/>
    <ds:schemaRef ds:uri="http://www.w3.org/XML/1998/namespace"/>
    <ds:schemaRef ds:uri="http://purl.org/dc/dcmitype/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D79CCD95-05AF-4CC4-9A9E-C587920D81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14c119-7b3a-4a84-ba4c-ba2880b6cd3d"/>
    <ds:schemaRef ds:uri="dde0ec8c-57d9-48ca-820d-2254a79dd3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60CD979-FA2E-4C20-A24C-63FE302EF81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</TotalTime>
  <Words>180</Words>
  <Application>Microsoft Office PowerPoint</Application>
  <PresentationFormat>A4 Paper (210x297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Calibri Light</vt:lpstr>
      <vt:lpstr>Futura Std Book</vt:lpstr>
      <vt:lpstr>Office Theme</vt:lpstr>
      <vt:lpstr>PowerPoint Presentation</vt:lpstr>
    </vt:vector>
  </TitlesOfParts>
  <Company>OHCHR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Haijiang You</dc:creator>
  <cp:lastModifiedBy>Satya Jennings</cp:lastModifiedBy>
  <cp:revision>10</cp:revision>
  <cp:lastPrinted>2023-07-05T10:32:41Z</cp:lastPrinted>
  <dcterms:created xsi:type="dcterms:W3CDTF">2023-07-04T15:07:18Z</dcterms:created>
  <dcterms:modified xsi:type="dcterms:W3CDTF">2024-09-30T20:27:28Z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0x0101006FB1923AF53BD647AB5632BA74790B82</vt:lpwstr>
  </property>
  <property fmtid="{D5CDD505-2E9C-101B-9397-08002B2CF9AE}" pid="3" name="xd_ProgID">
    <vt:lpwstr/>
  </property>
  <property fmtid="{D5CDD505-2E9C-101B-9397-08002B2CF9AE}" pid="4" name="MediaServiceImageTags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</Properties>
</file>