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</p:sldMasterIdLst>
  <p:notesMasterIdLst>
    <p:notesMasterId r:id="rId19"/>
  </p:notesMasterIdLst>
  <p:handoutMasterIdLst>
    <p:handoutMasterId r:id="rId20"/>
  </p:handoutMasterIdLst>
  <p:sldIdLst>
    <p:sldId id="256" r:id="rId3"/>
    <p:sldId id="267" r:id="rId4"/>
    <p:sldId id="259" r:id="rId5"/>
    <p:sldId id="269" r:id="rId6"/>
    <p:sldId id="270" r:id="rId7"/>
    <p:sldId id="271" r:id="rId8"/>
    <p:sldId id="272" r:id="rId9"/>
    <p:sldId id="274" r:id="rId10"/>
    <p:sldId id="275" r:id="rId11"/>
    <p:sldId id="276" r:id="rId12"/>
    <p:sldId id="282" r:id="rId13"/>
    <p:sldId id="277" r:id="rId14"/>
    <p:sldId id="278" r:id="rId15"/>
    <p:sldId id="279" r:id="rId16"/>
    <p:sldId id="280" r:id="rId17"/>
    <p:sldId id="28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5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76" autoAdjust="0"/>
    <p:restoredTop sz="94822" autoAdjust="0"/>
  </p:normalViewPr>
  <p:slideViewPr>
    <p:cSldViewPr snapToGrid="0" snapToObjects="1">
      <p:cViewPr varScale="1">
        <p:scale>
          <a:sx n="91" d="100"/>
          <a:sy n="91" d="100"/>
        </p:scale>
        <p:origin x="81" y="2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A49E9-D3FC-214B-A622-863D223C9915}" type="datetime1">
              <a:rPr lang="en-US" smtClean="0"/>
              <a:t>31-Mar-23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DE1BB-5FA0-4E42-8D38-3AE8F898F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403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Futura Std Light" panose="020B06020202040203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Futura Std Light" panose="020B0602020204020303" pitchFamily="34" charset="-79"/>
              </a:defRPr>
            </a:lvl1pPr>
          </a:lstStyle>
          <a:p>
            <a:fld id="{208AFF32-3F1E-A545-B757-B4754DF390E6}" type="datetime1">
              <a:rPr lang="en-US" smtClean="0"/>
              <a:t>31-Mar-23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Futura Std Light" panose="020B06020202040203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Futura Std Light" panose="020B0602020204020303" pitchFamily="34" charset="-79"/>
              </a:defRPr>
            </a:lvl1pPr>
          </a:lstStyle>
          <a:p>
            <a:fld id="{78945B8A-8DB1-DE4D-88FD-212EC0A87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2322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Futura Std Light" panose="020B0602020204020303" pitchFamily="34" charset="-79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Futura Std Light" panose="020B0602020204020303" pitchFamily="34" charset="-79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Futura Std Light" panose="020B0602020204020303" pitchFamily="34" charset="-79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Futura Std Light" panose="020B0602020204020303" pitchFamily="34" charset="-79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Futura Std Light" panose="020B0602020204020303" pitchFamily="34" charset="-79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45B8A-8DB1-DE4D-88FD-212EC0A87B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958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45B8A-8DB1-DE4D-88FD-212EC0A87B5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60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4ABA2-FF2A-144B-A224-E48A3305F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00D01-7295-4647-BA8F-3710DC6FB6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7ADE1-D556-394E-AFFD-7792C8825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2324-866D-7F40-A050-A96C798ABD17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55832-5373-6E44-BF00-4FEB5A056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79BFD-C4E5-E34E-8038-DD026699E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26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482C0-89B1-6E49-B01F-3C41BE2C3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ED54C-AF00-5A42-BA1E-500F732C1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307C-56EB-F442-A50A-8D8E34CEF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0482-2E6D-A446-AB10-8E93612BE5EA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FE1F9-FD0D-2E45-8FFD-BB62062E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9D0BB-483E-1C49-9AB5-D8F59AB7A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54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B1812-C642-F043-8A05-EE69B646D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97712-98BA-314F-923B-A6659C500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F9586-9443-CB42-A4E8-F6F460EA2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3BF53-71E0-E143-A3D7-D134082053DA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E6962-49FD-6741-A907-7E7515EB4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9E460-F0EE-2C48-8D6F-6C30EA9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28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64818-71D6-5F4F-9A9D-FF19EB52D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64431-256A-1748-BC5B-C41193D322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67721-805B-E146-B46D-B48C3E9C6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BA08B-01AE-2D4E-A93C-C94052026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A992-6993-F349-A11E-CBCA1F8CFEDD}" type="datetime1">
              <a:rPr lang="en-US" smtClean="0"/>
              <a:t>31-Mar-23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CD6E5B-596B-4444-A31C-08CBB6DD4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CFBC9-1B12-1D47-A41C-EC333A3F6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27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A13B2-982F-E346-9C67-2F00C5605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9C94C-1100-BD4B-BDAF-C60FEB10F9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75C7E-10AA-CD4D-9501-4C9C07A96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86AC7E-1F03-CC4B-AD1B-CC46FA182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C5E013-DFB0-0844-8893-64EC46B4D8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39309-4274-1E41-8034-DF4CA1818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FCE8-1A85-1047-9BE5-EBC70B48DCF2}" type="datetime1">
              <a:rPr lang="en-US" smtClean="0"/>
              <a:t>31-Mar-23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C30428-FB32-B94A-A451-E43B4E2DC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EBC194-DA77-0A49-A8B4-6E81EA67F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77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87376-CCC2-9E41-8E24-736B1FDA8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1E6CA1-96C9-0146-A540-135883D63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A906D-D3BD-3C4B-900E-1128AD363C16}" type="datetime1">
              <a:rPr lang="en-US" smtClean="0"/>
              <a:t>31-Mar-23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22E262-6986-D949-8C1D-83D3EECBD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792CC8-2D4E-5F4B-A96F-9BDCC1DB0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71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35DD1A-7D56-6042-B89D-23CB54597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8F3AA-FD77-F74F-B8C8-CB6B0CA32DA1}" type="datetime1">
              <a:rPr lang="en-US" smtClean="0"/>
              <a:t>31-Mar-23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EB11CC-E70E-FF41-A019-550C91177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F35DFB-E409-4746-BE92-831DB1137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5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D787A-98C0-7F4B-913A-40959D7EA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D49D7-A5B1-F143-809B-4B5B9CA08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8A037-3BE8-DE40-B853-ACD608186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FC053-D244-E74C-858C-A47213184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CA22A-B579-CC45-B783-86D8B6B02386}" type="datetime1">
              <a:rPr lang="en-US" smtClean="0"/>
              <a:t>31-Mar-23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7D871-F815-294E-A52C-ADDF458A5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7B41F-0F54-3949-BC57-1FA004901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4B4FF-F33F-1C48-B408-D2DFF6C5A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1F6B68-D664-6740-A98F-A4A8351A9F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8C911-3C35-F34A-A38F-00A41F47CA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88CA4-6BF5-304C-AAF0-67EA6CE43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6033-DAEA-D54F-AE94-0F281F312209}" type="datetime1">
              <a:rPr lang="en-US" smtClean="0"/>
              <a:t>31-Mar-23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AB4BBF-B655-464E-BDD5-73544717D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E40D55-48B2-244E-AF2E-3FC762D3C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155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860BB-70C6-0945-A005-64ADF0AFB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B32FB4-1CC5-3046-9394-E70EAB15C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73257-36D5-6441-A56D-02EE10180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5BD12-2448-BD4F-A973-B5FDF6C26227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2B954-3135-B140-B392-55B0462DD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5EAD1-7A29-0F47-A490-B195FD4B1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31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4B6DD9-8120-A84F-9E78-1DE8AEE565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1D097-6775-D64A-90E9-FC60ECD3C9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25F1F-C7D6-8E49-AB38-3856D8E29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B1B0-CB20-A548-B56C-530A2A510A47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F0A42-4EB2-1543-92DA-1AAB7EBD1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416D1-B3F1-0B47-BB6E-50305AE73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5FC49-FEF7-454A-8F0C-B80C011791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787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EA61B786-A861-2041-AE25-7A5917C55D26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3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7E55393A-42A4-1645-BEEA-CFA0C6001711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66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3F54D3DA-F511-2D40-BBEF-6B8B7555A99B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51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CC0D1074-7EC5-D141-BDC9-750FBC2E12E4}" type="datetime1">
              <a:rPr lang="en-US" smtClean="0"/>
              <a:t>31-Mar-23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497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96F39CA9-8CA0-2340-8BE6-55F6D9A0FCA1}" type="datetime1">
              <a:rPr lang="en-US" smtClean="0"/>
              <a:t>31-Mar-23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94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65A7DEC-CED6-4F4A-B756-FA55EDF53417}" type="datetime1">
              <a:rPr lang="en-US" smtClean="0"/>
              <a:t>31-Mar-23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992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ACBE4371-E35B-2D4E-B984-BEEB2099D22D}" type="datetime1">
              <a:rPr lang="en-US" smtClean="0"/>
              <a:t>31-Mar-23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85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20D94CB2-710A-0746-B0AA-5A3695DD897D}" type="datetime1">
              <a:rPr lang="en-US" smtClean="0"/>
              <a:t>31-Mar-23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9699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1E5DD1D4-7ABA-8349-A993-915D27C06D33}" type="datetime1">
              <a:rPr lang="en-US" smtClean="0"/>
              <a:t>31-Mar-23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85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2AE05928-0147-6A46-A5A0-2E3786634657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34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5C0E8A0-F233-A14F-BEEB-01898DDF0282}" type="datetime1">
              <a:rPr lang="en-US" smtClean="0"/>
              <a:t>31-Mar-23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D8C41FD5-F180-F646-9635-BA76C681A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51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042ADE-FF0D-C446-A3CF-8E8207D9F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534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C3B24-9331-A34F-B9B6-217EE98F1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85846"/>
            <a:ext cx="10515600" cy="3813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C64E2-1815-874A-99A1-3974B1D329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Futura Std Light" panose="020B0602020204020303" pitchFamily="34" charset="-79"/>
              </a:defRPr>
            </a:lvl1pPr>
          </a:lstStyle>
          <a:p>
            <a:fld id="{87F0BD68-5720-CB47-9EE0-612ADB29C427}" type="datetime1">
              <a:rPr lang="en-US" smtClean="0"/>
              <a:t>31-Mar-23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37F1A-098C-A048-BF3D-D8D39F8C5F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Futura Std Light" panose="020B0602020204020303" pitchFamily="34" charset="-79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EA860-C7D2-0445-AFA9-6784A1314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Futura Std Light" panose="020B0602020204020303" pitchFamily="34" charset="-79"/>
              </a:defRPr>
            </a:lvl1pPr>
          </a:lstStyle>
          <a:p>
            <a:fld id="{4C65FC49-FEF7-454A-8F0C-B80C011791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Office_logo_EN_blue_small_600px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95" y="4"/>
            <a:ext cx="1759808" cy="80657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949611" y="787905"/>
            <a:ext cx="10404191" cy="1867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34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utura Std Book" panose="020B04020202040203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utura Std Light" panose="020B0602020204020303" pitchFamily="34" charset="-79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utura Std Light" panose="020B0602020204020303" pitchFamily="34" charset="-79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utura Std Light" panose="020B0602020204020303" pitchFamily="34" charset="-79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utura Std Light" panose="020B0602020204020303" pitchFamily="34" charset="-79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utura Std Light" panose="020B0602020204020303" pitchFamily="34" charset="-79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32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5BFDD-CE0F-3A40-9D26-617DA6559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119" y="2292264"/>
            <a:ext cx="9144000" cy="3391332"/>
          </a:xfrm>
        </p:spPr>
        <p:txBody>
          <a:bodyPr>
            <a:normAutofit/>
          </a:bodyPr>
          <a:lstStyle/>
          <a:p>
            <a:pPr algn="l"/>
            <a:r>
              <a:rPr lang="en-US" sz="10000" b="1" dirty="0" smtClean="0">
                <a:solidFill>
                  <a:schemeClr val="bg1"/>
                </a:solidFill>
                <a:latin typeface="Futura Std Book" panose="020B0402020204020303" pitchFamily="34" charset="0"/>
              </a:rPr>
              <a:t>Welcome</a:t>
            </a:r>
            <a:endParaRPr lang="en-US" sz="10000" b="1" dirty="0">
              <a:solidFill>
                <a:schemeClr val="bg1"/>
              </a:solidFill>
              <a:latin typeface="Futura Std Book" panose="020B04020202040203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7DA5F4-0753-AB46-90BC-A72CFAB59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119" y="5661794"/>
            <a:ext cx="7955850" cy="829838"/>
          </a:xfrm>
        </p:spPr>
        <p:txBody>
          <a:bodyPr>
            <a:noAutofit/>
          </a:bodyPr>
          <a:lstStyle/>
          <a:p>
            <a:pPr algn="l"/>
            <a:r>
              <a:rPr lang="en-GB" dirty="0" smtClean="0">
                <a:solidFill>
                  <a:schemeClr val="bg1"/>
                </a:solidFill>
                <a:latin typeface="Futura Std Book" panose="020B0402020204020303" pitchFamily="34" charset="0"/>
              </a:rPr>
              <a:t>Towards </a:t>
            </a:r>
            <a:r>
              <a:rPr lang="en-GB" dirty="0" smtClean="0">
                <a:solidFill>
                  <a:schemeClr val="bg1"/>
                </a:solidFill>
                <a:latin typeface="Futura Std Book" panose="020B0402020204020303" pitchFamily="34" charset="0"/>
              </a:rPr>
              <a:t>a </a:t>
            </a:r>
            <a:r>
              <a:rPr lang="en-GB" dirty="0">
                <a:solidFill>
                  <a:schemeClr val="bg1"/>
                </a:solidFill>
                <a:latin typeface="Futura Std Book" panose="020B0402020204020303" pitchFamily="34" charset="0"/>
              </a:rPr>
              <a:t>human rights- based </a:t>
            </a:r>
            <a:r>
              <a:rPr lang="en-GB" dirty="0" smtClean="0">
                <a:solidFill>
                  <a:schemeClr val="bg1"/>
                </a:solidFill>
                <a:latin typeface="Futura Std Book" panose="020B0402020204020303" pitchFamily="34" charset="0"/>
              </a:rPr>
              <a:t>approach to migration</a:t>
            </a:r>
            <a:endParaRPr lang="en-GB" dirty="0">
              <a:solidFill>
                <a:schemeClr val="bg1"/>
              </a:solidFill>
              <a:latin typeface="Futura Std Book" panose="020B04020202040203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878FB1-EF65-7744-9F93-0DFB5CB94A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84" t="17245" r="6601" b="15152"/>
          <a:stretch/>
        </p:blipFill>
        <p:spPr>
          <a:xfrm>
            <a:off x="766121" y="388291"/>
            <a:ext cx="2828851" cy="103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7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5BFDD-CE0F-3A40-9D26-617DA6559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119" y="2292264"/>
            <a:ext cx="9144000" cy="1680229"/>
          </a:xfrm>
        </p:spPr>
        <p:txBody>
          <a:bodyPr>
            <a:normAutofit/>
          </a:bodyPr>
          <a:lstStyle/>
          <a:p>
            <a:pPr algn="l"/>
            <a:r>
              <a:rPr lang="en-US" sz="10000" dirty="0">
                <a:solidFill>
                  <a:schemeClr val="bg1"/>
                </a:solidFill>
              </a:rPr>
              <a:t>MODULE 1</a:t>
            </a:r>
            <a:endParaRPr lang="en-US" sz="10000" b="1" dirty="0">
              <a:solidFill>
                <a:schemeClr val="bg1"/>
              </a:solidFill>
              <a:latin typeface="Futura Std Book" panose="020B04020202040203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7DA5F4-0753-AB46-90BC-A72CFAB59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119" y="5885855"/>
            <a:ext cx="9144000" cy="423769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bg1"/>
                </a:solidFill>
                <a:latin typeface="Futura Std Book" panose="020B0402020204020303" pitchFamily="34" charset="0"/>
              </a:rPr>
              <a:t>Session 1: Course introduction and overview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878FB1-EF65-7744-9F93-0DFB5CB94A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84" t="17245" r="6601" b="15152"/>
          <a:stretch/>
        </p:blipFill>
        <p:spPr>
          <a:xfrm>
            <a:off x="766121" y="388291"/>
            <a:ext cx="2828851" cy="1038419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D7DA5F4-0753-AB46-90BC-A72CFAB59F0E}"/>
              </a:ext>
            </a:extLst>
          </p:cNvPr>
          <p:cNvSpPr txBox="1">
            <a:spLocks/>
          </p:cNvSpPr>
          <p:nvPr/>
        </p:nvSpPr>
        <p:spPr>
          <a:xfrm>
            <a:off x="766121" y="3900618"/>
            <a:ext cx="9144000" cy="4237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200" dirty="0">
                <a:solidFill>
                  <a:schemeClr val="bg1"/>
                </a:solidFill>
                <a:latin typeface="Futura Std Book" panose="020B0402020204020303" pitchFamily="34" charset="0"/>
              </a:rPr>
              <a:t>Introduction to the course </a:t>
            </a:r>
            <a:r>
              <a:rPr lang="en-GB" sz="3200" dirty="0" smtClean="0">
                <a:solidFill>
                  <a:schemeClr val="bg1"/>
                </a:solidFill>
                <a:latin typeface="Futura Std Book" panose="020B0402020204020303" pitchFamily="34" charset="0"/>
              </a:rPr>
              <a:t/>
            </a:r>
            <a:br>
              <a:rPr lang="en-GB" sz="3200" dirty="0" smtClean="0">
                <a:solidFill>
                  <a:schemeClr val="bg1"/>
                </a:solidFill>
                <a:latin typeface="Futura Std Book" panose="020B0402020204020303" pitchFamily="34" charset="0"/>
              </a:rPr>
            </a:br>
            <a:r>
              <a:rPr lang="en-GB" sz="3200" dirty="0" smtClean="0">
                <a:solidFill>
                  <a:schemeClr val="bg1"/>
                </a:solidFill>
                <a:latin typeface="Futura Std Book" panose="020B0402020204020303" pitchFamily="34" charset="0"/>
              </a:rPr>
              <a:t>and </a:t>
            </a:r>
            <a:r>
              <a:rPr lang="en-GB" sz="3200" dirty="0">
                <a:solidFill>
                  <a:schemeClr val="bg1"/>
                </a:solidFill>
                <a:latin typeface="Futura Std Book" panose="020B0402020204020303" pitchFamily="34" charset="0"/>
              </a:rPr>
              <a:t>to international migration</a:t>
            </a:r>
          </a:p>
        </p:txBody>
      </p:sp>
    </p:spTree>
    <p:extLst>
      <p:ext uri="{BB962C8B-B14F-4D97-AF65-F5344CB8AC3E}">
        <p14:creationId xmlns:p14="http://schemas.microsoft.com/office/powerpoint/2010/main" val="342439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Session overview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en-GB" dirty="0"/>
              <a:t>Welcome and introductions</a:t>
            </a:r>
          </a:p>
          <a:p>
            <a:pPr>
              <a:buClr>
                <a:srgbClr val="0070C0"/>
              </a:buClr>
            </a:pPr>
            <a:r>
              <a:rPr lang="en-GB" dirty="0"/>
              <a:t>Personal expectations</a:t>
            </a:r>
          </a:p>
          <a:p>
            <a:pPr>
              <a:buClr>
                <a:srgbClr val="0070C0"/>
              </a:buClr>
            </a:pPr>
            <a:r>
              <a:rPr lang="en-GB" dirty="0"/>
              <a:t>Course objectives</a:t>
            </a:r>
          </a:p>
          <a:p>
            <a:pPr>
              <a:buClr>
                <a:srgbClr val="0070C0"/>
              </a:buClr>
            </a:pPr>
            <a:r>
              <a:rPr lang="en-GB" dirty="0"/>
              <a:t>Course overview</a:t>
            </a:r>
          </a:p>
          <a:p>
            <a:pPr>
              <a:buClr>
                <a:srgbClr val="0070C0"/>
              </a:buClr>
            </a:pPr>
            <a:r>
              <a:rPr lang="en-GB" dirty="0"/>
              <a:t>Ground rules and administration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197" y="1248506"/>
            <a:ext cx="1371603" cy="1371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1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Introductions: Training team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en-GB" dirty="0"/>
              <a:t>[INSERT </a:t>
            </a:r>
            <a:r>
              <a:rPr lang="en-GB" dirty="0" smtClean="0"/>
              <a:t>NAME]</a:t>
            </a:r>
          </a:p>
          <a:p>
            <a:pPr>
              <a:buClr>
                <a:srgbClr val="0070C0"/>
              </a:buClr>
            </a:pPr>
            <a:r>
              <a:rPr lang="en-GB" dirty="0"/>
              <a:t>[INSERT </a:t>
            </a:r>
            <a:r>
              <a:rPr lang="en-GB" dirty="0" smtClean="0"/>
              <a:t>NAME]</a:t>
            </a:r>
            <a:endParaRPr lang="en-GB" dirty="0"/>
          </a:p>
          <a:p>
            <a:pPr>
              <a:buClr>
                <a:srgbClr val="0070C0"/>
              </a:buClr>
            </a:pPr>
            <a:r>
              <a:rPr lang="en-GB" dirty="0"/>
              <a:t>[INSERT </a:t>
            </a:r>
            <a:r>
              <a:rPr lang="en-GB" dirty="0" smtClean="0"/>
              <a:t>NAME]</a:t>
            </a:r>
            <a:endParaRPr lang="en-GB" dirty="0"/>
          </a:p>
          <a:p>
            <a:pPr>
              <a:buClr>
                <a:srgbClr val="0070C0"/>
              </a:buClr>
            </a:pPr>
            <a:r>
              <a:rPr lang="en-GB" dirty="0"/>
              <a:t>[INSERT </a:t>
            </a:r>
            <a:r>
              <a:rPr lang="en-GB" dirty="0" smtClean="0"/>
              <a:t>NAME]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325" y="1077589"/>
            <a:ext cx="1490475" cy="10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6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Introductions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385846"/>
            <a:ext cx="4811702" cy="3813898"/>
          </a:xfrm>
        </p:spPr>
        <p:txBody>
          <a:bodyPr/>
          <a:lstStyle/>
          <a:p>
            <a:pPr>
              <a:buClr>
                <a:srgbClr val="0070C0"/>
              </a:buClr>
            </a:pPr>
            <a:r>
              <a:rPr lang="en-GB" dirty="0"/>
              <a:t>People Bingo</a:t>
            </a:r>
          </a:p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dirty="0"/>
              <a:t>For each question, get a signature – get as many different ones as possible</a:t>
            </a:r>
          </a:p>
          <a:p>
            <a:pPr>
              <a:buClr>
                <a:srgbClr val="0070C0"/>
              </a:buClr>
            </a:pPr>
            <a:r>
              <a:rPr lang="en-GB" dirty="0"/>
              <a:t>10 minutes!</a:t>
            </a:r>
            <a:endParaRPr lang="en-GB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550" y="2251647"/>
            <a:ext cx="6408735" cy="37060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325" y="1077589"/>
            <a:ext cx="1490475" cy="10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1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Introductions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8FF1EE-FAAE-AC4F-82D6-A68B84893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5846"/>
            <a:ext cx="10515600" cy="381389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400" b="1" dirty="0" smtClean="0">
                <a:latin typeface="Futura Std Book"/>
                <a:cs typeface="Futura Std Book"/>
              </a:rPr>
              <a:t>Migration –</a:t>
            </a:r>
            <a:br>
              <a:rPr lang="en-GB" sz="2400" b="1" dirty="0" smtClean="0">
                <a:latin typeface="Futura Std Book"/>
                <a:cs typeface="Futura Std Book"/>
              </a:rPr>
            </a:br>
            <a:r>
              <a:rPr lang="en-GB" sz="2400" b="1" dirty="0" smtClean="0">
                <a:latin typeface="Futura Std Book"/>
                <a:cs typeface="Futura Std Book"/>
              </a:rPr>
              <a:t>What’s </a:t>
            </a:r>
            <a:r>
              <a:rPr lang="en-GB" sz="2400" b="1" dirty="0">
                <a:latin typeface="Futura Std Book"/>
                <a:cs typeface="Futura Std Book"/>
              </a:rPr>
              <a:t>the first thing </a:t>
            </a:r>
            <a:r>
              <a:rPr lang="en-GB" sz="2400" b="1" dirty="0" smtClean="0">
                <a:latin typeface="Futura Std Book"/>
                <a:cs typeface="Futura Std Book"/>
              </a:rPr>
              <a:t/>
            </a:r>
            <a:br>
              <a:rPr lang="en-GB" sz="2400" b="1" dirty="0" smtClean="0">
                <a:latin typeface="Futura Std Book"/>
                <a:cs typeface="Futura Std Book"/>
              </a:rPr>
            </a:br>
            <a:r>
              <a:rPr lang="en-GB" sz="2400" b="1" dirty="0" smtClean="0">
                <a:latin typeface="Futura Std Book"/>
                <a:cs typeface="Futura Std Book"/>
              </a:rPr>
              <a:t>that </a:t>
            </a:r>
            <a:r>
              <a:rPr lang="en-GB" sz="2400" b="1" dirty="0">
                <a:latin typeface="Futura Std Book"/>
                <a:cs typeface="Futura Std Book"/>
              </a:rPr>
              <a:t>comes to your mind?</a:t>
            </a:r>
            <a:endParaRPr lang="en-US" sz="2400" b="1" dirty="0" smtClean="0">
              <a:latin typeface="Futura Std Book"/>
              <a:cs typeface="Futura Std Book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325" y="1077589"/>
            <a:ext cx="1490475" cy="102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48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Participant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en-GB" dirty="0"/>
              <a:t>What do I hope to learn during this course?</a:t>
            </a:r>
          </a:p>
          <a:p>
            <a:pPr>
              <a:buClr>
                <a:srgbClr val="0070C0"/>
              </a:buClr>
            </a:pPr>
            <a:r>
              <a:rPr lang="en-GB" dirty="0"/>
              <a:t>What do I hope to achieve by the end of it?</a:t>
            </a:r>
          </a:p>
        </p:txBody>
      </p:sp>
    </p:spTree>
    <p:extLst>
      <p:ext uri="{BB962C8B-B14F-4D97-AF65-F5344CB8AC3E}">
        <p14:creationId xmlns:p14="http://schemas.microsoft.com/office/powerpoint/2010/main" val="34963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Participant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1001" y="2385846"/>
            <a:ext cx="6672799" cy="38138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err="1" smtClean="0">
                <a:latin typeface="Futura Md BT" panose="020B0602020204020303" pitchFamily="34" charset="0"/>
              </a:rPr>
              <a:t>Name</a:t>
            </a:r>
            <a:r>
              <a:rPr lang="it-IT" dirty="0" smtClean="0">
                <a:latin typeface="Futura Md BT" panose="020B0602020204020303" pitchFamily="34" charset="0"/>
              </a:rPr>
              <a:t>…</a:t>
            </a:r>
            <a:endParaRPr lang="en-GB" dirty="0" smtClean="0">
              <a:latin typeface="Futura Md BT" panose="020B0602020204020303" pitchFamily="34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dirty="0" smtClean="0"/>
              <a:t>One </a:t>
            </a:r>
            <a:r>
              <a:rPr lang="en-GB" dirty="0"/>
              <a:t>thing I would like to know that I do not already know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One skill that I hope to gain that I do not currently have or would like to improve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dirty="0"/>
              <a:t>One attitude or belief that I would like to have at the end of the course but do not have now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58FF1EE-FAAE-AC4F-82D6-A68B84893A95}"/>
              </a:ext>
            </a:extLst>
          </p:cNvPr>
          <p:cNvSpPr txBox="1">
            <a:spLocks/>
          </p:cNvSpPr>
          <p:nvPr/>
        </p:nvSpPr>
        <p:spPr>
          <a:xfrm>
            <a:off x="838201" y="2385846"/>
            <a:ext cx="4484698" cy="3813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utura Std Light" panose="020B0602020204020303" pitchFamily="34" charset="-79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400" b="1" dirty="0">
                <a:latin typeface="Futura Std Book"/>
                <a:cs typeface="Futura Std Book"/>
              </a:rPr>
              <a:t>Now I know, </a:t>
            </a:r>
            <a:r>
              <a:rPr lang="en-GB" sz="2400" b="1" dirty="0" smtClean="0">
                <a:latin typeface="Futura Std Book"/>
                <a:cs typeface="Futura Std Book"/>
              </a:rPr>
              <a:t/>
            </a:r>
            <a:br>
              <a:rPr lang="en-GB" sz="2400" b="1" dirty="0" smtClean="0">
                <a:latin typeface="Futura Std Book"/>
                <a:cs typeface="Futura Std Book"/>
              </a:rPr>
            </a:br>
            <a:r>
              <a:rPr lang="en-GB" sz="2400" b="1" dirty="0" smtClean="0">
                <a:latin typeface="Futura Std Book"/>
                <a:cs typeface="Futura Std Book"/>
              </a:rPr>
              <a:t>Now </a:t>
            </a:r>
            <a:r>
              <a:rPr lang="en-GB" sz="2400" b="1" dirty="0">
                <a:latin typeface="Futura Std Book"/>
                <a:cs typeface="Futura Std Book"/>
              </a:rPr>
              <a:t>I can, </a:t>
            </a:r>
            <a:r>
              <a:rPr lang="en-GB" sz="2400" b="1" dirty="0" smtClean="0">
                <a:latin typeface="Futura Std Book"/>
                <a:cs typeface="Futura Std Book"/>
              </a:rPr>
              <a:t/>
            </a:r>
            <a:br>
              <a:rPr lang="en-GB" sz="2400" b="1" dirty="0" smtClean="0">
                <a:latin typeface="Futura Std Book"/>
                <a:cs typeface="Futura Std Book"/>
              </a:rPr>
            </a:br>
            <a:r>
              <a:rPr lang="en-GB" sz="2400" b="1" dirty="0" smtClean="0">
                <a:latin typeface="Futura Std Book"/>
                <a:cs typeface="Futura Std Book"/>
              </a:rPr>
              <a:t>Now </a:t>
            </a:r>
            <a:r>
              <a:rPr lang="en-GB" sz="2400" b="1" dirty="0">
                <a:latin typeface="Futura Std Book"/>
                <a:cs typeface="Futura Std Book"/>
              </a:rPr>
              <a:t>I believe</a:t>
            </a:r>
            <a:endParaRPr lang="en-US" sz="2400" b="1" dirty="0" smtClean="0">
              <a:latin typeface="Futura Std Book"/>
              <a:cs typeface="Futura Std Book"/>
            </a:endParaRPr>
          </a:p>
        </p:txBody>
      </p:sp>
    </p:spTree>
    <p:extLst>
      <p:ext uri="{BB962C8B-B14F-4D97-AF65-F5344CB8AC3E}">
        <p14:creationId xmlns:p14="http://schemas.microsoft.com/office/powerpoint/2010/main" val="360894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The course objectives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385846"/>
            <a:ext cx="9229725" cy="3813898"/>
          </a:xfrm>
        </p:spPr>
        <p:txBody>
          <a:bodyPr>
            <a:noAutofit/>
          </a:bodyPr>
          <a:lstStyle/>
          <a:p>
            <a:pPr>
              <a:lnSpc>
                <a:spcPts val="3200"/>
              </a:lnSpc>
              <a:buClr>
                <a:srgbClr val="0070C0"/>
              </a:buClr>
            </a:pPr>
            <a:r>
              <a:rPr lang="en-GB" sz="2400" dirty="0"/>
              <a:t>Identify and apply </a:t>
            </a:r>
            <a:r>
              <a:rPr lang="en-GB" sz="2400" dirty="0">
                <a:solidFill>
                  <a:srgbClr val="1157A0"/>
                </a:solidFill>
                <a:latin typeface="Futura Md BT" panose="020B0602020204020303" pitchFamily="34" charset="0"/>
              </a:rPr>
              <a:t>human rights standards</a:t>
            </a:r>
            <a:r>
              <a:rPr lang="en-GB" sz="2400" b="1" dirty="0">
                <a:solidFill>
                  <a:srgbClr val="1157A0"/>
                </a:solidFill>
                <a:latin typeface="Futura PT Bold" panose="020B0902020204020203" pitchFamily="34" charset="0"/>
              </a:rPr>
              <a:t> </a:t>
            </a:r>
            <a:r>
              <a:rPr lang="en-GB" sz="2400" dirty="0"/>
              <a:t>to the situations migrants face, especially those most at risk.</a:t>
            </a:r>
          </a:p>
          <a:p>
            <a:pPr>
              <a:lnSpc>
                <a:spcPts val="3200"/>
              </a:lnSpc>
              <a:buClr>
                <a:srgbClr val="0070C0"/>
              </a:buClr>
            </a:pPr>
            <a:r>
              <a:rPr lang="en-GB" sz="2400" dirty="0"/>
              <a:t>Adopt a </a:t>
            </a:r>
            <a:r>
              <a:rPr lang="en-GB" sz="2400" dirty="0">
                <a:solidFill>
                  <a:srgbClr val="1157A0"/>
                </a:solidFill>
                <a:latin typeface="Futura Md BT" panose="020B0602020204020303" pitchFamily="34" charset="0"/>
              </a:rPr>
              <a:t>human rights-based approach </a:t>
            </a:r>
            <a:r>
              <a:rPr lang="en-GB" sz="2400" dirty="0"/>
              <a:t>to migration work. </a:t>
            </a:r>
          </a:p>
          <a:p>
            <a:pPr>
              <a:lnSpc>
                <a:spcPts val="3200"/>
              </a:lnSpc>
              <a:buClr>
                <a:srgbClr val="0070C0"/>
              </a:buClr>
            </a:pPr>
            <a:r>
              <a:rPr lang="en-GB" sz="2400" dirty="0"/>
              <a:t>Understand how </a:t>
            </a:r>
            <a:r>
              <a:rPr lang="en-GB" sz="2400" dirty="0">
                <a:solidFill>
                  <a:srgbClr val="1157A0"/>
                </a:solidFill>
                <a:latin typeface="Futura Md BT" panose="020B0602020204020303" pitchFamily="34" charset="0"/>
              </a:rPr>
              <a:t>international human rights mechanisms </a:t>
            </a:r>
            <a:r>
              <a:rPr lang="en-GB" sz="2400" dirty="0"/>
              <a:t>can practically promote migrants’ human rights at national level.</a:t>
            </a:r>
          </a:p>
          <a:p>
            <a:pPr>
              <a:lnSpc>
                <a:spcPts val="3200"/>
              </a:lnSpc>
              <a:buClr>
                <a:srgbClr val="0070C0"/>
              </a:buClr>
            </a:pPr>
            <a:r>
              <a:rPr lang="en-GB" sz="2400" dirty="0">
                <a:solidFill>
                  <a:srgbClr val="1157A0"/>
                </a:solidFill>
                <a:latin typeface="Futura Md BT" panose="020B0602020204020303" pitchFamily="34" charset="0"/>
              </a:rPr>
              <a:t>Design strategic responses </a:t>
            </a:r>
            <a:r>
              <a:rPr lang="en-GB" sz="2400" dirty="0"/>
              <a:t>that advance migrants’ human rights through policy and practice.</a:t>
            </a:r>
          </a:p>
          <a:p>
            <a:pPr>
              <a:lnSpc>
                <a:spcPts val="3200"/>
              </a:lnSpc>
              <a:buClr>
                <a:srgbClr val="0070C0"/>
              </a:buClr>
            </a:pPr>
            <a:r>
              <a:rPr lang="en-GB" sz="2400" dirty="0"/>
              <a:t>Identify how to </a:t>
            </a:r>
            <a:r>
              <a:rPr lang="en-GB" sz="2400" dirty="0">
                <a:solidFill>
                  <a:srgbClr val="1157A0"/>
                </a:solidFill>
                <a:latin typeface="Futura Md BT" panose="020B0602020204020303" pitchFamily="34" charset="0"/>
              </a:rPr>
              <a:t>strengthen activities on</a:t>
            </a:r>
            <a:r>
              <a:rPr lang="en-GB" sz="2400" dirty="0">
                <a:latin typeface="Futura Md BT" panose="020B0602020204020303" pitchFamily="34" charset="0"/>
              </a:rPr>
              <a:t> </a:t>
            </a:r>
            <a:r>
              <a:rPr lang="en-GB" sz="2400" dirty="0"/>
              <a:t>migration and human rights. </a:t>
            </a:r>
          </a:p>
        </p:txBody>
      </p:sp>
    </p:spTree>
    <p:extLst>
      <p:ext uri="{BB962C8B-B14F-4D97-AF65-F5344CB8AC3E}">
        <p14:creationId xmlns:p14="http://schemas.microsoft.com/office/powerpoint/2010/main" val="89693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Course overview: Core modules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385846"/>
            <a:ext cx="10687050" cy="381389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dirty="0">
                <a:solidFill>
                  <a:srgbClr val="1157A0"/>
                </a:solidFill>
                <a:latin typeface="Futura Md BT" panose="020B0602020204020303" pitchFamily="34" charset="0"/>
              </a:rPr>
              <a:t>Module 1: Introduction to the course and to international migration </a:t>
            </a:r>
          </a:p>
          <a:p>
            <a:pPr lvl="1">
              <a:lnSpc>
                <a:spcPct val="120000"/>
              </a:lnSpc>
              <a:buClr>
                <a:srgbClr val="0070C0"/>
              </a:buClr>
            </a:pPr>
            <a:r>
              <a:rPr lang="en-GB" dirty="0">
                <a:latin typeface="Futura Md BT" panose="020B0602020204020303" pitchFamily="34" charset="0"/>
              </a:rPr>
              <a:t>Session 1:</a:t>
            </a:r>
            <a:r>
              <a:rPr lang="en-GB" dirty="0"/>
              <a:t> Course introduction and overview</a:t>
            </a:r>
          </a:p>
          <a:p>
            <a:pPr lvl="1">
              <a:lnSpc>
                <a:spcPct val="120000"/>
              </a:lnSpc>
              <a:buClr>
                <a:srgbClr val="0070C0"/>
              </a:buClr>
            </a:pPr>
            <a:r>
              <a:rPr lang="en-GB" dirty="0">
                <a:latin typeface="Futura Md BT" panose="020B0602020204020303" pitchFamily="34" charset="0"/>
              </a:rPr>
              <a:t>Session 2:</a:t>
            </a:r>
            <a:r>
              <a:rPr lang="en-GB" dirty="0"/>
              <a:t> An introduction to </a:t>
            </a:r>
            <a:r>
              <a:rPr lang="en-GB" dirty="0" smtClean="0"/>
              <a:t>migration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696" y="1048222"/>
            <a:ext cx="1210104" cy="107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9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Course overview: Core modules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385846"/>
            <a:ext cx="10687050" cy="381389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dirty="0" smtClean="0">
                <a:solidFill>
                  <a:srgbClr val="1157A0"/>
                </a:solidFill>
                <a:latin typeface="Futura Md BT" panose="020B0602020204020303" pitchFamily="34" charset="0"/>
              </a:rPr>
              <a:t>Module </a:t>
            </a:r>
            <a:r>
              <a:rPr lang="en-GB" dirty="0">
                <a:solidFill>
                  <a:srgbClr val="1157A0"/>
                </a:solidFill>
                <a:latin typeface="Futura Md BT" panose="020B0602020204020303" pitchFamily="34" charset="0"/>
              </a:rPr>
              <a:t>2: Understanding migration as an international human rights issue</a:t>
            </a:r>
          </a:p>
          <a:p>
            <a:pPr lvl="1">
              <a:lnSpc>
                <a:spcPct val="120000"/>
              </a:lnSpc>
              <a:buClr>
                <a:srgbClr val="0070C0"/>
              </a:buClr>
            </a:pPr>
            <a:r>
              <a:rPr lang="en-GB" dirty="0">
                <a:latin typeface="Futura Md BT" panose="020B0602020204020303" pitchFamily="34" charset="0"/>
              </a:rPr>
              <a:t>Session 3:</a:t>
            </a:r>
            <a:r>
              <a:rPr lang="en-GB" dirty="0"/>
              <a:t> International human rights and migration</a:t>
            </a:r>
          </a:p>
          <a:p>
            <a:pPr lvl="1">
              <a:lnSpc>
                <a:spcPct val="120000"/>
              </a:lnSpc>
              <a:buClr>
                <a:srgbClr val="0070C0"/>
              </a:buClr>
            </a:pPr>
            <a:r>
              <a:rPr lang="en-GB" dirty="0">
                <a:latin typeface="Futura Md BT" panose="020B0602020204020303" pitchFamily="34" charset="0"/>
              </a:rPr>
              <a:t>Session 4:</a:t>
            </a:r>
            <a:r>
              <a:rPr lang="en-GB" dirty="0"/>
              <a:t> </a:t>
            </a:r>
            <a:r>
              <a:rPr lang="en-GB" dirty="0" smtClean="0"/>
              <a:t>The </a:t>
            </a:r>
            <a:r>
              <a:rPr lang="en-GB" dirty="0"/>
              <a:t>Convention on </a:t>
            </a:r>
            <a:r>
              <a:rPr lang="en-GB" dirty="0" smtClean="0"/>
              <a:t>Migrant Workers</a:t>
            </a:r>
            <a:endParaRPr lang="en-GB" dirty="0"/>
          </a:p>
          <a:p>
            <a:pPr lvl="1">
              <a:buClr>
                <a:srgbClr val="0070C0"/>
              </a:buClr>
            </a:pPr>
            <a:r>
              <a:rPr lang="en-GB" dirty="0">
                <a:latin typeface="Futura Md BT" panose="020B0602020204020303" pitchFamily="34" charset="0"/>
              </a:rPr>
              <a:t>Session 5:</a:t>
            </a:r>
            <a:r>
              <a:rPr lang="en-GB" dirty="0"/>
              <a:t> The United Nations human rights system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696" y="1048222"/>
            <a:ext cx="1210104" cy="107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8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Course overview: Core modules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442996"/>
            <a:ext cx="8239188" cy="381389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1157A0"/>
                </a:solidFill>
                <a:latin typeface="Futura Md BT" panose="020B0602020204020303" pitchFamily="34" charset="0"/>
              </a:rPr>
              <a:t>Module </a:t>
            </a:r>
            <a:r>
              <a:rPr lang="en-GB" dirty="0" smtClean="0">
                <a:solidFill>
                  <a:srgbClr val="1157A0"/>
                </a:solidFill>
                <a:latin typeface="Futura Md BT" panose="020B0602020204020303" pitchFamily="34" charset="0"/>
              </a:rPr>
              <a:t>3</a:t>
            </a:r>
            <a:r>
              <a:rPr lang="en-GB" dirty="0">
                <a:solidFill>
                  <a:srgbClr val="1157A0"/>
                </a:solidFill>
                <a:latin typeface="Futura Md BT" panose="020B0602020204020303" pitchFamily="34" charset="0"/>
              </a:rPr>
              <a:t>: A human rights-based </a:t>
            </a:r>
            <a:r>
              <a:rPr lang="en-GB" dirty="0" smtClean="0">
                <a:solidFill>
                  <a:srgbClr val="1157A0"/>
                </a:solidFill>
                <a:latin typeface="Futura Md BT" panose="020B0602020204020303" pitchFamily="34" charset="0"/>
              </a:rPr>
              <a:t>approach </a:t>
            </a:r>
            <a:endParaRPr lang="en-GB" dirty="0">
              <a:solidFill>
                <a:srgbClr val="1157A0"/>
              </a:solidFill>
              <a:latin typeface="Futura Md BT" panose="020B0602020204020303" pitchFamily="34" charset="0"/>
            </a:endParaRPr>
          </a:p>
          <a:p>
            <a:pPr lvl="1">
              <a:lnSpc>
                <a:spcPct val="120000"/>
              </a:lnSpc>
              <a:buClr>
                <a:srgbClr val="0070C0"/>
              </a:buClr>
            </a:pPr>
            <a:r>
              <a:rPr lang="en-GB" dirty="0">
                <a:latin typeface="Futura Md BT" panose="020B0602020204020303" pitchFamily="34" charset="0"/>
              </a:rPr>
              <a:t>Session </a:t>
            </a:r>
            <a:r>
              <a:rPr lang="en-GB" dirty="0" smtClean="0">
                <a:latin typeface="Futura Md BT" panose="020B0602020204020303" pitchFamily="34" charset="0"/>
              </a:rPr>
              <a:t>6:</a:t>
            </a:r>
            <a:r>
              <a:rPr lang="en-GB" dirty="0"/>
              <a:t> A human rights-based approach to migration</a:t>
            </a:r>
          </a:p>
          <a:p>
            <a:pPr lvl="1">
              <a:lnSpc>
                <a:spcPct val="120000"/>
              </a:lnSpc>
              <a:buClr>
                <a:srgbClr val="0070C0"/>
              </a:buClr>
            </a:pPr>
            <a:r>
              <a:rPr lang="en-GB" dirty="0">
                <a:latin typeface="Futura Md BT" panose="020B0602020204020303" pitchFamily="34" charset="0"/>
              </a:rPr>
              <a:t>Session </a:t>
            </a:r>
            <a:r>
              <a:rPr lang="en-GB" dirty="0" smtClean="0">
                <a:latin typeface="Futura Md BT" panose="020B0602020204020303" pitchFamily="34" charset="0"/>
              </a:rPr>
              <a:t>7:</a:t>
            </a:r>
            <a:r>
              <a:rPr lang="en-GB" dirty="0"/>
              <a:t> Protecting rights in practice</a:t>
            </a:r>
            <a:endParaRPr lang="en-GB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696" y="1048222"/>
            <a:ext cx="1210104" cy="107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0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Course overview: Issues in focus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199" y="2423946"/>
            <a:ext cx="8644915" cy="381389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1157A0"/>
                </a:solidFill>
                <a:latin typeface="Futura Md BT" panose="020B0602020204020303" pitchFamily="34" charset="0"/>
              </a:rPr>
              <a:t>Module </a:t>
            </a:r>
            <a:r>
              <a:rPr lang="en-GB" dirty="0" smtClean="0">
                <a:solidFill>
                  <a:srgbClr val="1157A0"/>
                </a:solidFill>
                <a:latin typeface="Futura Md BT" panose="020B0602020204020303" pitchFamily="34" charset="0"/>
              </a:rPr>
              <a:t>4</a:t>
            </a:r>
            <a:r>
              <a:rPr lang="en-GB" dirty="0">
                <a:solidFill>
                  <a:srgbClr val="1157A0"/>
                </a:solidFill>
                <a:latin typeface="Futura Md BT" panose="020B0602020204020303" pitchFamily="34" charset="0"/>
              </a:rPr>
              <a:t>: Issues in focus </a:t>
            </a:r>
          </a:p>
          <a:p>
            <a:pPr lvl="1">
              <a:lnSpc>
                <a:spcPct val="120000"/>
              </a:lnSpc>
              <a:buClr>
                <a:srgbClr val="0070C0"/>
              </a:buClr>
            </a:pPr>
            <a:r>
              <a:rPr lang="en-GB" dirty="0">
                <a:latin typeface="Futura Md BT" panose="020B0602020204020303" pitchFamily="34" charset="0"/>
              </a:rPr>
              <a:t>Session </a:t>
            </a:r>
            <a:r>
              <a:rPr lang="en-GB" dirty="0" smtClean="0">
                <a:latin typeface="Futura Md BT" panose="020B0602020204020303" pitchFamily="34" charset="0"/>
              </a:rPr>
              <a:t>8:</a:t>
            </a:r>
            <a:r>
              <a:rPr lang="en-GB" dirty="0"/>
              <a:t> International borders</a:t>
            </a:r>
          </a:p>
          <a:p>
            <a:pPr lvl="1">
              <a:lnSpc>
                <a:spcPct val="120000"/>
              </a:lnSpc>
              <a:buClr>
                <a:srgbClr val="0070C0"/>
              </a:buClr>
            </a:pPr>
            <a:r>
              <a:rPr lang="en-GB" dirty="0">
                <a:latin typeface="Futura Md BT" panose="020B0602020204020303" pitchFamily="34" charset="0"/>
              </a:rPr>
              <a:t>Session </a:t>
            </a:r>
            <a:r>
              <a:rPr lang="en-GB" dirty="0" smtClean="0">
                <a:latin typeface="Futura Md BT" panose="020B0602020204020303" pitchFamily="34" charset="0"/>
              </a:rPr>
              <a:t>9:</a:t>
            </a:r>
            <a:r>
              <a:rPr lang="en-GB" dirty="0"/>
              <a:t> Economic, social and cultural rights and access to public services</a:t>
            </a:r>
            <a:endParaRPr lang="en-GB" dirty="0" smtClean="0"/>
          </a:p>
          <a:p>
            <a:pPr lvl="1">
              <a:lnSpc>
                <a:spcPct val="120000"/>
              </a:lnSpc>
              <a:buClr>
                <a:srgbClr val="0070C0"/>
              </a:buClr>
            </a:pPr>
            <a:r>
              <a:rPr lang="en-GB" dirty="0">
                <a:latin typeface="Futura Md BT" panose="020B0602020204020303" pitchFamily="34" charset="0"/>
              </a:rPr>
              <a:t>Session </a:t>
            </a:r>
            <a:r>
              <a:rPr lang="en-GB" dirty="0" smtClean="0">
                <a:latin typeface="Futura Md BT" panose="020B0602020204020303" pitchFamily="34" charset="0"/>
              </a:rPr>
              <a:t>10:</a:t>
            </a:r>
            <a:r>
              <a:rPr lang="en-GB" dirty="0"/>
              <a:t> Reframing narratives on migrants and migration</a:t>
            </a:r>
          </a:p>
          <a:p>
            <a:pPr lvl="1">
              <a:lnSpc>
                <a:spcPct val="120000"/>
              </a:lnSpc>
              <a:buClr>
                <a:srgbClr val="0070C0"/>
              </a:buClr>
            </a:pPr>
            <a:r>
              <a:rPr lang="en-GB" dirty="0">
                <a:latin typeface="Futura Md BT" panose="020B0602020204020303" pitchFamily="34" charset="0"/>
              </a:rPr>
              <a:t>Session </a:t>
            </a:r>
            <a:r>
              <a:rPr lang="en-GB" dirty="0" smtClean="0">
                <a:latin typeface="Futura Md BT" panose="020B0602020204020303" pitchFamily="34" charset="0"/>
              </a:rPr>
              <a:t>11:</a:t>
            </a:r>
            <a:r>
              <a:rPr lang="en-GB" dirty="0"/>
              <a:t> Climate change and migration</a:t>
            </a:r>
            <a:endParaRPr lang="it-IT" dirty="0"/>
          </a:p>
          <a:p>
            <a:pPr lvl="1">
              <a:lnSpc>
                <a:spcPct val="120000"/>
              </a:lnSpc>
            </a:pPr>
            <a:endParaRPr lang="en-GB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696" y="1048222"/>
            <a:ext cx="1210104" cy="107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57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Let’s agree…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664" y="1399940"/>
            <a:ext cx="5376672" cy="470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30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Additional information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en-GB" dirty="0"/>
              <a:t>Course agenda</a:t>
            </a:r>
          </a:p>
          <a:p>
            <a:pPr>
              <a:buClr>
                <a:srgbClr val="0070C0"/>
              </a:buClr>
            </a:pPr>
            <a:r>
              <a:rPr lang="en-GB" dirty="0"/>
              <a:t>Participant materials</a:t>
            </a:r>
          </a:p>
          <a:p>
            <a:pPr>
              <a:buClr>
                <a:srgbClr val="0070C0"/>
              </a:buClr>
            </a:pPr>
            <a:r>
              <a:rPr lang="en-GB" dirty="0"/>
              <a:t>Course evaluation</a:t>
            </a:r>
          </a:p>
          <a:p>
            <a:pPr>
              <a:buClr>
                <a:srgbClr val="0070C0"/>
              </a:buClr>
            </a:pPr>
            <a:r>
              <a:rPr lang="en-GB" dirty="0"/>
              <a:t>Parking lot</a:t>
            </a:r>
          </a:p>
          <a:p>
            <a:pPr>
              <a:buClr>
                <a:srgbClr val="0070C0"/>
              </a:buClr>
            </a:pPr>
            <a:r>
              <a:rPr lang="en-GB" dirty="0"/>
              <a:t>Administration / housekeeping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985" y="1089293"/>
            <a:ext cx="896815" cy="8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88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036CF-4F6F-354E-B0DB-EFAC5DD05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How common is migration?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385846"/>
            <a:ext cx="6676836" cy="3813898"/>
          </a:xfrm>
        </p:spPr>
        <p:txBody>
          <a:bodyPr/>
          <a:lstStyle/>
          <a:p>
            <a:pPr>
              <a:lnSpc>
                <a:spcPct val="100000"/>
              </a:lnSpc>
              <a:buClr>
                <a:srgbClr val="0070C0"/>
              </a:buClr>
            </a:pPr>
            <a:r>
              <a:rPr lang="en-GB" dirty="0"/>
              <a:t>Please stand up if you live in the same place (town or city) as your four grandparents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561" y="2886448"/>
            <a:ext cx="7202439" cy="397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3115</TotalTime>
  <Words>451</Words>
  <Application>Microsoft Office PowerPoint</Application>
  <PresentationFormat>Widescreen</PresentationFormat>
  <Paragraphs>67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Futura Md BT</vt:lpstr>
      <vt:lpstr>Futura PT Bold</vt:lpstr>
      <vt:lpstr>Arial</vt:lpstr>
      <vt:lpstr>Calibri</vt:lpstr>
      <vt:lpstr>Futura Std Book</vt:lpstr>
      <vt:lpstr>Futura Std Light</vt:lpstr>
      <vt:lpstr>Office Theme</vt:lpstr>
      <vt:lpstr>Cover</vt:lpstr>
      <vt:lpstr>Welcome</vt:lpstr>
      <vt:lpstr>MODULE 1</vt:lpstr>
      <vt:lpstr>Session overview</vt:lpstr>
      <vt:lpstr>Introductions: Training team</vt:lpstr>
      <vt:lpstr>Introductions</vt:lpstr>
      <vt:lpstr>Introductions</vt:lpstr>
      <vt:lpstr>Participant expectations</vt:lpstr>
      <vt:lpstr>Participant expectations</vt:lpstr>
      <vt:lpstr>The course objectives</vt:lpstr>
      <vt:lpstr>Course overview: Core modules</vt:lpstr>
      <vt:lpstr>Course overview: Core modules</vt:lpstr>
      <vt:lpstr>Course overview: Core modules</vt:lpstr>
      <vt:lpstr>Course overview: Issues in focus </vt:lpstr>
      <vt:lpstr>Let’s agree…</vt:lpstr>
      <vt:lpstr>Additional information</vt:lpstr>
      <vt:lpstr>How common is migration?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GS Migration Unit</cp:lastModifiedBy>
  <cp:revision>69</cp:revision>
  <dcterms:created xsi:type="dcterms:W3CDTF">2020-02-03T15:47:33Z</dcterms:created>
  <dcterms:modified xsi:type="dcterms:W3CDTF">2023-03-31T08:20:25Z</dcterms:modified>
</cp:coreProperties>
</file>