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60" r:id="rId2"/>
  </p:sldMasterIdLst>
  <p:notesMasterIdLst>
    <p:notesMasterId r:id="rId21"/>
  </p:notesMasterIdLst>
  <p:handoutMasterIdLst>
    <p:handoutMasterId r:id="rId22"/>
  </p:handoutMasterIdLst>
  <p:sldIdLst>
    <p:sldId id="267" r:id="rId3"/>
    <p:sldId id="259" r:id="rId4"/>
    <p:sldId id="283" r:id="rId5"/>
    <p:sldId id="342" r:id="rId6"/>
    <p:sldId id="343" r:id="rId7"/>
    <p:sldId id="344" r:id="rId8"/>
    <p:sldId id="345" r:id="rId9"/>
    <p:sldId id="346" r:id="rId10"/>
    <p:sldId id="347" r:id="rId11"/>
    <p:sldId id="348" r:id="rId12"/>
    <p:sldId id="349" r:id="rId13"/>
    <p:sldId id="350" r:id="rId14"/>
    <p:sldId id="351" r:id="rId15"/>
    <p:sldId id="352" r:id="rId16"/>
    <p:sldId id="353" r:id="rId17"/>
    <p:sldId id="354" r:id="rId18"/>
    <p:sldId id="284" r:id="rId19"/>
    <p:sldId id="301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9A3FF"/>
    <a:srgbClr val="1157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76" autoAdjust="0"/>
    <p:restoredTop sz="94822" autoAdjust="0"/>
  </p:normalViewPr>
  <p:slideViewPr>
    <p:cSldViewPr snapToGrid="0" snapToObjects="1">
      <p:cViewPr varScale="1">
        <p:scale>
          <a:sx n="75" d="100"/>
          <a:sy n="75" d="100"/>
        </p:scale>
        <p:origin x="1065" y="2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4A49E9-D3FC-214B-A622-863D223C9915}" type="datetime1">
              <a:rPr lang="en-US" smtClean="0"/>
              <a:t>31-Mar-23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ADE1BB-5FA0-4E42-8D38-3AE8F898F8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14033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Futura Std Light" panose="020B0602020204020303" pitchFamily="34" charset="-79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Futura Std Light" panose="020B0602020204020303" pitchFamily="34" charset="-79"/>
              </a:defRPr>
            </a:lvl1pPr>
          </a:lstStyle>
          <a:p>
            <a:fld id="{208AFF32-3F1E-A545-B757-B4754DF390E6}" type="datetime1">
              <a:rPr lang="en-US" smtClean="0"/>
              <a:t>31-Mar-23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Futura Std Light" panose="020B0602020204020303" pitchFamily="34" charset="-79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Futura Std Light" panose="020B0602020204020303" pitchFamily="34" charset="-79"/>
              </a:defRPr>
            </a:lvl1pPr>
          </a:lstStyle>
          <a:p>
            <a:fld id="{78945B8A-8DB1-DE4D-88FD-212EC0A87B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823229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Futura Std Light" panose="020B0602020204020303" pitchFamily="34" charset="-79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Futura Std Light" panose="020B0602020204020303" pitchFamily="34" charset="-79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Futura Std Light" panose="020B0602020204020303" pitchFamily="34" charset="-79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Futura Std Light" panose="020B0602020204020303" pitchFamily="34" charset="-79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Futura Std Light" panose="020B0602020204020303" pitchFamily="34" charset="-79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945B8A-8DB1-DE4D-88FD-212EC0A87B5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8607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34ABA2-FF2A-144B-A224-E48A3305FB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00D01-7295-4647-BA8F-3710DC6FB6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E7ADE1-D556-394E-AFFD-7792C8825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62324-866D-7F40-A050-A96C798ABD17}" type="datetime1">
              <a:rPr lang="en-US" smtClean="0"/>
              <a:t>31-Mar-23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055832-5373-6E44-BF00-4FEB5A056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79BFD-C4E5-E34E-8038-DD026699E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5FC49-FEF7-454A-8F0C-B80C011791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626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482C0-89B1-6E49-B01F-3C41BE2C3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AED54C-AF00-5A42-BA1E-500F732C17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7D307C-56EB-F442-A50A-8D8E34CEF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90482-2E6D-A446-AB10-8E93612BE5EA}" type="datetime1">
              <a:rPr lang="en-US" smtClean="0"/>
              <a:t>31-Mar-23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EFE1F9-FD0D-2E45-8FFD-BB62062E2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A9D0BB-483E-1C49-9AB5-D8F59AB7A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5FC49-FEF7-454A-8F0C-B80C011791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5547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B1812-C642-F043-8A05-EE69B646D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697712-98BA-314F-923B-A6659C5006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9F9586-9443-CB42-A4E8-F6F460EA24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3BF53-71E0-E143-A3D7-D134082053DA}" type="datetime1">
              <a:rPr lang="en-US" smtClean="0"/>
              <a:t>31-Mar-23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CE6962-49FD-6741-A907-7E7515EB4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39E460-F0EE-2C48-8D6F-6C30EA9AB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5FC49-FEF7-454A-8F0C-B80C011791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428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64818-71D6-5F4F-9A9D-FF19EB52D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464431-256A-1748-BC5B-C41193D322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D67721-805B-E146-B46D-B48C3E9C61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BBA08B-01AE-2D4E-A93C-C940520260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AA992-6993-F349-A11E-CBCA1F8CFEDD}" type="datetime1">
              <a:rPr lang="en-US" smtClean="0"/>
              <a:t>31-Mar-23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CD6E5B-596B-4444-A31C-08CBB6DD4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1CFBC9-1B12-1D47-A41C-EC333A3F6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5FC49-FEF7-454A-8F0C-B80C011791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627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A13B2-982F-E346-9C67-2F00C5605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89C94C-1100-BD4B-BDAF-C60FEB10F9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275C7E-10AA-CD4D-9501-4C9C07A962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486AC7E-1F03-CC4B-AD1B-CC46FA1823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C5E013-DFB0-0844-8893-64EC46B4D8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3939309-4274-1E41-8034-DF4CA1818D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2FCE8-1A85-1047-9BE5-EBC70B48DCF2}" type="datetime1">
              <a:rPr lang="en-US" smtClean="0"/>
              <a:t>31-Mar-23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C30428-FB32-B94A-A451-E43B4E2DC3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EBC194-DA77-0A49-A8B4-6E81EA67F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5FC49-FEF7-454A-8F0C-B80C011791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177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87376-CCC2-9E41-8E24-736B1FDA8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1E6CA1-96C9-0146-A540-135883D63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A906D-D3BD-3C4B-900E-1128AD363C16}" type="datetime1">
              <a:rPr lang="en-US" smtClean="0"/>
              <a:t>31-Mar-23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22E262-6986-D949-8C1D-83D3EECBDE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792CC8-2D4E-5F4B-A96F-9BDCC1DB0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5FC49-FEF7-454A-8F0C-B80C011791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271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035DD1A-7D56-6042-B89D-23CB54597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8F3AA-FD77-F74F-B8C8-CB6B0CA32DA1}" type="datetime1">
              <a:rPr lang="en-US" smtClean="0"/>
              <a:t>31-Mar-23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EB11CC-E70E-FF41-A019-550C91177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F35DFB-E409-4746-BE92-831DB1137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5FC49-FEF7-454A-8F0C-B80C011791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959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D787A-98C0-7F4B-913A-40959D7EA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8D49D7-A5B1-F143-809B-4B5B9CA08D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A8A037-3BE8-DE40-B853-ACD608186D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4FC053-D244-E74C-858C-A47213184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CA22A-B579-CC45-B783-86D8B6B02386}" type="datetime1">
              <a:rPr lang="en-US" smtClean="0"/>
              <a:t>31-Mar-23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F7D871-F815-294E-A52C-ADDF458A5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E7B41F-0F54-3949-BC57-1FA004901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5FC49-FEF7-454A-8F0C-B80C011791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73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4B4FF-F33F-1C48-B408-D2DFF6C5A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1F6B68-D664-6740-A98F-A4A8351A9F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38C911-3C35-F34A-A38F-00A41F47CA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088CA4-6BF5-304C-AAF0-67EA6CE43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06033-DAEA-D54F-AE94-0F281F312209}" type="datetime1">
              <a:rPr lang="en-US" smtClean="0"/>
              <a:t>31-Mar-23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AB4BBF-B655-464E-BDD5-73544717D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E40D55-48B2-244E-AF2E-3FC762D3C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5FC49-FEF7-454A-8F0C-B80C011791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155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860BB-70C6-0945-A005-64ADF0AFB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B32FB4-1CC5-3046-9394-E70EAB15CF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73257-36D5-6441-A56D-02EE10180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5BD12-2448-BD4F-A973-B5FDF6C26227}" type="datetime1">
              <a:rPr lang="en-US" smtClean="0"/>
              <a:t>31-Mar-23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02B954-3135-B140-B392-55B0462DD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5EAD1-7A29-0F47-A490-B195FD4B1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5FC49-FEF7-454A-8F0C-B80C011791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031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54B6DD9-8120-A84F-9E78-1DE8AEE565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91D097-6775-D64A-90E9-FC60ECD3C9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325F1F-C7D6-8E49-AB38-3856D8E293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FB1B0-CB20-A548-B56C-530A2A510A47}" type="datetime1">
              <a:rPr lang="en-US" smtClean="0"/>
              <a:t>31-Mar-23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8F0A42-4EB2-1543-92DA-1AAB7EBD1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6416D1-B3F1-0B47-BB6E-50305AE73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5FC49-FEF7-454A-8F0C-B80C011791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7875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fr-CH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CH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EA61B786-A861-2041-AE25-7A5917C55D26}" type="datetime1">
              <a:rPr lang="en-US" smtClean="0"/>
              <a:t>31-Mar-23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D8C41FD5-F180-F646-9635-BA76C681A9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38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fr-CH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H" smtClean="0"/>
              <a:t>Click to edit Master text styles</a:t>
            </a:r>
          </a:p>
          <a:p>
            <a:pPr lvl="1"/>
            <a:r>
              <a:rPr lang="fr-CH" smtClean="0"/>
              <a:t>Second level</a:t>
            </a:r>
          </a:p>
          <a:p>
            <a:pPr lvl="2"/>
            <a:r>
              <a:rPr lang="fr-CH" smtClean="0"/>
              <a:t>Third level</a:t>
            </a:r>
          </a:p>
          <a:p>
            <a:pPr lvl="3"/>
            <a:r>
              <a:rPr lang="fr-CH" smtClean="0"/>
              <a:t>Fourth level</a:t>
            </a:r>
          </a:p>
          <a:p>
            <a:pPr lvl="4"/>
            <a:r>
              <a:rPr lang="fr-CH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7E55393A-42A4-1645-BEEA-CFA0C6001711}" type="datetime1">
              <a:rPr lang="en-US" smtClean="0"/>
              <a:t>31-Mar-23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D8C41FD5-F180-F646-9635-BA76C681A9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5662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CH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H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3F54D3DA-F511-2D40-BBEF-6B8B7555A99B}" type="datetime1">
              <a:rPr lang="en-US" smtClean="0"/>
              <a:t>31-Mar-23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D8C41FD5-F180-F646-9635-BA76C681A9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0512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fr-CH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H" smtClean="0"/>
              <a:t>Click to edit Master text styles</a:t>
            </a:r>
          </a:p>
          <a:p>
            <a:pPr lvl="1"/>
            <a:r>
              <a:rPr lang="fr-CH" smtClean="0"/>
              <a:t>Second level</a:t>
            </a:r>
          </a:p>
          <a:p>
            <a:pPr lvl="2"/>
            <a:r>
              <a:rPr lang="fr-CH" smtClean="0"/>
              <a:t>Third level</a:t>
            </a:r>
          </a:p>
          <a:p>
            <a:pPr lvl="3"/>
            <a:r>
              <a:rPr lang="fr-CH" smtClean="0"/>
              <a:t>Fourth level</a:t>
            </a:r>
          </a:p>
          <a:p>
            <a:pPr lvl="4"/>
            <a:r>
              <a:rPr lang="fr-CH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H" smtClean="0"/>
              <a:t>Click to edit Master text styles</a:t>
            </a:r>
          </a:p>
          <a:p>
            <a:pPr lvl="1"/>
            <a:r>
              <a:rPr lang="fr-CH" smtClean="0"/>
              <a:t>Second level</a:t>
            </a:r>
          </a:p>
          <a:p>
            <a:pPr lvl="2"/>
            <a:r>
              <a:rPr lang="fr-CH" smtClean="0"/>
              <a:t>Third level</a:t>
            </a:r>
          </a:p>
          <a:p>
            <a:pPr lvl="3"/>
            <a:r>
              <a:rPr lang="fr-CH" smtClean="0"/>
              <a:t>Fourth level</a:t>
            </a:r>
          </a:p>
          <a:p>
            <a:pPr lvl="4"/>
            <a:r>
              <a:rPr lang="fr-CH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CC0D1074-7EC5-D141-BDC9-750FBC2E12E4}" type="datetime1">
              <a:rPr lang="en-US" smtClean="0"/>
              <a:t>31-Mar-23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D8C41FD5-F180-F646-9635-BA76C681A9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4970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CH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H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CH" smtClean="0"/>
              <a:t>Click to edit Master text styles</a:t>
            </a:r>
          </a:p>
          <a:p>
            <a:pPr lvl="1"/>
            <a:r>
              <a:rPr lang="fr-CH" smtClean="0"/>
              <a:t>Second level</a:t>
            </a:r>
          </a:p>
          <a:p>
            <a:pPr lvl="2"/>
            <a:r>
              <a:rPr lang="fr-CH" smtClean="0"/>
              <a:t>Third level</a:t>
            </a:r>
          </a:p>
          <a:p>
            <a:pPr lvl="3"/>
            <a:r>
              <a:rPr lang="fr-CH" smtClean="0"/>
              <a:t>Fourth level</a:t>
            </a:r>
          </a:p>
          <a:p>
            <a:pPr lvl="4"/>
            <a:r>
              <a:rPr lang="fr-CH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H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CH" smtClean="0"/>
              <a:t>Click to edit Master text styles</a:t>
            </a:r>
          </a:p>
          <a:p>
            <a:pPr lvl="1"/>
            <a:r>
              <a:rPr lang="fr-CH" smtClean="0"/>
              <a:t>Second level</a:t>
            </a:r>
          </a:p>
          <a:p>
            <a:pPr lvl="2"/>
            <a:r>
              <a:rPr lang="fr-CH" smtClean="0"/>
              <a:t>Third level</a:t>
            </a:r>
          </a:p>
          <a:p>
            <a:pPr lvl="3"/>
            <a:r>
              <a:rPr lang="fr-CH" smtClean="0"/>
              <a:t>Fourth level</a:t>
            </a:r>
          </a:p>
          <a:p>
            <a:pPr lvl="4"/>
            <a:r>
              <a:rPr lang="fr-CH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96F39CA9-8CA0-2340-8BE6-55F6D9A0FCA1}" type="datetime1">
              <a:rPr lang="en-US" smtClean="0"/>
              <a:t>31-Mar-23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D8C41FD5-F180-F646-9635-BA76C681A9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9943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fr-CH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B65A7DEC-CED6-4F4A-B756-FA55EDF53417}" type="datetime1">
              <a:rPr lang="en-US" smtClean="0"/>
              <a:t>31-Mar-23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D8C41FD5-F180-F646-9635-BA76C681A9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9992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ACBE4371-E35B-2D4E-B984-BEEB2099D22D}" type="datetime1">
              <a:rPr lang="en-US" smtClean="0"/>
              <a:t>31-Mar-23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D8C41FD5-F180-F646-9635-BA76C681A9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7857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CH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H" smtClean="0"/>
              <a:t>Click to edit Master text styles</a:t>
            </a:r>
          </a:p>
          <a:p>
            <a:pPr lvl="1"/>
            <a:r>
              <a:rPr lang="fr-CH" smtClean="0"/>
              <a:t>Second level</a:t>
            </a:r>
          </a:p>
          <a:p>
            <a:pPr lvl="2"/>
            <a:r>
              <a:rPr lang="fr-CH" smtClean="0"/>
              <a:t>Third level</a:t>
            </a:r>
          </a:p>
          <a:p>
            <a:pPr lvl="3"/>
            <a:r>
              <a:rPr lang="fr-CH" smtClean="0"/>
              <a:t>Fourth level</a:t>
            </a:r>
          </a:p>
          <a:p>
            <a:pPr lvl="4"/>
            <a:r>
              <a:rPr lang="fr-CH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H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20D94CB2-710A-0746-B0AA-5A3695DD897D}" type="datetime1">
              <a:rPr lang="en-US" smtClean="0"/>
              <a:t>31-Mar-23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D8C41FD5-F180-F646-9635-BA76C681A9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9699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CH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H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1E5DD1D4-7ABA-8349-A993-915D27C06D33}" type="datetime1">
              <a:rPr lang="en-US" smtClean="0"/>
              <a:t>31-Mar-23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D8C41FD5-F180-F646-9635-BA76C681A9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3851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fr-CH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H" smtClean="0"/>
              <a:t>Click to edit Master text styles</a:t>
            </a:r>
          </a:p>
          <a:p>
            <a:pPr lvl="1"/>
            <a:r>
              <a:rPr lang="fr-CH" smtClean="0"/>
              <a:t>Second level</a:t>
            </a:r>
          </a:p>
          <a:p>
            <a:pPr lvl="2"/>
            <a:r>
              <a:rPr lang="fr-CH" smtClean="0"/>
              <a:t>Third level</a:t>
            </a:r>
          </a:p>
          <a:p>
            <a:pPr lvl="3"/>
            <a:r>
              <a:rPr lang="fr-CH" smtClean="0"/>
              <a:t>Fourth level</a:t>
            </a:r>
          </a:p>
          <a:p>
            <a:pPr lvl="4"/>
            <a:r>
              <a:rPr lang="fr-CH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2AE05928-0147-6A46-A5A0-2E3786634657}" type="datetime1">
              <a:rPr lang="en-US" smtClean="0"/>
              <a:t>31-Mar-23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D8C41FD5-F180-F646-9635-BA76C681A9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1343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fr-CH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H" smtClean="0"/>
              <a:t>Click to edit Master text styles</a:t>
            </a:r>
          </a:p>
          <a:p>
            <a:pPr lvl="1"/>
            <a:r>
              <a:rPr lang="fr-CH" smtClean="0"/>
              <a:t>Second level</a:t>
            </a:r>
          </a:p>
          <a:p>
            <a:pPr lvl="2"/>
            <a:r>
              <a:rPr lang="fr-CH" smtClean="0"/>
              <a:t>Third level</a:t>
            </a:r>
          </a:p>
          <a:p>
            <a:pPr lvl="3"/>
            <a:r>
              <a:rPr lang="fr-CH" smtClean="0"/>
              <a:t>Fourth level</a:t>
            </a:r>
          </a:p>
          <a:p>
            <a:pPr lvl="4"/>
            <a:r>
              <a:rPr lang="fr-CH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D5C0E8A0-F233-A14F-BEEB-01898DDF0282}" type="datetime1">
              <a:rPr lang="en-US" smtClean="0"/>
              <a:t>31-Mar-23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D8C41FD5-F180-F646-9635-BA76C681A9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051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2042ADE-FF0D-C446-A3CF-8E8207D9F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2534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0C3B24-9331-A34F-B9B6-217EE98F16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385846"/>
            <a:ext cx="10515600" cy="38138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2C64E2-1815-874A-99A1-3974B1D329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Futura Std Light" panose="020B0602020204020303" pitchFamily="34" charset="-79"/>
              </a:defRPr>
            </a:lvl1pPr>
          </a:lstStyle>
          <a:p>
            <a:fld id="{87F0BD68-5720-CB47-9EE0-612ADB29C427}" type="datetime1">
              <a:rPr lang="en-US" smtClean="0"/>
              <a:t>31-Mar-23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537F1A-098C-A048-BF3D-D8D39F8C5F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Futura Std Light" panose="020B0602020204020303" pitchFamily="34" charset="-79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FEA860-C7D2-0445-AFA9-6784A1314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Futura Std Light" panose="020B0602020204020303" pitchFamily="34" charset="-79"/>
              </a:defRPr>
            </a:lvl1pPr>
          </a:lstStyle>
          <a:p>
            <a:fld id="{4C65FC49-FEF7-454A-8F0C-B80C011791E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Office_logo_EN_blue_small_600px.jp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995" y="4"/>
            <a:ext cx="1759808" cy="806579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 flipV="1">
            <a:off x="949611" y="787905"/>
            <a:ext cx="10404191" cy="1867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5345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Futura Std Book" panose="020B04020202040203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Futura Std Light" panose="020B0602020204020303" pitchFamily="34" charset="-79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Futura Std Light" panose="020B0602020204020303" pitchFamily="34" charset="-79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Futura Std Light" panose="020B0602020204020303" pitchFamily="34" charset="-79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Futura Std Light" panose="020B0602020204020303" pitchFamily="34" charset="-79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Futura Std Light" panose="020B0602020204020303" pitchFamily="34" charset="-79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6320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hchr.org/en/sdgs" TargetMode="External"/><Relationship Id="rId2" Type="http://schemas.openxmlformats.org/officeDocument/2006/relationships/hyperlink" Target="https://www.ohchr.org/EN/Issues/Migration/Pages/GlobalCompactforMigration.aspx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A5BFDD-CE0F-3A40-9D26-617DA6559A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6119" y="2292264"/>
            <a:ext cx="9144000" cy="1680229"/>
          </a:xfrm>
        </p:spPr>
        <p:txBody>
          <a:bodyPr>
            <a:normAutofit/>
          </a:bodyPr>
          <a:lstStyle/>
          <a:p>
            <a:pPr algn="l"/>
            <a:r>
              <a:rPr lang="en-US" sz="10000" dirty="0">
                <a:solidFill>
                  <a:schemeClr val="bg1"/>
                </a:solidFill>
              </a:rPr>
              <a:t>MODULE </a:t>
            </a:r>
            <a:r>
              <a:rPr lang="en-US" sz="10000" dirty="0" smtClean="0">
                <a:solidFill>
                  <a:schemeClr val="bg1"/>
                </a:solidFill>
              </a:rPr>
              <a:t>3</a:t>
            </a:r>
            <a:endParaRPr lang="en-US" sz="10000" b="1" dirty="0">
              <a:solidFill>
                <a:schemeClr val="bg1"/>
              </a:solidFill>
              <a:latin typeface="Futura Std Book" panose="020B0402020204020303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7DA5F4-0753-AB46-90BC-A72CFAB59F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6119" y="5885855"/>
            <a:ext cx="9144000" cy="972145"/>
          </a:xfrm>
        </p:spPr>
        <p:txBody>
          <a:bodyPr>
            <a:noAutofit/>
          </a:bodyPr>
          <a:lstStyle/>
          <a:p>
            <a:pPr algn="l"/>
            <a:r>
              <a:rPr lang="en-GB" dirty="0">
                <a:solidFill>
                  <a:schemeClr val="bg1"/>
                </a:solidFill>
                <a:latin typeface="Futura Std Book" panose="020B0402020204020303" pitchFamily="34" charset="0"/>
              </a:rPr>
              <a:t>Session 6: A human rights-based approach to migration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7878FB1-EF65-7744-9F93-0DFB5CB94A2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684" t="17245" r="6601" b="15152"/>
          <a:stretch/>
        </p:blipFill>
        <p:spPr>
          <a:xfrm>
            <a:off x="766121" y="388291"/>
            <a:ext cx="2828851" cy="1038419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6D7DA5F4-0753-AB46-90BC-A72CFAB59F0E}"/>
              </a:ext>
            </a:extLst>
          </p:cNvPr>
          <p:cNvSpPr txBox="1">
            <a:spLocks/>
          </p:cNvSpPr>
          <p:nvPr/>
        </p:nvSpPr>
        <p:spPr>
          <a:xfrm>
            <a:off x="766121" y="3900618"/>
            <a:ext cx="6270520" cy="4237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Futura Std Light" panose="020B0602020204020303" pitchFamily="34" charset="-79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Futura Std Light" panose="020B0602020204020303" pitchFamily="34" charset="-79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Futura Std Light" panose="020B0602020204020303" pitchFamily="34" charset="-79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Futura Std Light" panose="020B0602020204020303" pitchFamily="34" charset="-79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Futura Std Light" panose="020B0602020204020303" pitchFamily="34" charset="-79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3200" dirty="0">
                <a:solidFill>
                  <a:schemeClr val="bg1"/>
                </a:solidFill>
                <a:latin typeface="Futura Std Book" panose="020B0402020204020303" pitchFamily="34" charset="0"/>
              </a:rPr>
              <a:t>A human rights-based approach</a:t>
            </a:r>
          </a:p>
        </p:txBody>
      </p:sp>
    </p:spTree>
    <p:extLst>
      <p:ext uri="{BB962C8B-B14F-4D97-AF65-F5344CB8AC3E}">
        <p14:creationId xmlns:p14="http://schemas.microsoft.com/office/powerpoint/2010/main" val="3424399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036CF-4F6F-354E-B0DB-EFAC5DD05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Module </a:t>
            </a:r>
            <a:r>
              <a:rPr lang="en-US" dirty="0">
                <a:solidFill>
                  <a:srgbClr val="0070C0"/>
                </a:solidFill>
              </a:rPr>
              <a:t>overview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2385846"/>
            <a:ext cx="7382608" cy="381389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GB" dirty="0">
                <a:latin typeface="Futura PT Bold" panose="020B0902020204020203" pitchFamily="34" charset="0"/>
              </a:rPr>
              <a:t>Session 6: A human rights-based approach to </a:t>
            </a:r>
            <a:r>
              <a:rPr lang="en-GB" dirty="0" smtClean="0">
                <a:latin typeface="Futura PT Bold" panose="020B0902020204020203" pitchFamily="34" charset="0"/>
              </a:rPr>
              <a:t>migration</a:t>
            </a:r>
            <a:endParaRPr lang="en-GB" dirty="0">
              <a:latin typeface="Futura PT Bold" panose="020B0902020204020203" pitchFamily="34" charset="0"/>
            </a:endParaRPr>
          </a:p>
          <a:p>
            <a:pPr>
              <a:lnSpc>
                <a:spcPct val="100000"/>
              </a:lnSpc>
            </a:pPr>
            <a:r>
              <a:rPr lang="en-GB" dirty="0">
                <a:latin typeface="Futura Std Light" panose="020B0402020204020303" pitchFamily="34" charset="0"/>
              </a:rPr>
              <a:t>Session 7: Protecting rights in practice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197" y="1248506"/>
            <a:ext cx="1371603" cy="1371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217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/>
          <p:cNvSpPr txBox="1">
            <a:spLocks/>
          </p:cNvSpPr>
          <p:nvPr/>
        </p:nvSpPr>
        <p:spPr>
          <a:xfrm>
            <a:off x="838200" y="2113415"/>
            <a:ext cx="7688126" cy="40863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Futura Std Light" panose="020B0602020204020303" pitchFamily="34" charset="-79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Futura Std Light" panose="020B0602020204020303" pitchFamily="34" charset="-79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Futura Std Light" panose="020B0602020204020303" pitchFamily="34" charset="-79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Futura Std Light" panose="020B0602020204020303" pitchFamily="34" charset="-79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Futura Std Light" panose="020B0602020204020303" pitchFamily="34" charset="-79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20000"/>
              </a:lnSpc>
              <a:buClr>
                <a:srgbClr val="0070C0"/>
              </a:buClr>
            </a:pPr>
            <a:r>
              <a:rPr lang="en-GB" sz="2400" dirty="0"/>
              <a:t>Why a human rights-based approach (HRBA)?</a:t>
            </a:r>
          </a:p>
          <a:p>
            <a:pPr lvl="0">
              <a:lnSpc>
                <a:spcPct val="120000"/>
              </a:lnSpc>
              <a:buClr>
                <a:srgbClr val="0070C0"/>
              </a:buClr>
            </a:pPr>
            <a:r>
              <a:rPr lang="en-GB" sz="2400" dirty="0"/>
              <a:t>A different point of view</a:t>
            </a:r>
          </a:p>
          <a:p>
            <a:pPr lvl="0">
              <a:lnSpc>
                <a:spcPct val="120000"/>
              </a:lnSpc>
              <a:buClr>
                <a:srgbClr val="0070C0"/>
              </a:buClr>
            </a:pPr>
            <a:r>
              <a:rPr lang="en-GB" sz="2400" dirty="0"/>
              <a:t>What is an HRBA?</a:t>
            </a:r>
          </a:p>
          <a:p>
            <a:pPr lvl="0">
              <a:lnSpc>
                <a:spcPct val="120000"/>
              </a:lnSpc>
              <a:buClr>
                <a:srgbClr val="0070C0"/>
              </a:buClr>
            </a:pPr>
            <a:r>
              <a:rPr lang="en-GB" sz="2400" dirty="0"/>
              <a:t>Case study</a:t>
            </a:r>
          </a:p>
          <a:p>
            <a:pPr lvl="0">
              <a:lnSpc>
                <a:spcPct val="120000"/>
              </a:lnSpc>
              <a:buClr>
                <a:srgbClr val="0070C0"/>
              </a:buClr>
            </a:pPr>
            <a:r>
              <a:rPr lang="en-GB" sz="2400" dirty="0"/>
              <a:t>The value of adopting an HRBA</a:t>
            </a:r>
          </a:p>
          <a:p>
            <a:pPr lvl="0">
              <a:lnSpc>
                <a:spcPct val="120000"/>
              </a:lnSpc>
              <a:buClr>
                <a:srgbClr val="0070C0"/>
              </a:buClr>
            </a:pPr>
            <a:r>
              <a:rPr lang="en-GB" sz="2400" dirty="0"/>
              <a:t>Applying an HRBA to migration in your work</a:t>
            </a:r>
          </a:p>
          <a:p>
            <a:pPr lvl="0">
              <a:lnSpc>
                <a:spcPct val="120000"/>
              </a:lnSpc>
              <a:buClr>
                <a:srgbClr val="0070C0"/>
              </a:buClr>
            </a:pPr>
            <a:r>
              <a:rPr lang="en-GB" sz="2400" dirty="0"/>
              <a:t>Summary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AC036CF-4F6F-354E-B0DB-EFAC5DD05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6227"/>
            <a:ext cx="10515600" cy="1054685"/>
          </a:xfrm>
        </p:spPr>
        <p:txBody>
          <a:bodyPr anchor="t">
            <a:normAutofit/>
          </a:bodyPr>
          <a:lstStyle/>
          <a:p>
            <a:r>
              <a:rPr lang="en-US" sz="2800" dirty="0" smtClean="0">
                <a:solidFill>
                  <a:srgbClr val="0070C0"/>
                </a:solidFill>
              </a:rPr>
              <a:t>Session </a:t>
            </a:r>
            <a:r>
              <a:rPr lang="en-US" sz="2800" dirty="0">
                <a:solidFill>
                  <a:srgbClr val="0070C0"/>
                </a:solidFill>
              </a:rPr>
              <a:t>overview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3696" y="1048222"/>
            <a:ext cx="1210104" cy="1079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007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1" t="9094" r="6784" b="8122"/>
          <a:stretch/>
        </p:blipFill>
        <p:spPr>
          <a:xfrm>
            <a:off x="6615404" y="1119673"/>
            <a:ext cx="5131838" cy="4945225"/>
          </a:xfrm>
          <a:prstGeom prst="rect">
            <a:avLst/>
          </a:prstGeom>
        </p:spPr>
      </p:pic>
      <p:sp>
        <p:nvSpPr>
          <p:cNvPr id="5" name="Content Placeholder 3"/>
          <p:cNvSpPr txBox="1">
            <a:spLocks/>
          </p:cNvSpPr>
          <p:nvPr/>
        </p:nvSpPr>
        <p:spPr>
          <a:xfrm>
            <a:off x="838201" y="2113415"/>
            <a:ext cx="5898502" cy="31210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Futura Std Light" panose="020B0602020204020303" pitchFamily="34" charset="-79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Futura Std Light" panose="020B0602020204020303" pitchFamily="34" charset="-79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Futura Std Light" panose="020B0602020204020303" pitchFamily="34" charset="-79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Futura Std Light" panose="020B0602020204020303" pitchFamily="34" charset="-79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Futura Std Light" panose="020B0602020204020303" pitchFamily="34" charset="-79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20000"/>
              </a:lnSpc>
              <a:buClr>
                <a:srgbClr val="0070C0"/>
              </a:buClr>
            </a:pPr>
            <a:r>
              <a:rPr lang="en-GB" sz="2400" dirty="0">
                <a:latin typeface="Futura PT Bold" panose="020B0902020204020203" pitchFamily="34" charset="0"/>
              </a:rPr>
              <a:t>Principled rationale:</a:t>
            </a:r>
            <a:r>
              <a:rPr lang="en-GB" sz="2400" dirty="0"/>
              <a:t> an HRBA to migration is the right thing to do, morally and legally</a:t>
            </a:r>
          </a:p>
          <a:p>
            <a:pPr lvl="0">
              <a:lnSpc>
                <a:spcPct val="120000"/>
              </a:lnSpc>
              <a:buClr>
                <a:srgbClr val="0070C0"/>
              </a:buClr>
            </a:pPr>
            <a:r>
              <a:rPr lang="en-GB" sz="2400" dirty="0">
                <a:latin typeface="Futura PT Bold" panose="020B0902020204020203" pitchFamily="34" charset="0"/>
              </a:rPr>
              <a:t>Instrumental rationale: </a:t>
            </a:r>
            <a:r>
              <a:rPr lang="en-GB" sz="2400" dirty="0"/>
              <a:t>an HRBA leads to better and more sustainable outcomes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AC036CF-4F6F-354E-B0DB-EFAC5DD05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6227"/>
            <a:ext cx="10515600" cy="1054685"/>
          </a:xfrm>
        </p:spPr>
        <p:txBody>
          <a:bodyPr anchor="t">
            <a:normAutofit/>
          </a:bodyPr>
          <a:lstStyle/>
          <a:p>
            <a:r>
              <a:rPr lang="en-GB" sz="2800" dirty="0">
                <a:solidFill>
                  <a:srgbClr val="0070C0"/>
                </a:solidFill>
              </a:rPr>
              <a:t>Why an HRBA to migration?</a:t>
            </a:r>
            <a:endParaRPr lang="en-US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584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AC036CF-4F6F-354E-B0DB-EFAC5DD05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6228"/>
            <a:ext cx="10515600" cy="651234"/>
          </a:xfrm>
        </p:spPr>
        <p:txBody>
          <a:bodyPr anchor="t">
            <a:normAutofit/>
          </a:bodyPr>
          <a:lstStyle/>
          <a:p>
            <a:r>
              <a:rPr lang="en-GB" sz="2800" dirty="0">
                <a:solidFill>
                  <a:srgbClr val="0070C0"/>
                </a:solidFill>
              </a:rPr>
              <a:t>A different point of view…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4" name="Content Placeholder 6"/>
          <p:cNvSpPr>
            <a:spLocks noGrp="1"/>
          </p:cNvSpPr>
          <p:nvPr/>
        </p:nvSpPr>
        <p:spPr bwMode="auto">
          <a:xfrm>
            <a:off x="836364" y="1858348"/>
            <a:ext cx="3744967" cy="3505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-108" charset="2"/>
              <a:buChar char="§"/>
              <a:defRPr sz="2400" kern="1200">
                <a:solidFill>
                  <a:schemeClr val="tx1"/>
                </a:solidFill>
                <a:latin typeface="Arial"/>
                <a:ea typeface="ＭＳ Ｐゴシック" pitchFamily="-108" charset="-128"/>
                <a:cs typeface="Arial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-108" charset="2"/>
              <a:buChar char="§"/>
              <a:defRPr sz="2200" kern="1200">
                <a:solidFill>
                  <a:schemeClr val="tx1"/>
                </a:solidFill>
                <a:latin typeface="Arial"/>
                <a:ea typeface="ＭＳ Ｐゴシック" pitchFamily="-108" charset="-128"/>
                <a:cs typeface="Arial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-108" charset="2"/>
              <a:buChar char="§"/>
              <a:defRPr sz="2000" kern="1200">
                <a:solidFill>
                  <a:schemeClr val="tx1"/>
                </a:solidFill>
                <a:latin typeface="Arial"/>
                <a:ea typeface="ＭＳ Ｐゴシック" pitchFamily="-108" charset="-128"/>
                <a:cs typeface="Arial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-108" charset="2"/>
              <a:buChar char="§"/>
              <a:defRPr sz="2000" kern="1200">
                <a:solidFill>
                  <a:schemeClr val="tx1"/>
                </a:solidFill>
                <a:latin typeface="Arial"/>
                <a:ea typeface="ＭＳ Ｐゴシック" pitchFamily="-108" charset="-128"/>
                <a:cs typeface="Arial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-108" charset="2"/>
              <a:buChar char="§"/>
              <a:defRPr sz="2000" kern="1200">
                <a:solidFill>
                  <a:schemeClr val="tx1"/>
                </a:solidFill>
                <a:latin typeface="Arial"/>
                <a:ea typeface="ＭＳ Ｐゴシック" pitchFamily="-108" charset="-128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latin typeface="Futura PT Heavy" panose="020B0802020204020303" pitchFamily="34" charset="0"/>
              </a:rPr>
              <a:t>Needs-based approach</a:t>
            </a:r>
          </a:p>
          <a:p>
            <a:pPr marL="0" indent="0">
              <a:buNone/>
            </a:pPr>
            <a:endParaRPr lang="en-US" sz="1800" dirty="0">
              <a:latin typeface="Futura Std Light" panose="020B0402020204020303" pitchFamily="34" charset="0"/>
            </a:endParaRPr>
          </a:p>
          <a:p>
            <a:pPr marL="0" indent="0">
              <a:buNone/>
            </a:pPr>
            <a:endParaRPr lang="en-US" dirty="0">
              <a:latin typeface="Futura Std Light" panose="020B0402020204020303" pitchFamily="34" charset="0"/>
            </a:endParaRPr>
          </a:p>
          <a:p>
            <a:pPr marL="0" indent="0">
              <a:buNone/>
            </a:pPr>
            <a:endParaRPr lang="en-US" sz="1400" dirty="0">
              <a:latin typeface="Futura Std Light" panose="020B0402020204020303" pitchFamily="34" charset="0"/>
            </a:endParaRPr>
          </a:p>
          <a:p>
            <a:pPr marL="0" indent="0">
              <a:buNone/>
            </a:pPr>
            <a:endParaRPr lang="en-US" sz="900" dirty="0">
              <a:latin typeface="Futura Std Light" panose="020B0402020204020303" pitchFamily="34" charset="0"/>
            </a:endParaRPr>
          </a:p>
          <a:p>
            <a:pPr marL="0" indent="0">
              <a:buNone/>
            </a:pPr>
            <a:r>
              <a:rPr lang="en-US" dirty="0">
                <a:latin typeface="Futura Std Light" panose="020B0402020204020303" pitchFamily="34" charset="0"/>
              </a:rPr>
              <a:t>We do this because it is right and we want to help people in </a:t>
            </a:r>
            <a:r>
              <a:rPr lang="en-US" dirty="0" smtClean="0">
                <a:latin typeface="Futura Std Light" panose="020B0402020204020303" pitchFamily="34" charset="0"/>
              </a:rPr>
              <a:t>need.</a:t>
            </a:r>
            <a:endParaRPr lang="en-US" dirty="0">
              <a:latin typeface="Futura Std Light" panose="020B0402020204020303" pitchFamily="34" charset="0"/>
            </a:endParaRPr>
          </a:p>
        </p:txBody>
      </p:sp>
      <p:sp>
        <p:nvSpPr>
          <p:cNvPr id="6" name="Content Placeholder 7"/>
          <p:cNvSpPr>
            <a:spLocks noGrp="1"/>
          </p:cNvSpPr>
          <p:nvPr/>
        </p:nvSpPr>
        <p:spPr bwMode="auto">
          <a:xfrm>
            <a:off x="5335275" y="1858348"/>
            <a:ext cx="3659717" cy="3505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-108" charset="2"/>
              <a:buChar char="§"/>
              <a:defRPr sz="2400" kern="1200">
                <a:solidFill>
                  <a:schemeClr val="tx1"/>
                </a:solidFill>
                <a:latin typeface="Arial"/>
                <a:ea typeface="ＭＳ Ｐゴシック" pitchFamily="-108" charset="-128"/>
                <a:cs typeface="Arial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-108" charset="2"/>
              <a:buChar char="§"/>
              <a:defRPr sz="2200" kern="1200">
                <a:solidFill>
                  <a:schemeClr val="tx1"/>
                </a:solidFill>
                <a:latin typeface="Arial"/>
                <a:ea typeface="ＭＳ Ｐゴシック" pitchFamily="-108" charset="-128"/>
                <a:cs typeface="Arial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-108" charset="2"/>
              <a:buChar char="§"/>
              <a:defRPr sz="2000" kern="1200">
                <a:solidFill>
                  <a:schemeClr val="tx1"/>
                </a:solidFill>
                <a:latin typeface="Arial"/>
                <a:ea typeface="ＭＳ Ｐゴシック" pitchFamily="-108" charset="-128"/>
                <a:cs typeface="Arial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-108" charset="2"/>
              <a:buChar char="§"/>
              <a:defRPr sz="2000" kern="1200">
                <a:solidFill>
                  <a:schemeClr val="tx1"/>
                </a:solidFill>
                <a:latin typeface="Arial"/>
                <a:ea typeface="ＭＳ Ｐゴシック" pitchFamily="-108" charset="-128"/>
                <a:cs typeface="Arial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-108" charset="2"/>
              <a:buChar char="§"/>
              <a:defRPr sz="2000" kern="1200">
                <a:solidFill>
                  <a:schemeClr val="tx1"/>
                </a:solidFill>
                <a:latin typeface="Arial"/>
                <a:ea typeface="ＭＳ Ｐゴシック" pitchFamily="-108" charset="-128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latin typeface="Futura PT Heavy" panose="020B0802020204020303" pitchFamily="34" charset="0"/>
              </a:rPr>
              <a:t>Rights-based approach</a:t>
            </a:r>
          </a:p>
          <a:p>
            <a:pPr marL="0" indent="0">
              <a:buNone/>
            </a:pPr>
            <a:endParaRPr lang="en-US" dirty="0">
              <a:latin typeface="Futura Std Light" panose="020B0402020204020303" pitchFamily="34" charset="0"/>
            </a:endParaRPr>
          </a:p>
          <a:p>
            <a:pPr marL="0" indent="0">
              <a:buNone/>
            </a:pPr>
            <a:endParaRPr lang="en-US" sz="2000" dirty="0">
              <a:latin typeface="Futura Std Light" panose="020B0402020204020303" pitchFamily="34" charset="0"/>
            </a:endParaRPr>
          </a:p>
          <a:p>
            <a:pPr marL="0" indent="0">
              <a:buNone/>
            </a:pPr>
            <a:endParaRPr lang="en-US" sz="1100" dirty="0">
              <a:latin typeface="Futura Std Light" panose="020B0402020204020303" pitchFamily="34" charset="0"/>
            </a:endParaRPr>
          </a:p>
          <a:p>
            <a:pPr marL="0" indent="0">
              <a:buNone/>
            </a:pPr>
            <a:endParaRPr lang="en-US" sz="900" dirty="0">
              <a:latin typeface="Futura Std Light" panose="020B0402020204020303" pitchFamily="34" charset="0"/>
            </a:endParaRPr>
          </a:p>
          <a:p>
            <a:pPr marL="0" indent="0">
              <a:buNone/>
            </a:pPr>
            <a:r>
              <a:rPr lang="en-US" dirty="0">
                <a:latin typeface="Futura Std Light" panose="020B0402020204020303" pitchFamily="34" charset="0"/>
              </a:rPr>
              <a:t>We do this because people have rights and we have a duty to meet our legal </a:t>
            </a:r>
            <a:r>
              <a:rPr lang="en-US" dirty="0" smtClean="0">
                <a:latin typeface="Futura Std Light" panose="020B0402020204020303" pitchFamily="34" charset="0"/>
              </a:rPr>
              <a:t>obligations.</a:t>
            </a:r>
            <a:endParaRPr lang="en-US" dirty="0">
              <a:latin typeface="Futura Std Light" panose="020B0402020204020303" pitchFamily="34" charset="0"/>
            </a:endParaRPr>
          </a:p>
        </p:txBody>
      </p:sp>
      <p:sp>
        <p:nvSpPr>
          <p:cNvPr id="8" name="Equal 7"/>
          <p:cNvSpPr/>
          <p:nvPr/>
        </p:nvSpPr>
        <p:spPr>
          <a:xfrm>
            <a:off x="2131764" y="2391748"/>
            <a:ext cx="914400" cy="914400"/>
          </a:xfrm>
          <a:prstGeom prst="mathEqual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Equal 8"/>
          <p:cNvSpPr/>
          <p:nvPr/>
        </p:nvSpPr>
        <p:spPr>
          <a:xfrm>
            <a:off x="6568069" y="2391748"/>
            <a:ext cx="914400" cy="914400"/>
          </a:xfrm>
          <a:prstGeom prst="mathEqual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65110" y="5383761"/>
            <a:ext cx="80056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rgbClr val="0070C0"/>
                </a:solidFill>
                <a:latin typeface="Futura PT Bold" panose="020B0902020204020203" pitchFamily="34" charset="0"/>
              </a:rPr>
              <a:t>LAW </a:t>
            </a:r>
            <a:r>
              <a:rPr lang="en-GB" sz="3200" dirty="0" smtClean="0">
                <a:solidFill>
                  <a:srgbClr val="0070C0"/>
                </a:solidFill>
                <a:latin typeface="Futura PT Bold" panose="020B0902020204020203" pitchFamily="34" charset="0"/>
              </a:rPr>
              <a:t>and NON-DISCRIMINATION</a:t>
            </a:r>
            <a:endParaRPr lang="en-GB" sz="3200" dirty="0">
              <a:solidFill>
                <a:srgbClr val="0070C0"/>
              </a:solidFill>
              <a:latin typeface="Futura PT Bold" panose="020B090202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8251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AC036CF-4F6F-354E-B0DB-EFAC5DD05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6228"/>
            <a:ext cx="10515600" cy="651234"/>
          </a:xfrm>
        </p:spPr>
        <p:txBody>
          <a:bodyPr anchor="t">
            <a:normAutofit/>
          </a:bodyPr>
          <a:lstStyle/>
          <a:p>
            <a:r>
              <a:rPr lang="en-GB" sz="2800" dirty="0">
                <a:solidFill>
                  <a:srgbClr val="0070C0"/>
                </a:solidFill>
              </a:rPr>
              <a:t>A different point of view…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4" name="Content Placeholder 6"/>
          <p:cNvSpPr>
            <a:spLocks noGrp="1"/>
          </p:cNvSpPr>
          <p:nvPr/>
        </p:nvSpPr>
        <p:spPr bwMode="auto">
          <a:xfrm>
            <a:off x="836364" y="1858348"/>
            <a:ext cx="3744967" cy="3505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-108" charset="2"/>
              <a:buChar char="§"/>
              <a:defRPr sz="2400" kern="1200">
                <a:solidFill>
                  <a:schemeClr val="tx1"/>
                </a:solidFill>
                <a:latin typeface="Arial"/>
                <a:ea typeface="ＭＳ Ｐゴシック" pitchFamily="-108" charset="-128"/>
                <a:cs typeface="Arial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-108" charset="2"/>
              <a:buChar char="§"/>
              <a:defRPr sz="2200" kern="1200">
                <a:solidFill>
                  <a:schemeClr val="tx1"/>
                </a:solidFill>
                <a:latin typeface="Arial"/>
                <a:ea typeface="ＭＳ Ｐゴシック" pitchFamily="-108" charset="-128"/>
                <a:cs typeface="Arial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-108" charset="2"/>
              <a:buChar char="§"/>
              <a:defRPr sz="2000" kern="1200">
                <a:solidFill>
                  <a:schemeClr val="tx1"/>
                </a:solidFill>
                <a:latin typeface="Arial"/>
                <a:ea typeface="ＭＳ Ｐゴシック" pitchFamily="-108" charset="-128"/>
                <a:cs typeface="Arial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-108" charset="2"/>
              <a:buChar char="§"/>
              <a:defRPr sz="2000" kern="1200">
                <a:solidFill>
                  <a:schemeClr val="tx1"/>
                </a:solidFill>
                <a:latin typeface="Arial"/>
                <a:ea typeface="ＭＳ Ｐゴシック" pitchFamily="-108" charset="-128"/>
                <a:cs typeface="Arial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-108" charset="2"/>
              <a:buChar char="§"/>
              <a:defRPr sz="2000" kern="1200">
                <a:solidFill>
                  <a:schemeClr val="tx1"/>
                </a:solidFill>
                <a:latin typeface="Arial"/>
                <a:ea typeface="ＭＳ Ｐゴシック" pitchFamily="-108" charset="-128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latin typeface="Futura PT Heavy" panose="020B0802020204020303" pitchFamily="34" charset="0"/>
              </a:rPr>
              <a:t>Needs not </a:t>
            </a:r>
            <a:r>
              <a:rPr lang="en-US" dirty="0" smtClean="0">
                <a:latin typeface="Futura PT Heavy" panose="020B0802020204020303" pitchFamily="34" charset="0"/>
              </a:rPr>
              <a:t>fulfilled</a:t>
            </a:r>
            <a:br>
              <a:rPr lang="en-US" dirty="0" smtClean="0">
                <a:latin typeface="Futura PT Heavy" panose="020B0802020204020303" pitchFamily="34" charset="0"/>
              </a:rPr>
            </a:br>
            <a:endParaRPr lang="en-US" dirty="0">
              <a:latin typeface="Futura PT Heavy" panose="020B0802020204020303" pitchFamily="34" charset="0"/>
            </a:endParaRPr>
          </a:p>
          <a:p>
            <a:pPr marL="0" indent="0">
              <a:buNone/>
            </a:pPr>
            <a:endParaRPr lang="en-US" sz="1800" dirty="0">
              <a:latin typeface="Futura Std Light" panose="020B0402020204020303" pitchFamily="34" charset="0"/>
            </a:endParaRPr>
          </a:p>
          <a:p>
            <a:pPr marL="0" indent="0">
              <a:buNone/>
            </a:pPr>
            <a:endParaRPr lang="en-US" dirty="0">
              <a:latin typeface="Futura Std Light" panose="020B0402020204020303" pitchFamily="34" charset="0"/>
            </a:endParaRPr>
          </a:p>
          <a:p>
            <a:pPr marL="0" indent="0">
              <a:buNone/>
            </a:pPr>
            <a:endParaRPr lang="en-US" sz="1400" dirty="0">
              <a:latin typeface="Futura Std Light" panose="020B0402020204020303" pitchFamily="34" charset="0"/>
            </a:endParaRPr>
          </a:p>
          <a:p>
            <a:pPr marL="0" indent="0">
              <a:buNone/>
            </a:pPr>
            <a:r>
              <a:rPr lang="en-US" dirty="0" smtClean="0">
                <a:latin typeface="Futura Std Light" panose="020B0402020204020303" pitchFamily="34" charset="0"/>
              </a:rPr>
              <a:t>People </a:t>
            </a:r>
            <a:r>
              <a:rPr lang="en-US" dirty="0">
                <a:latin typeface="Futura Std Light" panose="020B0402020204020303" pitchFamily="34" charset="0"/>
              </a:rPr>
              <a:t>are dissatisfied.</a:t>
            </a:r>
          </a:p>
        </p:txBody>
      </p:sp>
      <p:sp>
        <p:nvSpPr>
          <p:cNvPr id="6" name="Content Placeholder 7"/>
          <p:cNvSpPr>
            <a:spLocks noGrp="1"/>
          </p:cNvSpPr>
          <p:nvPr/>
        </p:nvSpPr>
        <p:spPr bwMode="auto">
          <a:xfrm>
            <a:off x="5335275" y="1858348"/>
            <a:ext cx="3659717" cy="3505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-108" charset="2"/>
              <a:buChar char="§"/>
              <a:defRPr sz="2400" kern="1200">
                <a:solidFill>
                  <a:schemeClr val="tx1"/>
                </a:solidFill>
                <a:latin typeface="Arial"/>
                <a:ea typeface="ＭＳ Ｐゴシック" pitchFamily="-108" charset="-128"/>
                <a:cs typeface="Arial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-108" charset="2"/>
              <a:buChar char="§"/>
              <a:defRPr sz="2200" kern="1200">
                <a:solidFill>
                  <a:schemeClr val="tx1"/>
                </a:solidFill>
                <a:latin typeface="Arial"/>
                <a:ea typeface="ＭＳ Ｐゴシック" pitchFamily="-108" charset="-128"/>
                <a:cs typeface="Arial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-108" charset="2"/>
              <a:buChar char="§"/>
              <a:defRPr sz="2000" kern="1200">
                <a:solidFill>
                  <a:schemeClr val="tx1"/>
                </a:solidFill>
                <a:latin typeface="Arial"/>
                <a:ea typeface="ＭＳ Ｐゴシック" pitchFamily="-108" charset="-128"/>
                <a:cs typeface="Arial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-108" charset="2"/>
              <a:buChar char="§"/>
              <a:defRPr sz="2000" kern="1200">
                <a:solidFill>
                  <a:schemeClr val="tx1"/>
                </a:solidFill>
                <a:latin typeface="Arial"/>
                <a:ea typeface="ＭＳ Ｐゴシック" pitchFamily="-108" charset="-128"/>
                <a:cs typeface="Arial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-108" charset="2"/>
              <a:buChar char="§"/>
              <a:defRPr sz="2000" kern="1200">
                <a:solidFill>
                  <a:schemeClr val="tx1"/>
                </a:solidFill>
                <a:latin typeface="Arial"/>
                <a:ea typeface="ＭＳ Ｐゴシック" pitchFamily="-108" charset="-128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>
                <a:latin typeface="Futura PT Heavy" panose="020B0802020204020303" pitchFamily="34" charset="0"/>
              </a:rPr>
              <a:t>Rights not respected, protected or </a:t>
            </a:r>
            <a:r>
              <a:rPr lang="en-GB" dirty="0" smtClean="0">
                <a:latin typeface="Futura PT Heavy" panose="020B0802020204020303" pitchFamily="34" charset="0"/>
              </a:rPr>
              <a:t>fulfilled</a:t>
            </a:r>
            <a:endParaRPr lang="en-US" dirty="0">
              <a:latin typeface="Futura PT Heavy" panose="020B0802020204020303" pitchFamily="34" charset="0"/>
            </a:endParaRPr>
          </a:p>
          <a:p>
            <a:pPr marL="0" indent="0">
              <a:buNone/>
            </a:pPr>
            <a:endParaRPr lang="en-US" dirty="0">
              <a:latin typeface="Futura Std Light" panose="020B0402020204020303" pitchFamily="34" charset="0"/>
            </a:endParaRPr>
          </a:p>
          <a:p>
            <a:pPr marL="0" indent="0">
              <a:buNone/>
            </a:pPr>
            <a:endParaRPr lang="en-US" sz="2000" dirty="0">
              <a:latin typeface="Futura Std Light" panose="020B0402020204020303" pitchFamily="34" charset="0"/>
            </a:endParaRPr>
          </a:p>
          <a:p>
            <a:pPr marL="0" indent="0">
              <a:buNone/>
            </a:pPr>
            <a:endParaRPr lang="en-US" sz="1100" dirty="0">
              <a:latin typeface="Futura Std Light" panose="020B0402020204020303" pitchFamily="34" charset="0"/>
            </a:endParaRPr>
          </a:p>
          <a:p>
            <a:pPr marL="0" indent="0">
              <a:buNone/>
            </a:pPr>
            <a:endParaRPr lang="en-US" sz="900" dirty="0">
              <a:latin typeface="Futura Std Light" panose="020B0402020204020303" pitchFamily="34" charset="0"/>
            </a:endParaRPr>
          </a:p>
          <a:p>
            <a:pPr marL="0" indent="0">
              <a:buNone/>
            </a:pPr>
            <a:r>
              <a:rPr lang="en-GB" dirty="0">
                <a:latin typeface="Futura Std Light" panose="020B0402020204020303" pitchFamily="34" charset="0"/>
              </a:rPr>
              <a:t>A violation has occurred for which there must be remedies. ‘Duty bearers’ must be accountable.</a:t>
            </a:r>
            <a:endParaRPr lang="en-US" dirty="0">
              <a:latin typeface="Futura Std Light" panose="020B0402020204020303" pitchFamily="34" charset="0"/>
            </a:endParaRPr>
          </a:p>
        </p:txBody>
      </p:sp>
      <p:sp>
        <p:nvSpPr>
          <p:cNvPr id="8" name="Equal 7"/>
          <p:cNvSpPr/>
          <p:nvPr/>
        </p:nvSpPr>
        <p:spPr>
          <a:xfrm>
            <a:off x="2131764" y="2587696"/>
            <a:ext cx="914400" cy="914400"/>
          </a:xfrm>
          <a:prstGeom prst="mathEqual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Equal 8"/>
          <p:cNvSpPr/>
          <p:nvPr/>
        </p:nvSpPr>
        <p:spPr>
          <a:xfrm>
            <a:off x="6568069" y="2587696"/>
            <a:ext cx="914400" cy="914400"/>
          </a:xfrm>
          <a:prstGeom prst="mathEqual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65110" y="5383761"/>
            <a:ext cx="80056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rgbClr val="0070C0"/>
                </a:solidFill>
                <a:latin typeface="Futura PT Bold" panose="020B0902020204020203" pitchFamily="34" charset="0"/>
              </a:rPr>
              <a:t>ACCOUNTABILITY</a:t>
            </a:r>
          </a:p>
        </p:txBody>
      </p:sp>
    </p:spTree>
    <p:extLst>
      <p:ext uri="{BB962C8B-B14F-4D97-AF65-F5344CB8AC3E}">
        <p14:creationId xmlns:p14="http://schemas.microsoft.com/office/powerpoint/2010/main" val="1437557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AC036CF-4F6F-354E-B0DB-EFAC5DD05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6228"/>
            <a:ext cx="10515600" cy="651234"/>
          </a:xfrm>
        </p:spPr>
        <p:txBody>
          <a:bodyPr anchor="t">
            <a:normAutofit/>
          </a:bodyPr>
          <a:lstStyle/>
          <a:p>
            <a:r>
              <a:rPr lang="en-GB" sz="2800" dirty="0">
                <a:solidFill>
                  <a:srgbClr val="0070C0"/>
                </a:solidFill>
              </a:rPr>
              <a:t>A different point of view…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4" name="Content Placeholder 6"/>
          <p:cNvSpPr>
            <a:spLocks noGrp="1"/>
          </p:cNvSpPr>
          <p:nvPr/>
        </p:nvSpPr>
        <p:spPr bwMode="auto">
          <a:xfrm>
            <a:off x="836364" y="1858348"/>
            <a:ext cx="3744967" cy="3505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-108" charset="2"/>
              <a:buChar char="§"/>
              <a:defRPr sz="2400" kern="1200">
                <a:solidFill>
                  <a:schemeClr val="tx1"/>
                </a:solidFill>
                <a:latin typeface="Arial"/>
                <a:ea typeface="ＭＳ Ｐゴシック" pitchFamily="-108" charset="-128"/>
                <a:cs typeface="Arial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-108" charset="2"/>
              <a:buChar char="§"/>
              <a:defRPr sz="2200" kern="1200">
                <a:solidFill>
                  <a:schemeClr val="tx1"/>
                </a:solidFill>
                <a:latin typeface="Arial"/>
                <a:ea typeface="ＭＳ Ｐゴシック" pitchFamily="-108" charset="-128"/>
                <a:cs typeface="Arial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-108" charset="2"/>
              <a:buChar char="§"/>
              <a:defRPr sz="2000" kern="1200">
                <a:solidFill>
                  <a:schemeClr val="tx1"/>
                </a:solidFill>
                <a:latin typeface="Arial"/>
                <a:ea typeface="ＭＳ Ｐゴシック" pitchFamily="-108" charset="-128"/>
                <a:cs typeface="Arial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-108" charset="2"/>
              <a:buChar char="§"/>
              <a:defRPr sz="2000" kern="1200">
                <a:solidFill>
                  <a:schemeClr val="tx1"/>
                </a:solidFill>
                <a:latin typeface="Arial"/>
                <a:ea typeface="ＭＳ Ｐゴシック" pitchFamily="-108" charset="-128"/>
                <a:cs typeface="Arial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-108" charset="2"/>
              <a:buChar char="§"/>
              <a:defRPr sz="2000" kern="1200">
                <a:solidFill>
                  <a:schemeClr val="tx1"/>
                </a:solidFill>
                <a:latin typeface="Arial"/>
                <a:ea typeface="ＭＳ Ｐゴシック" pitchFamily="-108" charset="-128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latin typeface="Futura PT Heavy" panose="020B0802020204020303" pitchFamily="34" charset="0"/>
              </a:rPr>
              <a:t>Needs-based approach</a:t>
            </a:r>
          </a:p>
          <a:p>
            <a:pPr marL="0" indent="0">
              <a:buNone/>
            </a:pPr>
            <a:endParaRPr lang="en-US" sz="1800" dirty="0">
              <a:latin typeface="Futura Std Light" panose="020B0402020204020303" pitchFamily="34" charset="0"/>
            </a:endParaRPr>
          </a:p>
          <a:p>
            <a:pPr marL="0" indent="0">
              <a:buNone/>
            </a:pPr>
            <a:endParaRPr lang="en-US" dirty="0">
              <a:latin typeface="Futura Std Light" panose="020B0402020204020303" pitchFamily="34" charset="0"/>
            </a:endParaRPr>
          </a:p>
          <a:p>
            <a:pPr marL="0" indent="0">
              <a:buNone/>
            </a:pPr>
            <a:endParaRPr lang="en-US" sz="1400" dirty="0">
              <a:latin typeface="Futura Std Light" panose="020B0402020204020303" pitchFamily="34" charset="0"/>
            </a:endParaRPr>
          </a:p>
          <a:p>
            <a:pPr marL="0" indent="0">
              <a:buNone/>
            </a:pPr>
            <a:endParaRPr lang="en-US" sz="900" dirty="0">
              <a:latin typeface="Futura Std Light" panose="020B0402020204020303" pitchFamily="34" charset="0"/>
            </a:endParaRPr>
          </a:p>
          <a:p>
            <a:pPr marL="0" indent="0">
              <a:buNone/>
            </a:pPr>
            <a:r>
              <a:rPr lang="en-GB" dirty="0" smtClean="0">
                <a:latin typeface="Futura Std Light" panose="020B0402020204020303" pitchFamily="34" charset="0"/>
              </a:rPr>
              <a:t/>
            </a:r>
            <a:br>
              <a:rPr lang="en-GB" dirty="0" smtClean="0">
                <a:latin typeface="Futura Std Light" panose="020B0402020204020303" pitchFamily="34" charset="0"/>
              </a:rPr>
            </a:br>
            <a:r>
              <a:rPr lang="en-GB" dirty="0" smtClean="0">
                <a:latin typeface="Futura Std Light" panose="020B0402020204020303" pitchFamily="34" charset="0"/>
              </a:rPr>
              <a:t>People </a:t>
            </a:r>
            <a:r>
              <a:rPr lang="en-GB" dirty="0">
                <a:latin typeface="Futura Std Light" panose="020B0402020204020303" pitchFamily="34" charset="0"/>
              </a:rPr>
              <a:t>are ‘fortunate’ beneficiaries of the kindness of others.</a:t>
            </a:r>
            <a:endParaRPr lang="en-US" dirty="0">
              <a:latin typeface="Futura Std Light" panose="020B0402020204020303" pitchFamily="34" charset="0"/>
            </a:endParaRPr>
          </a:p>
        </p:txBody>
      </p:sp>
      <p:sp>
        <p:nvSpPr>
          <p:cNvPr id="6" name="Content Placeholder 7"/>
          <p:cNvSpPr>
            <a:spLocks noGrp="1"/>
          </p:cNvSpPr>
          <p:nvPr/>
        </p:nvSpPr>
        <p:spPr bwMode="auto">
          <a:xfrm>
            <a:off x="5335275" y="1858348"/>
            <a:ext cx="4023329" cy="381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10000"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-108" charset="2"/>
              <a:buChar char="§"/>
              <a:defRPr sz="2400" kern="1200">
                <a:solidFill>
                  <a:schemeClr val="tx1"/>
                </a:solidFill>
                <a:latin typeface="Arial"/>
                <a:ea typeface="ＭＳ Ｐゴシック" pitchFamily="-108" charset="-128"/>
                <a:cs typeface="Arial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-108" charset="2"/>
              <a:buChar char="§"/>
              <a:defRPr sz="2200" kern="1200">
                <a:solidFill>
                  <a:schemeClr val="tx1"/>
                </a:solidFill>
                <a:latin typeface="Arial"/>
                <a:ea typeface="ＭＳ Ｐゴシック" pitchFamily="-108" charset="-128"/>
                <a:cs typeface="Arial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-108" charset="2"/>
              <a:buChar char="§"/>
              <a:defRPr sz="2000" kern="1200">
                <a:solidFill>
                  <a:schemeClr val="tx1"/>
                </a:solidFill>
                <a:latin typeface="Arial"/>
                <a:ea typeface="ＭＳ Ｐゴシック" pitchFamily="-108" charset="-128"/>
                <a:cs typeface="Arial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-108" charset="2"/>
              <a:buChar char="§"/>
              <a:defRPr sz="2000" kern="1200">
                <a:solidFill>
                  <a:schemeClr val="tx1"/>
                </a:solidFill>
                <a:latin typeface="Arial"/>
                <a:ea typeface="ＭＳ Ｐゴシック" pitchFamily="-108" charset="-128"/>
                <a:cs typeface="Arial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-108" charset="2"/>
              <a:buChar char="§"/>
              <a:defRPr sz="2000" kern="1200">
                <a:solidFill>
                  <a:schemeClr val="tx1"/>
                </a:solidFill>
                <a:latin typeface="Arial"/>
                <a:ea typeface="ＭＳ Ｐゴシック" pitchFamily="-108" charset="-128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latin typeface="Futura PT Heavy" panose="020B0802020204020303" pitchFamily="34" charset="0"/>
              </a:rPr>
              <a:t>Rights-based approach</a:t>
            </a:r>
          </a:p>
          <a:p>
            <a:pPr marL="0" indent="0">
              <a:buNone/>
            </a:pPr>
            <a:endParaRPr lang="en-US" dirty="0">
              <a:latin typeface="Futura Std Light" panose="020B0402020204020303" pitchFamily="34" charset="0"/>
            </a:endParaRPr>
          </a:p>
          <a:p>
            <a:pPr marL="0" indent="0">
              <a:buNone/>
            </a:pPr>
            <a:endParaRPr lang="en-US" sz="2000" dirty="0">
              <a:latin typeface="Futura Std Light" panose="020B0402020204020303" pitchFamily="34" charset="0"/>
            </a:endParaRPr>
          </a:p>
          <a:p>
            <a:pPr marL="0" indent="0">
              <a:buNone/>
            </a:pPr>
            <a:endParaRPr lang="en-US" sz="1100" dirty="0">
              <a:latin typeface="Futura Std Light" panose="020B0402020204020303" pitchFamily="34" charset="0"/>
            </a:endParaRPr>
          </a:p>
          <a:p>
            <a:pPr marL="0" indent="0">
              <a:buNone/>
            </a:pPr>
            <a:endParaRPr lang="en-US" sz="900" dirty="0">
              <a:latin typeface="Futura Std Light" panose="020B0402020204020303" pitchFamily="34" charset="0"/>
            </a:endParaRPr>
          </a:p>
          <a:p>
            <a:pPr marL="0" indent="0">
              <a:buNone/>
            </a:pPr>
            <a:r>
              <a:rPr lang="en-GB" dirty="0" smtClean="0">
                <a:latin typeface="Futura Std Light" panose="020B0402020204020303" pitchFamily="34" charset="0"/>
              </a:rPr>
              <a:t/>
            </a:r>
            <a:br>
              <a:rPr lang="en-GB" dirty="0" smtClean="0">
                <a:latin typeface="Futura Std Light" panose="020B0402020204020303" pitchFamily="34" charset="0"/>
              </a:rPr>
            </a:br>
            <a:r>
              <a:rPr lang="en-GB" dirty="0" smtClean="0">
                <a:latin typeface="Futura Std Light" panose="020B0402020204020303" pitchFamily="34" charset="0"/>
              </a:rPr>
              <a:t/>
            </a:r>
            <a:br>
              <a:rPr lang="en-GB" dirty="0" smtClean="0">
                <a:latin typeface="Futura Std Light" panose="020B0402020204020303" pitchFamily="34" charset="0"/>
              </a:rPr>
            </a:br>
            <a:r>
              <a:rPr lang="en-GB" sz="2600" dirty="0" smtClean="0">
                <a:latin typeface="Futura Std Light" panose="020B0402020204020303" pitchFamily="34" charset="0"/>
              </a:rPr>
              <a:t>People </a:t>
            </a:r>
            <a:r>
              <a:rPr lang="en-GB" sz="2600" dirty="0">
                <a:latin typeface="Futura Std Light" panose="020B0402020204020303" pitchFamily="34" charset="0"/>
              </a:rPr>
              <a:t>are ‘rights holders’ – active subjects – who have entitlements that others have an obligation to respect, protect and fulfil.</a:t>
            </a:r>
            <a:endParaRPr lang="en-US" sz="2600" dirty="0">
              <a:latin typeface="Futura Std Light" panose="020B04020202040203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65110" y="5738327"/>
            <a:ext cx="80056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rgbClr val="0070C0"/>
                </a:solidFill>
                <a:latin typeface="Futura PT Bold" panose="020B0902020204020203" pitchFamily="34" charset="0"/>
              </a:rPr>
              <a:t>PARTICIPATION and EMPOWERMENT</a:t>
            </a:r>
          </a:p>
        </p:txBody>
      </p:sp>
      <p:sp>
        <p:nvSpPr>
          <p:cNvPr id="10" name="Down Arrow 9"/>
          <p:cNvSpPr/>
          <p:nvPr/>
        </p:nvSpPr>
        <p:spPr>
          <a:xfrm>
            <a:off x="2095500" y="2654560"/>
            <a:ext cx="685800" cy="91440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11" name="Down Arrow 10"/>
          <p:cNvSpPr/>
          <p:nvPr/>
        </p:nvSpPr>
        <p:spPr>
          <a:xfrm>
            <a:off x="6661139" y="2654560"/>
            <a:ext cx="685800" cy="91440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8407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AC036CF-4F6F-354E-B0DB-EFAC5DD05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6228"/>
            <a:ext cx="10515600" cy="651234"/>
          </a:xfrm>
        </p:spPr>
        <p:txBody>
          <a:bodyPr anchor="t">
            <a:normAutofit/>
          </a:bodyPr>
          <a:lstStyle/>
          <a:p>
            <a:r>
              <a:rPr lang="en-GB" sz="2800" dirty="0">
                <a:solidFill>
                  <a:srgbClr val="0070C0"/>
                </a:solidFill>
              </a:rPr>
              <a:t>What is a human rights-based approach?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512649" y="2885454"/>
            <a:ext cx="2760771" cy="2160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600" dirty="0">
                <a:latin typeface="Futura PT Heavy" panose="020B0802020204020303" pitchFamily="34" charset="0"/>
              </a:rPr>
              <a:t>FRAMEWORK </a:t>
            </a:r>
            <a:r>
              <a:rPr lang="en-US" sz="2600" dirty="0" smtClean="0">
                <a:latin typeface="Futura PT Heavy" panose="020B0802020204020303" pitchFamily="34" charset="0"/>
              </a:rPr>
              <a:t/>
            </a:r>
            <a:br>
              <a:rPr lang="en-US" sz="2600" dirty="0" smtClean="0">
                <a:latin typeface="Futura PT Heavy" panose="020B0802020204020303" pitchFamily="34" charset="0"/>
              </a:rPr>
            </a:br>
            <a:r>
              <a:rPr lang="en-US" sz="2600" dirty="0" smtClean="0">
                <a:latin typeface="Futura PT Heavy" panose="020B0802020204020303" pitchFamily="34" charset="0"/>
              </a:rPr>
              <a:t>OF </a:t>
            </a:r>
            <a:r>
              <a:rPr lang="en-US" sz="2600" dirty="0">
                <a:latin typeface="Futura PT Heavy" panose="020B0802020204020303" pitchFamily="34" charset="0"/>
              </a:rPr>
              <a:t>ACTION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505061" y="2885454"/>
            <a:ext cx="2866812" cy="21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600" dirty="0" smtClean="0">
                <a:latin typeface="Futura PT Heavy" panose="020B0802020204020303" pitchFamily="34" charset="0"/>
              </a:rPr>
              <a:t>METHODOLOGY</a:t>
            </a:r>
            <a:endParaRPr lang="en-US" sz="2600" dirty="0">
              <a:latin typeface="Futura PT Heavy" panose="020B0802020204020303" pitchFamily="34" charset="0"/>
            </a:endParaRPr>
          </a:p>
        </p:txBody>
      </p:sp>
      <p:sp>
        <p:nvSpPr>
          <p:cNvPr id="15" name="Right Arrow 14"/>
          <p:cNvSpPr/>
          <p:nvPr/>
        </p:nvSpPr>
        <p:spPr>
          <a:xfrm rot="13711905">
            <a:off x="4139352" y="5164812"/>
            <a:ext cx="1324044" cy="484632"/>
          </a:xfrm>
          <a:prstGeom prst="rightArrow">
            <a:avLst/>
          </a:prstGeom>
          <a:solidFill>
            <a:srgbClr val="0070C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 rot="18772105">
            <a:off x="4313653" y="5168479"/>
            <a:ext cx="1323573" cy="484632"/>
          </a:xfrm>
          <a:prstGeom prst="rightArrow">
            <a:avLst/>
          </a:prstGeom>
          <a:solidFill>
            <a:srgbClr val="0070C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7" name="Left-Right Arrow 16"/>
          <p:cNvSpPr/>
          <p:nvPr/>
        </p:nvSpPr>
        <p:spPr>
          <a:xfrm>
            <a:off x="4348065" y="3725213"/>
            <a:ext cx="1054359" cy="484632"/>
          </a:xfrm>
          <a:prstGeom prst="left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8" name="TextBox 43"/>
          <p:cNvSpPr txBox="1">
            <a:spLocks noChangeArrowheads="1"/>
          </p:cNvSpPr>
          <p:nvPr/>
        </p:nvSpPr>
        <p:spPr bwMode="auto">
          <a:xfrm>
            <a:off x="814873" y="2896669"/>
            <a:ext cx="380088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800" b="1" dirty="0">
                <a:solidFill>
                  <a:srgbClr val="0070C0"/>
                </a:solidFill>
                <a:latin typeface="Futura PT Heavy" panose="020B0802020204020303" pitchFamily="34" charset="0"/>
              </a:rPr>
              <a:t>CONTENT</a:t>
            </a:r>
          </a:p>
        </p:txBody>
      </p:sp>
      <p:sp>
        <p:nvSpPr>
          <p:cNvPr id="19" name="TextBox 40"/>
          <p:cNvSpPr txBox="1">
            <a:spLocks noChangeArrowheads="1"/>
          </p:cNvSpPr>
          <p:nvPr/>
        </p:nvSpPr>
        <p:spPr bwMode="auto">
          <a:xfrm>
            <a:off x="8650232" y="2885454"/>
            <a:ext cx="431800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800" b="1" dirty="0">
                <a:solidFill>
                  <a:srgbClr val="0070C0"/>
                </a:solidFill>
                <a:latin typeface="Futura PT Heavy" panose="020B0802020204020303" pitchFamily="34" charset="0"/>
              </a:rPr>
              <a:t>P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800" b="1" dirty="0">
                <a:solidFill>
                  <a:srgbClr val="0070C0"/>
                </a:solidFill>
                <a:latin typeface="Futura PT Heavy" panose="020B0802020204020303" pitchFamily="34" charset="0"/>
              </a:rPr>
              <a:t>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800" b="1" dirty="0" smtClean="0">
                <a:solidFill>
                  <a:srgbClr val="0070C0"/>
                </a:solidFill>
                <a:latin typeface="Futura PT Heavy" panose="020B0802020204020303" pitchFamily="34" charset="0"/>
              </a:rPr>
              <a:t>OCE</a:t>
            </a:r>
            <a:br>
              <a:rPr lang="en-GB" altLang="en-US" sz="1800" b="1" dirty="0" smtClean="0">
                <a:solidFill>
                  <a:srgbClr val="0070C0"/>
                </a:solidFill>
                <a:latin typeface="Futura PT Heavy" panose="020B0802020204020303" pitchFamily="34" charset="0"/>
              </a:rPr>
            </a:br>
            <a:r>
              <a:rPr lang="en-GB" altLang="en-US" sz="1800" b="1" dirty="0" smtClean="0">
                <a:solidFill>
                  <a:srgbClr val="0070C0"/>
                </a:solidFill>
                <a:latin typeface="Futura PT Heavy" panose="020B0802020204020303" pitchFamily="34" charset="0"/>
              </a:rPr>
              <a:t>SS</a:t>
            </a:r>
            <a:endParaRPr lang="en-GB" altLang="en-US" sz="1800" b="1" dirty="0">
              <a:solidFill>
                <a:srgbClr val="0070C0"/>
              </a:solidFill>
              <a:latin typeface="Futura PT Heavy" panose="020B0802020204020303" pitchFamily="34" charset="0"/>
            </a:endParaRPr>
          </a:p>
        </p:txBody>
      </p:sp>
      <p:sp>
        <p:nvSpPr>
          <p:cNvPr id="3" name="Rounded Rectangular Callout 2"/>
          <p:cNvSpPr/>
          <p:nvPr/>
        </p:nvSpPr>
        <p:spPr>
          <a:xfrm>
            <a:off x="1537232" y="1869522"/>
            <a:ext cx="1427584" cy="780365"/>
          </a:xfrm>
          <a:prstGeom prst="wedgeRoundRectCallou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1537232" y="1944170"/>
            <a:ext cx="1427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Futura Std Light" panose="020B0402020204020303" pitchFamily="34" charset="0"/>
              </a:rPr>
              <a:t>What do we do</a:t>
            </a:r>
            <a:r>
              <a:rPr lang="en-US" b="1" dirty="0" smtClean="0">
                <a:solidFill>
                  <a:schemeClr val="bg1"/>
                </a:solidFill>
                <a:latin typeface="Futura Std Light" panose="020B0402020204020303" pitchFamily="34" charset="0"/>
              </a:rPr>
              <a:t>?</a:t>
            </a:r>
            <a:endParaRPr lang="en-US" b="1" dirty="0">
              <a:solidFill>
                <a:schemeClr val="bg1"/>
              </a:solidFill>
              <a:latin typeface="Futura Std Light" panose="020B0402020204020303" pitchFamily="34" charset="0"/>
            </a:endParaRPr>
          </a:p>
        </p:txBody>
      </p:sp>
      <p:sp>
        <p:nvSpPr>
          <p:cNvPr id="20" name="Rounded Rectangular Callout 19"/>
          <p:cNvSpPr/>
          <p:nvPr/>
        </p:nvSpPr>
        <p:spPr>
          <a:xfrm flipH="1">
            <a:off x="6944289" y="1869522"/>
            <a:ext cx="1427584" cy="780365"/>
          </a:xfrm>
          <a:prstGeom prst="wedgeRoundRectCallou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extBox 20"/>
          <p:cNvSpPr txBox="1"/>
          <p:nvPr/>
        </p:nvSpPr>
        <p:spPr>
          <a:xfrm>
            <a:off x="6944289" y="1944170"/>
            <a:ext cx="1427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Futura Std Light" panose="020B0402020204020303" pitchFamily="34" charset="0"/>
              </a:rPr>
              <a:t>What do we </a:t>
            </a:r>
            <a:r>
              <a:rPr lang="en-US" b="1" dirty="0" smtClean="0">
                <a:solidFill>
                  <a:schemeClr val="bg1"/>
                </a:solidFill>
                <a:latin typeface="Futura Std Light" panose="020B0402020204020303" pitchFamily="34" charset="0"/>
              </a:rPr>
              <a:t>do it?</a:t>
            </a:r>
            <a:endParaRPr lang="en-US" b="1" dirty="0">
              <a:solidFill>
                <a:schemeClr val="bg1"/>
              </a:solidFill>
              <a:latin typeface="Futura Std Light" panose="020B0402020204020303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487473" y="5407762"/>
            <a:ext cx="6884400" cy="1143000"/>
          </a:xfrm>
          <a:prstGeom prst="rect">
            <a:avLst/>
          </a:prstGeom>
          <a:solidFill>
            <a:srgbClr val="0070C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latin typeface="Futura PT Heavy" panose="020B0802020204020303" pitchFamily="34" charset="0"/>
              </a:rPr>
              <a:t>HUMAN RIGHTS STANDARDS </a:t>
            </a:r>
            <a:r>
              <a:rPr lang="en-US" sz="2800" b="1" dirty="0" smtClean="0">
                <a:latin typeface="Futura PT Heavy" panose="020B0802020204020303" pitchFamily="34" charset="0"/>
              </a:rPr>
              <a:t/>
            </a:r>
            <a:br>
              <a:rPr lang="en-US" sz="2800" b="1" dirty="0" smtClean="0">
                <a:latin typeface="Futura PT Heavy" panose="020B0802020204020303" pitchFamily="34" charset="0"/>
              </a:rPr>
            </a:br>
            <a:r>
              <a:rPr lang="en-US" sz="2800" b="1" dirty="0" smtClean="0">
                <a:latin typeface="Futura PT Heavy" panose="020B0802020204020303" pitchFamily="34" charset="0"/>
              </a:rPr>
              <a:t>and </a:t>
            </a:r>
            <a:r>
              <a:rPr lang="en-US" sz="2800" b="1" dirty="0">
                <a:latin typeface="Futura PT Heavy" panose="020B0802020204020303" pitchFamily="34" charset="0"/>
              </a:rPr>
              <a:t>PRINCIPLES</a:t>
            </a:r>
          </a:p>
        </p:txBody>
      </p:sp>
    </p:spTree>
    <p:extLst>
      <p:ext uri="{BB962C8B-B14F-4D97-AF65-F5344CB8AC3E}">
        <p14:creationId xmlns:p14="http://schemas.microsoft.com/office/powerpoint/2010/main" val="1914388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AC036CF-4F6F-354E-B0DB-EFAC5DD05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6228"/>
            <a:ext cx="10515600" cy="651234"/>
          </a:xfrm>
        </p:spPr>
        <p:txBody>
          <a:bodyPr anchor="t">
            <a:normAutofit/>
          </a:bodyPr>
          <a:lstStyle/>
          <a:p>
            <a:r>
              <a:rPr lang="en-GB" sz="2800" dirty="0">
                <a:solidFill>
                  <a:srgbClr val="0070C0"/>
                </a:solidFill>
              </a:rPr>
              <a:t>What is a human rights-based approach?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22" name="Content Placeholder 3"/>
          <p:cNvSpPr txBox="1">
            <a:spLocks/>
          </p:cNvSpPr>
          <p:nvPr/>
        </p:nvSpPr>
        <p:spPr>
          <a:xfrm>
            <a:off x="838200" y="2113415"/>
            <a:ext cx="6467669" cy="40863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Futura Std Light" panose="020B0602020204020303" pitchFamily="34" charset="-79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Futura Std Light" panose="020B0602020204020303" pitchFamily="34" charset="-79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Futura Std Light" panose="020B0602020204020303" pitchFamily="34" charset="-79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Futura Std Light" panose="020B0602020204020303" pitchFamily="34" charset="-79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Futura Std Light" panose="020B0602020204020303" pitchFamily="34" charset="-79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20000"/>
              </a:lnSpc>
              <a:buClr>
                <a:srgbClr val="0070C0"/>
              </a:buClr>
            </a:pPr>
            <a:r>
              <a:rPr lang="en-GB" sz="2400" dirty="0"/>
              <a:t>It is based on agreed standards</a:t>
            </a:r>
          </a:p>
          <a:p>
            <a:pPr lvl="0">
              <a:lnSpc>
                <a:spcPct val="120000"/>
              </a:lnSpc>
              <a:buClr>
                <a:srgbClr val="0070C0"/>
              </a:buClr>
            </a:pPr>
            <a:r>
              <a:rPr lang="en-GB" sz="2400" dirty="0"/>
              <a:t>It prioritizes those whose rights are most denied</a:t>
            </a:r>
          </a:p>
          <a:p>
            <a:pPr lvl="0">
              <a:lnSpc>
                <a:spcPct val="120000"/>
              </a:lnSpc>
              <a:buClr>
                <a:srgbClr val="0070C0"/>
              </a:buClr>
            </a:pPr>
            <a:r>
              <a:rPr lang="en-GB" sz="2400" dirty="0"/>
              <a:t>It promotes participation and empowerment</a:t>
            </a:r>
          </a:p>
          <a:p>
            <a:pPr lvl="0">
              <a:lnSpc>
                <a:spcPct val="120000"/>
              </a:lnSpc>
              <a:buClr>
                <a:srgbClr val="0070C0"/>
              </a:buClr>
            </a:pPr>
            <a:r>
              <a:rPr lang="en-GB" sz="2400" dirty="0"/>
              <a:t>It values process as well as outcomes</a:t>
            </a:r>
          </a:p>
          <a:p>
            <a:pPr lvl="0">
              <a:lnSpc>
                <a:spcPct val="120000"/>
              </a:lnSpc>
              <a:buClr>
                <a:srgbClr val="0070C0"/>
              </a:buClr>
            </a:pPr>
            <a:r>
              <a:rPr lang="en-GB" sz="2400" dirty="0"/>
              <a:t>It highlights and strengthens accountability</a:t>
            </a:r>
          </a:p>
        </p:txBody>
      </p:sp>
      <p:pic>
        <p:nvPicPr>
          <p:cNvPr id="23" name="Picture 22" descr="timthumb.php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6502" y="2113415"/>
            <a:ext cx="3253102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515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AC036CF-4F6F-354E-B0DB-EFAC5DD05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6228"/>
            <a:ext cx="10515600" cy="651234"/>
          </a:xfrm>
        </p:spPr>
        <p:txBody>
          <a:bodyPr anchor="t">
            <a:normAutofit/>
          </a:bodyPr>
          <a:lstStyle/>
          <a:p>
            <a:r>
              <a:rPr lang="en-GB" sz="2800" dirty="0">
                <a:solidFill>
                  <a:srgbClr val="0070C0"/>
                </a:solidFill>
              </a:rPr>
              <a:t>What is a human rights-based approach to migration?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22" name="Content Placeholder 3"/>
          <p:cNvSpPr txBox="1">
            <a:spLocks/>
          </p:cNvSpPr>
          <p:nvPr/>
        </p:nvSpPr>
        <p:spPr>
          <a:xfrm>
            <a:off x="838200" y="2113415"/>
            <a:ext cx="10218576" cy="45206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Futura Std Light" panose="020B0602020204020303" pitchFamily="34" charset="-79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Futura Std Light" panose="020B0602020204020303" pitchFamily="34" charset="-79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Futura Std Light" panose="020B0602020204020303" pitchFamily="34" charset="-79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Futura Std Light" panose="020B0602020204020303" pitchFamily="34" charset="-79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Futura Std Light" panose="020B0602020204020303" pitchFamily="34" charset="-79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20000"/>
              </a:lnSpc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en-GB" sz="2400" dirty="0"/>
              <a:t>It affirms the rights of migrants and promotes their active </a:t>
            </a:r>
            <a:r>
              <a:rPr lang="en-GB" sz="2400" dirty="0">
                <a:latin typeface="Futura PT Heavy" panose="020B0802020204020303" pitchFamily="34" charset="0"/>
              </a:rPr>
              <a:t>participation</a:t>
            </a:r>
            <a:r>
              <a:rPr lang="en-GB" sz="2400" dirty="0"/>
              <a:t>.</a:t>
            </a:r>
          </a:p>
          <a:p>
            <a:pPr lvl="0">
              <a:lnSpc>
                <a:spcPct val="120000"/>
              </a:lnSpc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en-GB" sz="2400" dirty="0"/>
              <a:t>It sheds light on </a:t>
            </a:r>
            <a:r>
              <a:rPr lang="en-GB" sz="2400" dirty="0">
                <a:latin typeface="Futura PT Heavy" panose="020B0802020204020303" pitchFamily="34" charset="0"/>
              </a:rPr>
              <a:t>discrimination</a:t>
            </a:r>
            <a:r>
              <a:rPr lang="en-GB" sz="2400" dirty="0"/>
              <a:t> and other human rights violations against migrants.</a:t>
            </a:r>
          </a:p>
          <a:p>
            <a:pPr lvl="0">
              <a:lnSpc>
                <a:spcPct val="120000"/>
              </a:lnSpc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en-GB" sz="2400" dirty="0"/>
              <a:t>It promotes the </a:t>
            </a:r>
            <a:r>
              <a:rPr lang="en-GB" sz="2400" dirty="0">
                <a:latin typeface="Futura PT Heavy" panose="020B0802020204020303" pitchFamily="34" charset="0"/>
              </a:rPr>
              <a:t>empowerment</a:t>
            </a:r>
            <a:r>
              <a:rPr lang="en-GB" sz="2400" dirty="0"/>
              <a:t> of migrants.</a:t>
            </a:r>
          </a:p>
          <a:p>
            <a:pPr marL="0" lvl="0" indent="0">
              <a:lnSpc>
                <a:spcPct val="120000"/>
              </a:lnSpc>
              <a:buClr>
                <a:srgbClr val="0070C0"/>
              </a:buClr>
              <a:buNone/>
            </a:pPr>
            <a:r>
              <a:rPr lang="en-GB" sz="2400" dirty="0"/>
              <a:t>	   </a:t>
            </a:r>
          </a:p>
          <a:p>
            <a:pPr marL="0" lvl="0" indent="0">
              <a:lnSpc>
                <a:spcPct val="120000"/>
              </a:lnSpc>
              <a:buClr>
                <a:srgbClr val="0070C0"/>
              </a:buClr>
              <a:buNone/>
            </a:pPr>
            <a:r>
              <a:rPr lang="en-GB" sz="2400" dirty="0"/>
              <a:t>				</a:t>
            </a:r>
          </a:p>
          <a:p>
            <a:pPr lvl="0">
              <a:lnSpc>
                <a:spcPct val="120000"/>
              </a:lnSpc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en-GB" sz="2400" dirty="0"/>
              <a:t>It increases the </a:t>
            </a:r>
            <a:r>
              <a:rPr lang="en-GB" sz="2400" dirty="0">
                <a:latin typeface="Futura PT Heavy" panose="020B0802020204020303" pitchFamily="34" charset="0"/>
              </a:rPr>
              <a:t>accountability</a:t>
            </a:r>
            <a:r>
              <a:rPr lang="en-GB" sz="2400" dirty="0"/>
              <a:t> and </a:t>
            </a:r>
            <a:r>
              <a:rPr lang="en-GB" sz="2400" dirty="0">
                <a:latin typeface="Futura PT Heavy" panose="020B0802020204020303" pitchFamily="34" charset="0"/>
              </a:rPr>
              <a:t>capacity</a:t>
            </a:r>
            <a:r>
              <a:rPr lang="en-GB" sz="2400" dirty="0"/>
              <a:t> of </a:t>
            </a:r>
            <a:r>
              <a:rPr lang="en-GB" sz="2400" dirty="0">
                <a:latin typeface="Futura PT Heavy" panose="020B0802020204020303" pitchFamily="34" charset="0"/>
              </a:rPr>
              <a:t>duty bearers</a:t>
            </a:r>
            <a:r>
              <a:rPr lang="en-GB" sz="2400" dirty="0"/>
              <a:t>.</a:t>
            </a:r>
          </a:p>
          <a:p>
            <a:pPr lvl="0">
              <a:lnSpc>
                <a:spcPct val="120000"/>
              </a:lnSpc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en-GB" sz="2400" dirty="0"/>
              <a:t>It encourages legal and other </a:t>
            </a:r>
            <a:r>
              <a:rPr lang="en-GB" sz="2400" dirty="0">
                <a:latin typeface="Futura PT Heavy" panose="020B0802020204020303" pitchFamily="34" charset="0"/>
              </a:rPr>
              <a:t>reforms</a:t>
            </a:r>
            <a:r>
              <a:rPr lang="en-GB" sz="2400" dirty="0"/>
              <a:t>: human rights are </a:t>
            </a:r>
            <a:r>
              <a:rPr lang="en-GB" sz="2400" dirty="0">
                <a:latin typeface="Futura PT Heavy" panose="020B0802020204020303" pitchFamily="34" charset="0"/>
              </a:rPr>
              <a:t>legally binding</a:t>
            </a:r>
            <a:r>
              <a:rPr lang="en-GB" sz="2400" dirty="0"/>
              <a:t>.</a:t>
            </a:r>
          </a:p>
        </p:txBody>
      </p:sp>
      <p:sp>
        <p:nvSpPr>
          <p:cNvPr id="5" name="Down Arrow 4"/>
          <p:cNvSpPr/>
          <p:nvPr/>
        </p:nvSpPr>
        <p:spPr>
          <a:xfrm>
            <a:off x="3551712" y="4371395"/>
            <a:ext cx="685800" cy="91440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3986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AC036CF-4F6F-354E-B0DB-EFAC5DD05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6228"/>
            <a:ext cx="10515600" cy="651234"/>
          </a:xfrm>
        </p:spPr>
        <p:txBody>
          <a:bodyPr anchor="t">
            <a:normAutofit/>
          </a:bodyPr>
          <a:lstStyle/>
          <a:p>
            <a:r>
              <a:rPr lang="en-GB" sz="2800" dirty="0">
                <a:solidFill>
                  <a:srgbClr val="0070C0"/>
                </a:solidFill>
              </a:rPr>
              <a:t>Case study activity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6" name="Content Placeholder 3"/>
          <p:cNvSpPr>
            <a:spLocks noGrp="1"/>
          </p:cNvSpPr>
          <p:nvPr>
            <p:ph idx="1"/>
          </p:nvPr>
        </p:nvSpPr>
        <p:spPr>
          <a:xfrm>
            <a:off x="838200" y="2099388"/>
            <a:ext cx="8240486" cy="351764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buClr>
                <a:srgbClr val="0070C0"/>
              </a:buClr>
            </a:pPr>
            <a:r>
              <a:rPr lang="en-GB" dirty="0"/>
              <a:t>Identify the three most important stakeholders relevant to your group’s human rights issue.</a:t>
            </a:r>
          </a:p>
          <a:p>
            <a:pPr>
              <a:lnSpc>
                <a:spcPct val="100000"/>
              </a:lnSpc>
              <a:buClr>
                <a:srgbClr val="0070C0"/>
              </a:buClr>
            </a:pPr>
            <a:r>
              <a:rPr lang="en-GB" dirty="0"/>
              <a:t>Identify interventions that each stakeholder could take to enable migrants to participate more fully in addressing the human rights issue.</a:t>
            </a:r>
          </a:p>
          <a:p>
            <a:pPr>
              <a:lnSpc>
                <a:spcPct val="100000"/>
              </a:lnSpc>
              <a:buClr>
                <a:srgbClr val="0070C0"/>
              </a:buClr>
            </a:pPr>
            <a:r>
              <a:rPr lang="en-GB" dirty="0"/>
              <a:t>What conditions need to be fulfilled to enable migrants to participate meaningfully?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0150" y="5742173"/>
            <a:ext cx="41003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Futura PT Bold" panose="020B0902020204020203" pitchFamily="34" charset="0"/>
              </a:rPr>
              <a:t>You have 20 minutes!</a:t>
            </a:r>
          </a:p>
        </p:txBody>
      </p:sp>
    </p:spTree>
    <p:extLst>
      <p:ext uri="{BB962C8B-B14F-4D97-AF65-F5344CB8AC3E}">
        <p14:creationId xmlns:p14="http://schemas.microsoft.com/office/powerpoint/2010/main" val="64453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AC036CF-4F6F-354E-B0DB-EFAC5DD05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6228"/>
            <a:ext cx="10515600" cy="651234"/>
          </a:xfrm>
        </p:spPr>
        <p:txBody>
          <a:bodyPr anchor="t">
            <a:normAutofit/>
          </a:bodyPr>
          <a:lstStyle/>
          <a:p>
            <a:r>
              <a:rPr lang="en-GB" sz="2800" dirty="0">
                <a:solidFill>
                  <a:srgbClr val="0070C0"/>
                </a:solidFill>
              </a:rPr>
              <a:t>What value does an HRBA add to work on migration?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6" name="Content Placeholder 3"/>
          <p:cNvSpPr>
            <a:spLocks noGrp="1"/>
          </p:cNvSpPr>
          <p:nvPr>
            <p:ph idx="1"/>
          </p:nvPr>
        </p:nvSpPr>
        <p:spPr>
          <a:xfrm>
            <a:off x="838200" y="2099388"/>
            <a:ext cx="7008845" cy="4273420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  <a:buClr>
                <a:srgbClr val="0070C0"/>
              </a:buClr>
            </a:pPr>
            <a:r>
              <a:rPr lang="en-GB" dirty="0"/>
              <a:t>It offers a variety of response mechanisms</a:t>
            </a:r>
          </a:p>
          <a:p>
            <a:pPr>
              <a:lnSpc>
                <a:spcPct val="100000"/>
              </a:lnSpc>
              <a:buClr>
                <a:srgbClr val="0070C0"/>
              </a:buClr>
            </a:pPr>
            <a:r>
              <a:rPr lang="en-GB" dirty="0"/>
              <a:t>It broadens the scope and power of available strategies</a:t>
            </a:r>
          </a:p>
          <a:p>
            <a:pPr>
              <a:lnSpc>
                <a:spcPct val="100000"/>
              </a:lnSpc>
              <a:buClr>
                <a:srgbClr val="0070C0"/>
              </a:buClr>
            </a:pPr>
            <a:r>
              <a:rPr lang="en-GB" dirty="0"/>
              <a:t>It gives guidance on how to implement strategies</a:t>
            </a:r>
          </a:p>
          <a:p>
            <a:pPr>
              <a:lnSpc>
                <a:spcPct val="100000"/>
              </a:lnSpc>
              <a:buClr>
                <a:srgbClr val="0070C0"/>
              </a:buClr>
            </a:pPr>
            <a:r>
              <a:rPr lang="en-GB" dirty="0"/>
              <a:t>It strengthens the legitimacy of strategies and actions</a:t>
            </a:r>
          </a:p>
          <a:p>
            <a:pPr>
              <a:lnSpc>
                <a:spcPct val="100000"/>
              </a:lnSpc>
              <a:buClr>
                <a:srgbClr val="0070C0"/>
              </a:buClr>
            </a:pPr>
            <a:r>
              <a:rPr lang="en-GB" dirty="0"/>
              <a:t>It promotes the participation and empowerment of migrants</a:t>
            </a:r>
          </a:p>
        </p:txBody>
      </p:sp>
      <p:pic>
        <p:nvPicPr>
          <p:cNvPr id="5" name="Picture 4" descr="02-01-ohchr-speakup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9424" y="2099388"/>
            <a:ext cx="3200400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661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AC036CF-4F6F-354E-B0DB-EFAC5DD05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6228"/>
            <a:ext cx="10515600" cy="903160"/>
          </a:xfrm>
        </p:spPr>
        <p:txBody>
          <a:bodyPr anchor="t">
            <a:normAutofit/>
          </a:bodyPr>
          <a:lstStyle/>
          <a:p>
            <a:r>
              <a:rPr lang="en-GB" sz="2800" dirty="0">
                <a:solidFill>
                  <a:srgbClr val="0070C0"/>
                </a:solidFill>
              </a:rPr>
              <a:t>The UN Secretary-General’s recommendations to States on implementing an HRBA on migration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6" name="Content Placeholder 3"/>
          <p:cNvSpPr>
            <a:spLocks noGrp="1"/>
          </p:cNvSpPr>
          <p:nvPr>
            <p:ph idx="1"/>
          </p:nvPr>
        </p:nvSpPr>
        <p:spPr>
          <a:xfrm>
            <a:off x="838200" y="2341978"/>
            <a:ext cx="9686731" cy="4254761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GB" sz="2000" i="1" dirty="0">
                <a:latin typeface="Futura PT Heavy" panose="020B0802020204020303" pitchFamily="34" charset="0"/>
              </a:rPr>
              <a:t>From: “Promotion and Protection of human rights, including ways and means to promote the human rights of migrants” (2013)</a:t>
            </a:r>
          </a:p>
          <a:p>
            <a:pPr>
              <a:lnSpc>
                <a:spcPct val="100000"/>
              </a:lnSpc>
              <a:spcBef>
                <a:spcPts val="1200"/>
              </a:spcBef>
              <a:buClr>
                <a:srgbClr val="0070C0"/>
              </a:buClr>
            </a:pPr>
            <a:r>
              <a:rPr lang="en-GB" sz="2000" dirty="0"/>
              <a:t>Include information in UPR reports on measures taken to protect the rights of migrants</a:t>
            </a:r>
          </a:p>
          <a:p>
            <a:pPr>
              <a:lnSpc>
                <a:spcPct val="100000"/>
              </a:lnSpc>
              <a:buClr>
                <a:srgbClr val="0070C0"/>
              </a:buClr>
            </a:pPr>
            <a:r>
              <a:rPr lang="en-GB" sz="2000" dirty="0"/>
              <a:t>Ratify all relevant treaties (including ICRMW)</a:t>
            </a:r>
          </a:p>
          <a:p>
            <a:pPr>
              <a:lnSpc>
                <a:spcPct val="100000"/>
              </a:lnSpc>
              <a:buClr>
                <a:srgbClr val="0070C0"/>
              </a:buClr>
            </a:pPr>
            <a:r>
              <a:rPr lang="en-GB" sz="2000" dirty="0"/>
              <a:t>Adopt national plans of action</a:t>
            </a:r>
          </a:p>
          <a:p>
            <a:pPr>
              <a:lnSpc>
                <a:spcPct val="100000"/>
              </a:lnSpc>
              <a:buClr>
                <a:srgbClr val="0070C0"/>
              </a:buClr>
            </a:pPr>
            <a:r>
              <a:rPr lang="en-GB" sz="2000" dirty="0"/>
              <a:t>Prevent and sanction discrimination</a:t>
            </a:r>
          </a:p>
          <a:p>
            <a:pPr>
              <a:lnSpc>
                <a:spcPct val="100000"/>
              </a:lnSpc>
              <a:buClr>
                <a:srgbClr val="0070C0"/>
              </a:buClr>
            </a:pPr>
            <a:r>
              <a:rPr lang="en-GB" sz="2000" dirty="0"/>
              <a:t>Ensure that migrants enjoy equal access to social services, heath care, education, etc.</a:t>
            </a:r>
          </a:p>
          <a:p>
            <a:pPr>
              <a:lnSpc>
                <a:spcPct val="100000"/>
              </a:lnSpc>
              <a:buClr>
                <a:srgbClr val="0070C0"/>
              </a:buClr>
            </a:pPr>
            <a:r>
              <a:rPr lang="en-GB" sz="2000" dirty="0"/>
              <a:t>End criminalization of irregular migrants</a:t>
            </a:r>
          </a:p>
          <a:p>
            <a:pPr>
              <a:lnSpc>
                <a:spcPct val="100000"/>
              </a:lnSpc>
              <a:buClr>
                <a:srgbClr val="0070C0"/>
              </a:buClr>
            </a:pPr>
            <a:r>
              <a:rPr lang="en-GB" sz="2000" dirty="0"/>
              <a:t>Address detention concerns</a:t>
            </a:r>
          </a:p>
          <a:p>
            <a:pPr>
              <a:lnSpc>
                <a:spcPct val="100000"/>
              </a:lnSpc>
              <a:buClr>
                <a:srgbClr val="0070C0"/>
              </a:buClr>
            </a:pPr>
            <a:r>
              <a:rPr lang="en-GB" sz="2000" dirty="0"/>
              <a:t>Develop human rights indicators on migration</a:t>
            </a:r>
          </a:p>
        </p:txBody>
      </p:sp>
    </p:spTree>
    <p:extLst>
      <p:ext uri="{BB962C8B-B14F-4D97-AF65-F5344CB8AC3E}">
        <p14:creationId xmlns:p14="http://schemas.microsoft.com/office/powerpoint/2010/main" val="4193845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AC036CF-4F6F-354E-B0DB-EFAC5DD05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6228"/>
            <a:ext cx="10515600" cy="651234"/>
          </a:xfrm>
        </p:spPr>
        <p:txBody>
          <a:bodyPr anchor="t">
            <a:normAutofit/>
          </a:bodyPr>
          <a:lstStyle/>
          <a:p>
            <a:r>
              <a:rPr lang="en-GB" sz="2800" dirty="0">
                <a:solidFill>
                  <a:srgbClr val="0070C0"/>
                </a:solidFill>
              </a:rPr>
              <a:t>The Global Compact for Migration (GCM)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6" name="Content Placeholder 3"/>
          <p:cNvSpPr>
            <a:spLocks noGrp="1"/>
          </p:cNvSpPr>
          <p:nvPr>
            <p:ph idx="1"/>
          </p:nvPr>
        </p:nvSpPr>
        <p:spPr>
          <a:xfrm>
            <a:off x="838200" y="2099388"/>
            <a:ext cx="8632371" cy="427342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buClr>
                <a:srgbClr val="0070C0"/>
              </a:buClr>
            </a:pPr>
            <a:r>
              <a:rPr lang="en-GB" sz="2400" dirty="0"/>
              <a:t>Its preamble anchors the GCM in the UN Charter, the UDHR, and core UN human rights treaties</a:t>
            </a:r>
          </a:p>
          <a:p>
            <a:pPr>
              <a:lnSpc>
                <a:spcPct val="100000"/>
              </a:lnSpc>
              <a:buClr>
                <a:srgbClr val="0070C0"/>
              </a:buClr>
            </a:pPr>
            <a:r>
              <a:rPr lang="en-GB" sz="2400" dirty="0"/>
              <a:t>It includes a strong guiding principle on human rights, establishing human rights as a conceptual underpinning of the GCM</a:t>
            </a:r>
          </a:p>
          <a:p>
            <a:pPr>
              <a:lnSpc>
                <a:spcPct val="100000"/>
              </a:lnSpc>
              <a:buClr>
                <a:srgbClr val="0070C0"/>
              </a:buClr>
            </a:pPr>
            <a:r>
              <a:rPr lang="en-GB" sz="2400" dirty="0"/>
              <a:t>It mainstreams human rights protection standards</a:t>
            </a:r>
          </a:p>
          <a:p>
            <a:pPr>
              <a:lnSpc>
                <a:spcPct val="100000"/>
              </a:lnSpc>
              <a:buClr>
                <a:srgbClr val="0070C0"/>
              </a:buClr>
            </a:pPr>
            <a:r>
              <a:rPr lang="en-GB" sz="2400" dirty="0"/>
              <a:t>Its guiding principles are people-centred, gender-responsive, and child-sensitive</a:t>
            </a:r>
          </a:p>
          <a:p>
            <a:pPr>
              <a:lnSpc>
                <a:spcPct val="100000"/>
              </a:lnSpc>
              <a:buClr>
                <a:srgbClr val="0070C0"/>
              </a:buClr>
            </a:pPr>
            <a:r>
              <a:rPr lang="en-GB" sz="2400" dirty="0"/>
              <a:t>It makes specific commitments to protect the human rights of migrants</a:t>
            </a:r>
          </a:p>
        </p:txBody>
      </p:sp>
    </p:spTree>
    <p:extLst>
      <p:ext uri="{BB962C8B-B14F-4D97-AF65-F5344CB8AC3E}">
        <p14:creationId xmlns:p14="http://schemas.microsoft.com/office/powerpoint/2010/main" val="1903192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7005" y="4054671"/>
            <a:ext cx="4204996" cy="280333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1AC036CF-4F6F-354E-B0DB-EFAC5DD05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6228"/>
            <a:ext cx="10515600" cy="651234"/>
          </a:xfrm>
        </p:spPr>
        <p:txBody>
          <a:bodyPr anchor="t">
            <a:normAutofit/>
          </a:bodyPr>
          <a:lstStyle/>
          <a:p>
            <a:r>
              <a:rPr lang="en-GB" sz="2800" dirty="0">
                <a:solidFill>
                  <a:srgbClr val="0070C0"/>
                </a:solidFill>
              </a:rPr>
              <a:t>Applying an HRBA in our work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6" name="Content Placeholder 3"/>
          <p:cNvSpPr>
            <a:spLocks noGrp="1"/>
          </p:cNvSpPr>
          <p:nvPr>
            <p:ph idx="1"/>
          </p:nvPr>
        </p:nvSpPr>
        <p:spPr>
          <a:xfrm>
            <a:off x="838201" y="2099388"/>
            <a:ext cx="7783286" cy="427342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GB" sz="2400" dirty="0">
                <a:latin typeface="Futura PT Heavy" panose="020B0802020204020303" pitchFamily="34" charset="0"/>
              </a:rPr>
              <a:t>Discussion in plenary.</a:t>
            </a:r>
          </a:p>
          <a:p>
            <a:pPr>
              <a:lnSpc>
                <a:spcPct val="100000"/>
              </a:lnSpc>
              <a:buClr>
                <a:srgbClr val="0070C0"/>
              </a:buClr>
            </a:pPr>
            <a:r>
              <a:rPr lang="en-GB" sz="2400" dirty="0"/>
              <a:t>Do you use a rights based approach in your work? How?</a:t>
            </a:r>
          </a:p>
          <a:p>
            <a:pPr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GB" sz="2400" dirty="0" smtClean="0">
                <a:latin typeface="Futura PT Heavy" panose="020B0802020204020303" pitchFamily="34" charset="0"/>
              </a:rPr>
              <a:t>Discussion </a:t>
            </a:r>
            <a:r>
              <a:rPr lang="en-GB" sz="2400" dirty="0">
                <a:latin typeface="Futura PT Heavy" panose="020B0802020204020303" pitchFamily="34" charset="0"/>
              </a:rPr>
              <a:t>in pairs.</a:t>
            </a:r>
          </a:p>
          <a:p>
            <a:pPr>
              <a:lnSpc>
                <a:spcPct val="100000"/>
              </a:lnSpc>
              <a:buClr>
                <a:srgbClr val="0070C0"/>
              </a:buClr>
            </a:pPr>
            <a:r>
              <a:rPr lang="en-GB" sz="2400" dirty="0"/>
              <a:t>Identify four obstacles that make it difficult for you or your organization to adopt a rights-based approach to migration, now or in the future.</a:t>
            </a:r>
          </a:p>
          <a:p>
            <a:pPr>
              <a:lnSpc>
                <a:spcPct val="100000"/>
              </a:lnSpc>
              <a:buClr>
                <a:srgbClr val="0070C0"/>
              </a:buClr>
            </a:pPr>
            <a:r>
              <a:rPr lang="en-GB" sz="2400" dirty="0"/>
              <a:t>Present your ideas in plenary.</a:t>
            </a:r>
          </a:p>
          <a:p>
            <a:pPr>
              <a:lnSpc>
                <a:spcPct val="100000"/>
              </a:lnSpc>
              <a:buClr>
                <a:srgbClr val="0070C0"/>
              </a:buClr>
            </a:pPr>
            <a:r>
              <a:rPr lang="en-GB" sz="2400" dirty="0"/>
              <a:t>Now, think of as many ways as you can to address the challenge you have been given. </a:t>
            </a:r>
            <a:r>
              <a:rPr lang="en-GB" sz="2400" dirty="0">
                <a:solidFill>
                  <a:srgbClr val="FF0000"/>
                </a:solidFill>
                <a:latin typeface="Futura PT Heavy" panose="020B0802020204020303" pitchFamily="34" charset="0"/>
              </a:rPr>
              <a:t>Be creative! </a:t>
            </a:r>
          </a:p>
        </p:txBody>
      </p:sp>
    </p:spTree>
    <p:extLst>
      <p:ext uri="{BB962C8B-B14F-4D97-AF65-F5344CB8AC3E}">
        <p14:creationId xmlns:p14="http://schemas.microsoft.com/office/powerpoint/2010/main" val="86685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AC036CF-4F6F-354E-B0DB-EFAC5DD05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6228"/>
            <a:ext cx="10515600" cy="651234"/>
          </a:xfrm>
        </p:spPr>
        <p:txBody>
          <a:bodyPr anchor="t">
            <a:normAutofit/>
          </a:bodyPr>
          <a:lstStyle/>
          <a:p>
            <a:r>
              <a:rPr lang="en-GB" sz="2800" dirty="0">
                <a:solidFill>
                  <a:srgbClr val="0070C0"/>
                </a:solidFill>
              </a:rPr>
              <a:t>Summary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6" name="Content Placeholder 3"/>
          <p:cNvSpPr>
            <a:spLocks noGrp="1"/>
          </p:cNvSpPr>
          <p:nvPr>
            <p:ph idx="1"/>
          </p:nvPr>
        </p:nvSpPr>
        <p:spPr>
          <a:xfrm>
            <a:off x="838200" y="2099388"/>
            <a:ext cx="8240486" cy="3642785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GB" sz="3400" dirty="0">
                <a:latin typeface="Futura PT Heavy" panose="020B0802020204020303" pitchFamily="34" charset="0"/>
              </a:rPr>
              <a:t>A human rights-based approach… </a:t>
            </a:r>
          </a:p>
          <a:p>
            <a:pPr>
              <a:lnSpc>
                <a:spcPct val="100000"/>
              </a:lnSpc>
              <a:spcBef>
                <a:spcPts val="2400"/>
              </a:spcBef>
              <a:buClr>
                <a:srgbClr val="0070C0"/>
              </a:buClr>
            </a:pPr>
            <a:r>
              <a:rPr lang="en-GB" sz="3400" dirty="0"/>
              <a:t>Is a methodology to address inequality, vulnerability and discrimination </a:t>
            </a:r>
          </a:p>
          <a:p>
            <a:pPr>
              <a:lnSpc>
                <a:spcPct val="100000"/>
              </a:lnSpc>
              <a:buClr>
                <a:srgbClr val="0070C0"/>
              </a:buClr>
            </a:pPr>
            <a:r>
              <a:rPr lang="en-GB" sz="3400" dirty="0"/>
              <a:t>Differs from a needs-based approach, being founded on agreed human rights laws</a:t>
            </a:r>
          </a:p>
          <a:p>
            <a:pPr>
              <a:lnSpc>
                <a:spcPct val="100000"/>
              </a:lnSpc>
              <a:buClr>
                <a:srgbClr val="0070C0"/>
              </a:buClr>
            </a:pPr>
            <a:r>
              <a:rPr lang="en-GB" sz="3400" dirty="0"/>
              <a:t>Prioritizes those whose rights are denied and emphasizes accountability</a:t>
            </a:r>
          </a:p>
          <a:p>
            <a:pPr>
              <a:lnSpc>
                <a:spcPct val="100000"/>
              </a:lnSpc>
              <a:buClr>
                <a:srgbClr val="0070C0"/>
              </a:buClr>
            </a:pPr>
            <a:r>
              <a:rPr lang="en-GB" sz="3400" dirty="0"/>
              <a:t>Promotes the empowerment and participation of migrants: these are key goals</a:t>
            </a:r>
          </a:p>
          <a:p>
            <a:pPr>
              <a:lnSpc>
                <a:spcPct val="100000"/>
              </a:lnSpc>
              <a:buClr>
                <a:srgbClr val="0070C0"/>
              </a:buClr>
            </a:pPr>
            <a:r>
              <a:rPr lang="en-GB" sz="3400" dirty="0"/>
              <a:t>Strengthens the legitimacy of actions</a:t>
            </a:r>
          </a:p>
          <a:p>
            <a:pPr>
              <a:lnSpc>
                <a:spcPct val="100000"/>
              </a:lnSpc>
              <a:buClr>
                <a:srgbClr val="0070C0"/>
              </a:buClr>
            </a:pPr>
            <a:r>
              <a:rPr lang="en-GB" sz="3400" dirty="0"/>
              <a:t>Informs how we address migrants’ </a:t>
            </a:r>
            <a:r>
              <a:rPr lang="en-GB" sz="3400" dirty="0" smtClean="0"/>
              <a:t>rights</a:t>
            </a:r>
            <a:endParaRPr lang="en-GB" sz="3400" dirty="0"/>
          </a:p>
        </p:txBody>
      </p:sp>
      <p:sp>
        <p:nvSpPr>
          <p:cNvPr id="8" name="TextBox 7"/>
          <p:cNvSpPr txBox="1"/>
          <p:nvPr/>
        </p:nvSpPr>
        <p:spPr>
          <a:xfrm>
            <a:off x="1050150" y="5919456"/>
            <a:ext cx="72540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Futura PT Bold" panose="020B0902020204020203" pitchFamily="34" charset="0"/>
              </a:rPr>
              <a:t>The process is as important as the outcome</a:t>
            </a:r>
          </a:p>
        </p:txBody>
      </p:sp>
    </p:spTree>
    <p:extLst>
      <p:ext uri="{BB962C8B-B14F-4D97-AF65-F5344CB8AC3E}">
        <p14:creationId xmlns:p14="http://schemas.microsoft.com/office/powerpoint/2010/main" val="3882095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3651" y="1000865"/>
            <a:ext cx="3720737" cy="31892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AC036CF-4F6F-354E-B0DB-EFAC5DD05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6228"/>
            <a:ext cx="10515600" cy="1054684"/>
          </a:xfrm>
        </p:spPr>
        <p:txBody>
          <a:bodyPr anchor="t">
            <a:normAutofit/>
          </a:bodyPr>
          <a:lstStyle/>
          <a:p>
            <a:r>
              <a:rPr lang="en-GB" sz="2800" dirty="0">
                <a:solidFill>
                  <a:srgbClr val="0070C0"/>
                </a:solidFill>
              </a:rPr>
              <a:t>And remember…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838200" y="2044650"/>
            <a:ext cx="7688126" cy="429083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Futura Std Light" panose="020B0602020204020303" pitchFamily="34" charset="-79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Futura Std Light" panose="020B0602020204020303" pitchFamily="34" charset="-79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Futura Std Light" panose="020B0602020204020303" pitchFamily="34" charset="-79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Futura Std Light" panose="020B0602020204020303" pitchFamily="34" charset="-79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Futura Std Light" panose="020B0602020204020303" pitchFamily="34" charset="-79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20000"/>
              </a:lnSpc>
              <a:buClr>
                <a:srgbClr val="0070C0"/>
              </a:buClr>
            </a:pPr>
            <a:r>
              <a:rPr lang="en-GB" dirty="0"/>
              <a:t>Yes, it is challenging to adopt a human rights-based approach. But it creates many opportunities to work collaboratively, creatively and meaningfully with our partners to improve migrants’ lives in a sustainable way.</a:t>
            </a:r>
          </a:p>
          <a:p>
            <a:pPr lvl="0">
              <a:lnSpc>
                <a:spcPct val="120000"/>
              </a:lnSpc>
              <a:buClr>
                <a:srgbClr val="0070C0"/>
              </a:buClr>
            </a:pPr>
            <a:r>
              <a:rPr lang="en-GB" dirty="0"/>
              <a:t>When we confront challenges, ask:</a:t>
            </a:r>
          </a:p>
          <a:p>
            <a:pPr marL="0" lvl="0" indent="0">
              <a:lnSpc>
                <a:spcPct val="120000"/>
              </a:lnSpc>
              <a:spcBef>
                <a:spcPts val="1800"/>
              </a:spcBef>
              <a:buNone/>
            </a:pPr>
            <a:r>
              <a:rPr lang="en-GB" b="1" i="1" dirty="0" smtClean="0">
                <a:solidFill>
                  <a:srgbClr val="0070C0"/>
                </a:solidFill>
                <a:latin typeface="Futura PT Book" panose="020B0502020204020303" pitchFamily="34" charset="0"/>
              </a:rPr>
              <a:t>What </a:t>
            </a:r>
            <a:r>
              <a:rPr lang="en-GB" b="1" i="1" dirty="0">
                <a:solidFill>
                  <a:srgbClr val="0070C0"/>
                </a:solidFill>
                <a:latin typeface="Futura PT Book" panose="020B0502020204020303" pitchFamily="34" charset="0"/>
              </a:rPr>
              <a:t>positive elements in our context can we identify that will help us develop a rights-based approach to migration in our work? </a:t>
            </a:r>
          </a:p>
          <a:p>
            <a:pPr marL="0" lvl="0" indent="0">
              <a:lnSpc>
                <a:spcPct val="120000"/>
              </a:lnSpc>
              <a:buNone/>
            </a:pPr>
            <a:r>
              <a:rPr lang="en-GB" b="1" i="1" dirty="0">
                <a:solidFill>
                  <a:srgbClr val="0070C0"/>
                </a:solidFill>
                <a:latin typeface="Futura PT Book" panose="020B0502020204020303" pitchFamily="34" charset="0"/>
              </a:rPr>
              <a:t>What can we do to diminish or remove obstacles we face?</a:t>
            </a:r>
          </a:p>
        </p:txBody>
      </p:sp>
    </p:spTree>
    <p:extLst>
      <p:ext uri="{BB962C8B-B14F-4D97-AF65-F5344CB8AC3E}">
        <p14:creationId xmlns:p14="http://schemas.microsoft.com/office/powerpoint/2010/main" val="2548841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AC036CF-4F6F-354E-B0DB-EFAC5DD05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6227"/>
            <a:ext cx="10515600" cy="659869"/>
          </a:xfrm>
        </p:spPr>
        <p:txBody>
          <a:bodyPr anchor="t">
            <a:normAutofit/>
          </a:bodyPr>
          <a:lstStyle/>
          <a:p>
            <a:r>
              <a:rPr lang="en-GB" sz="2800" dirty="0">
                <a:solidFill>
                  <a:srgbClr val="0070C0"/>
                </a:solidFill>
              </a:rPr>
              <a:t>Useful resources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idx="1"/>
          </p:nvPr>
        </p:nvSpPr>
        <p:spPr>
          <a:xfrm>
            <a:off x="838200" y="1992302"/>
            <a:ext cx="8584359" cy="470522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en-GB" sz="2000" dirty="0"/>
              <a:t>Report of the Secretary-General, </a:t>
            </a:r>
            <a:r>
              <a:rPr lang="en-GB" sz="2000" i="1" dirty="0"/>
              <a:t>Promotion and protection of human rights, including ways and means to promote the human rights of migrants</a:t>
            </a:r>
            <a:r>
              <a:rPr lang="en-GB" sz="2000" dirty="0"/>
              <a:t>, </a:t>
            </a:r>
            <a:r>
              <a:rPr lang="en-GB" sz="2000" dirty="0" smtClean="0"/>
              <a:t>2013 </a:t>
            </a:r>
            <a:r>
              <a:rPr lang="en-GB" sz="2000" dirty="0"/>
              <a:t>(</a:t>
            </a:r>
            <a:r>
              <a:rPr lang="en-GB" sz="2000" dirty="0" smtClean="0"/>
              <a:t>A/68/292)</a:t>
            </a:r>
            <a:endParaRPr lang="en-GB" sz="2000" dirty="0"/>
          </a:p>
          <a:p>
            <a:pPr>
              <a:lnSpc>
                <a:spcPct val="100000"/>
              </a:lnSpc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en-GB" sz="2000" dirty="0"/>
              <a:t>OHCHR, </a:t>
            </a:r>
            <a:r>
              <a:rPr lang="en-GB" sz="2000" i="1" dirty="0"/>
              <a:t>Migration and human rights: Improving Human Rights-based Governance of International Migration</a:t>
            </a:r>
            <a:r>
              <a:rPr lang="en-GB" sz="2000" dirty="0"/>
              <a:t>, 2013</a:t>
            </a:r>
          </a:p>
          <a:p>
            <a:pPr>
              <a:lnSpc>
                <a:spcPct val="100000"/>
              </a:lnSpc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en-GB" sz="2000" dirty="0"/>
              <a:t>OHCHR, </a:t>
            </a:r>
            <a:r>
              <a:rPr lang="en-GB" sz="2000" i="1" dirty="0"/>
              <a:t>Frequently Asked Questions on a Human Rights-Based Approach</a:t>
            </a:r>
            <a:r>
              <a:rPr lang="en-GB" sz="2000" dirty="0"/>
              <a:t>, 2006</a:t>
            </a:r>
          </a:p>
          <a:p>
            <a:pPr>
              <a:lnSpc>
                <a:spcPct val="100000"/>
              </a:lnSpc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en-GB" sz="2000" dirty="0"/>
              <a:t>UN Sustainable Development Group, </a:t>
            </a:r>
            <a:r>
              <a:rPr lang="en-GB" sz="2000" i="1" dirty="0"/>
              <a:t>Human rights-based approach </a:t>
            </a:r>
            <a:endParaRPr lang="en-GB" sz="2000" i="1" dirty="0" smtClean="0"/>
          </a:p>
          <a:p>
            <a:pPr>
              <a:lnSpc>
                <a:spcPct val="100000"/>
              </a:lnSpc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en-US" sz="2000" dirty="0"/>
              <a:t>OHCHR, </a:t>
            </a:r>
            <a:r>
              <a:rPr lang="en-US" sz="2000" dirty="0">
                <a:hlinkClick r:id="rId2"/>
              </a:rPr>
              <a:t>resources on the Global Compact for Migration</a:t>
            </a:r>
            <a:endParaRPr lang="en-GB" sz="2000" i="1" dirty="0"/>
          </a:p>
          <a:p>
            <a:pPr>
              <a:lnSpc>
                <a:spcPct val="100000"/>
              </a:lnSpc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en-GB" sz="2000" dirty="0"/>
              <a:t>OHCHR, </a:t>
            </a:r>
            <a:r>
              <a:rPr lang="en-GB" sz="2000" dirty="0" smtClean="0">
                <a:hlinkClick r:id="rId3"/>
              </a:rPr>
              <a:t>resources </a:t>
            </a:r>
            <a:r>
              <a:rPr lang="en-GB" sz="2000" dirty="0">
                <a:hlinkClick r:id="rId3"/>
              </a:rPr>
              <a:t>on Human Rights and the 2030 Agenda for Sustainable Development</a:t>
            </a:r>
            <a:endParaRPr lang="en-GB" sz="2000" dirty="0"/>
          </a:p>
          <a:p>
            <a:pPr>
              <a:lnSpc>
                <a:spcPct val="100000"/>
              </a:lnSpc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en-GB" sz="2000" dirty="0"/>
              <a:t>OHCHR, ILO, UNICEF, </a:t>
            </a:r>
            <a:r>
              <a:rPr lang="en-GB" sz="2000" i="1" dirty="0"/>
              <a:t>Human Rights Indicators for Migrants and their Families</a:t>
            </a:r>
            <a:r>
              <a:rPr lang="en-GB" sz="2000" dirty="0"/>
              <a:t>, 2015</a:t>
            </a:r>
            <a:endParaRPr lang="en-GB" sz="2000" i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3109" y="1020221"/>
            <a:ext cx="1230691" cy="1230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945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v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3617</TotalTime>
  <Words>1007</Words>
  <Application>Microsoft Office PowerPoint</Application>
  <PresentationFormat>Widescreen</PresentationFormat>
  <Paragraphs>139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9" baseType="lpstr">
      <vt:lpstr>Futura PT Bold</vt:lpstr>
      <vt:lpstr>Futura PT Book</vt:lpstr>
      <vt:lpstr>Futura PT Heavy</vt:lpstr>
      <vt:lpstr>ＭＳ Ｐゴシック</vt:lpstr>
      <vt:lpstr>Arial</vt:lpstr>
      <vt:lpstr>Calibri</vt:lpstr>
      <vt:lpstr>Futura Std Book</vt:lpstr>
      <vt:lpstr>Futura Std Light</vt:lpstr>
      <vt:lpstr>Wingdings</vt:lpstr>
      <vt:lpstr>Office Theme</vt:lpstr>
      <vt:lpstr>Cover</vt:lpstr>
      <vt:lpstr>MODULE 3</vt:lpstr>
      <vt:lpstr>Module overview</vt:lpstr>
      <vt:lpstr>Session overview</vt:lpstr>
      <vt:lpstr>Why an HRBA to migration?</vt:lpstr>
      <vt:lpstr>A different point of view…</vt:lpstr>
      <vt:lpstr>A different point of view…</vt:lpstr>
      <vt:lpstr>A different point of view…</vt:lpstr>
      <vt:lpstr>What is a human rights-based approach?</vt:lpstr>
      <vt:lpstr>What is a human rights-based approach?</vt:lpstr>
      <vt:lpstr>What is a human rights-based approach to migration?</vt:lpstr>
      <vt:lpstr>Case study activity</vt:lpstr>
      <vt:lpstr>What value does an HRBA add to work on migration?</vt:lpstr>
      <vt:lpstr>The UN Secretary-General’s recommendations to States on implementing an HRBA on migration</vt:lpstr>
      <vt:lpstr>The Global Compact for Migration (GCM)</vt:lpstr>
      <vt:lpstr>Applying an HRBA in our work</vt:lpstr>
      <vt:lpstr>Summary</vt:lpstr>
      <vt:lpstr>And remember…</vt:lpstr>
      <vt:lpstr>Useful resources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GS Migration Unit</cp:lastModifiedBy>
  <cp:revision>168</cp:revision>
  <dcterms:created xsi:type="dcterms:W3CDTF">2020-02-03T15:47:33Z</dcterms:created>
  <dcterms:modified xsi:type="dcterms:W3CDTF">2023-03-31T09:28:04Z</dcterms:modified>
</cp:coreProperties>
</file>